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5519542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400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060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411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E7E6E6"/>
                </a:solidFill>
              </a:rPr>
              <a:pPr/>
              <a:t>9.03.2020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E7E6E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E7E6E6"/>
                </a:solidFill>
              </a:rPr>
              <a:pPr/>
              <a:t>‹#›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739224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170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308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303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621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6792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07444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9825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ECOLOGICAL APPROACH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study of animals and plants in relation to </a:t>
            </a:r>
            <a:r>
              <a:rPr lang="en-US" dirty="0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habits</a:t>
            </a:r>
            <a:r>
              <a:rPr lang="tr-TR" dirty="0" smtClean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habitation</a:t>
            </a:r>
            <a:r>
              <a:rPr lang="tr-TR" dirty="0"/>
              <a:t> (</a:t>
            </a:r>
            <a:r>
              <a:rPr lang="tr-TR" b="1" dirty="0"/>
              <a:t>habitat</a:t>
            </a:r>
            <a:r>
              <a:rPr lang="tr-TR" dirty="0"/>
              <a:t>) is </a:t>
            </a:r>
            <a:r>
              <a:rPr lang="tr-TR" b="1" dirty="0" err="1" smtClean="0"/>
              <a:t>ecology</a:t>
            </a:r>
            <a:r>
              <a:rPr lang="tr-TR" b="1" dirty="0" smtClean="0"/>
              <a:t>. </a:t>
            </a:r>
            <a:r>
              <a:rPr lang="tr-TR" dirty="0" err="1"/>
              <a:t>Ecology</a:t>
            </a:r>
            <a:r>
              <a:rPr lang="tr-TR" dirty="0"/>
              <a:t> </a:t>
            </a:r>
            <a:r>
              <a:rPr lang="tr-TR" dirty="0" err="1" smtClean="0"/>
              <a:t>developed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a discipline relating to animals and plants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but </a:t>
            </a:r>
            <a:r>
              <a:rPr lang="en-US" dirty="0"/>
              <a:t>has been extended to include </a:t>
            </a:r>
            <a:r>
              <a:rPr lang="en-US" dirty="0" smtClean="0"/>
              <a:t>microorganisms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has a </a:t>
            </a:r>
            <a:r>
              <a:rPr lang="en-US" dirty="0" smtClean="0"/>
              <a:t>qualitative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quantitative framework similar to </a:t>
            </a:r>
            <a:r>
              <a:rPr lang="en-US" dirty="0" smtClean="0"/>
              <a:t>epidemiology</a:t>
            </a:r>
            <a:endParaRPr lang="tr-TR" dirty="0" smtClean="0"/>
          </a:p>
          <a:p>
            <a:r>
              <a:rPr lang="tr-TR" b="1" dirty="0" err="1" smtClean="0"/>
              <a:t>Ecosystem</a:t>
            </a:r>
            <a:r>
              <a:rPr lang="tr-TR" b="1" dirty="0" smtClean="0"/>
              <a:t>:</a:t>
            </a:r>
            <a:r>
              <a:rPr lang="tr-TR" dirty="0" smtClean="0"/>
              <a:t> </a:t>
            </a:r>
            <a:r>
              <a:rPr lang="en-US" dirty="0"/>
              <a:t>The relationship between animals linked by </a:t>
            </a:r>
            <a:r>
              <a:rPr lang="en-US" dirty="0" smtClean="0"/>
              <a:t>food</a:t>
            </a:r>
            <a:r>
              <a:rPr lang="tr-TR" dirty="0" smtClean="0"/>
              <a:t> </a:t>
            </a:r>
            <a:r>
              <a:rPr lang="en-US" dirty="0" smtClean="0"/>
              <a:t>chains </a:t>
            </a:r>
            <a:r>
              <a:rPr lang="en-US" dirty="0"/>
              <a:t>defines the variety of animals in a </a:t>
            </a:r>
            <a:r>
              <a:rPr lang="en-US" dirty="0" smtClean="0"/>
              <a:t>particular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r>
              <a:rPr lang="tr-TR" dirty="0" smtClean="0"/>
              <a:t>. </a:t>
            </a:r>
            <a:r>
              <a:rPr lang="en-US" dirty="0"/>
              <a:t>Three types of ecosystem can be identified, </a:t>
            </a:r>
            <a:r>
              <a:rPr lang="en-US" dirty="0" smtClean="0"/>
              <a:t>according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origin</a:t>
            </a:r>
            <a:r>
              <a:rPr lang="tr-TR" dirty="0" smtClean="0"/>
              <a:t>:</a:t>
            </a:r>
          </a:p>
          <a:p>
            <a:pPr lvl="1"/>
            <a:r>
              <a:rPr lang="tr-TR" b="1" i="0" dirty="0" err="1"/>
              <a:t>Autochthonous</a:t>
            </a:r>
            <a:r>
              <a:rPr lang="tr-TR" b="1" i="0" dirty="0"/>
              <a:t> </a:t>
            </a:r>
            <a:r>
              <a:rPr lang="tr-TR" b="1" i="0" dirty="0" err="1" smtClean="0"/>
              <a:t>ecosystems</a:t>
            </a:r>
            <a:r>
              <a:rPr lang="tr-TR" b="1" i="0" dirty="0" smtClean="0"/>
              <a:t>: </a:t>
            </a:r>
            <a:r>
              <a:rPr lang="en-US" i="0" dirty="0"/>
              <a:t>is one ‘coming from </a:t>
            </a:r>
            <a:r>
              <a:rPr lang="en-US" i="0" dirty="0" smtClean="0"/>
              <a:t>the</a:t>
            </a:r>
            <a:r>
              <a:rPr lang="tr-TR" i="0" dirty="0" smtClean="0"/>
              <a:t> </a:t>
            </a:r>
            <a:r>
              <a:rPr lang="tr-TR" i="0" dirty="0" err="1" smtClean="0"/>
              <a:t>land</a:t>
            </a:r>
            <a:r>
              <a:rPr lang="tr-TR" i="0" dirty="0" smtClean="0"/>
              <a:t> </a:t>
            </a:r>
            <a:r>
              <a:rPr lang="tr-TR" i="0" dirty="0" err="1" smtClean="0"/>
              <a:t>itself</a:t>
            </a:r>
            <a:endParaRPr lang="tr-TR" i="0" dirty="0" smtClean="0"/>
          </a:p>
          <a:p>
            <a:pPr lvl="1"/>
            <a:r>
              <a:rPr lang="tr-TR" b="1" i="0" dirty="0" err="1"/>
              <a:t>Anthropurgic</a:t>
            </a:r>
            <a:r>
              <a:rPr lang="tr-TR" b="1" i="0" dirty="0"/>
              <a:t> </a:t>
            </a:r>
            <a:r>
              <a:rPr lang="tr-TR" b="1" i="0" dirty="0" err="1" smtClean="0"/>
              <a:t>ecosystems</a:t>
            </a:r>
            <a:r>
              <a:rPr lang="tr-TR" b="1" i="0" dirty="0" smtClean="0"/>
              <a:t>: </a:t>
            </a:r>
            <a:r>
              <a:rPr lang="en-US" i="0" dirty="0"/>
              <a:t>is one created by </a:t>
            </a:r>
            <a:r>
              <a:rPr lang="en-US" i="0" dirty="0" smtClean="0"/>
              <a:t>man</a:t>
            </a:r>
            <a:endParaRPr lang="tr-TR" i="0" dirty="0" smtClean="0"/>
          </a:p>
          <a:p>
            <a:pPr lvl="1"/>
            <a:r>
              <a:rPr lang="tr-TR" b="1" i="0" dirty="0" err="1"/>
              <a:t>Synanthropic</a:t>
            </a:r>
            <a:r>
              <a:rPr lang="tr-TR" b="1" i="0" dirty="0"/>
              <a:t> </a:t>
            </a:r>
            <a:r>
              <a:rPr lang="tr-TR" b="1" i="0" dirty="0" err="1" smtClean="0"/>
              <a:t>ecosystems</a:t>
            </a:r>
            <a:r>
              <a:rPr lang="tr-TR" i="0" dirty="0" smtClean="0"/>
              <a:t>: </a:t>
            </a:r>
            <a:r>
              <a:rPr lang="en-US" i="0" dirty="0"/>
              <a:t>is one that is in contact with </a:t>
            </a:r>
            <a:r>
              <a:rPr lang="en-US" i="0" dirty="0" smtClean="0"/>
              <a:t>man</a:t>
            </a:r>
            <a:r>
              <a:rPr lang="tr-TR" i="0" dirty="0" smtClean="0"/>
              <a:t>. </a:t>
            </a:r>
            <a:r>
              <a:rPr lang="en-US" i="0" dirty="0" err="1"/>
              <a:t>Synanthropic</a:t>
            </a:r>
            <a:r>
              <a:rPr lang="en-US" i="0" dirty="0"/>
              <a:t> ecosystems facilitate the </a:t>
            </a:r>
            <a:r>
              <a:rPr lang="en-US" i="0" dirty="0" smtClean="0"/>
              <a:t>transmission</a:t>
            </a:r>
            <a:r>
              <a:rPr lang="tr-TR" i="0" dirty="0" smtClean="0"/>
              <a:t> </a:t>
            </a:r>
            <a:r>
              <a:rPr lang="en-US" i="0" dirty="0" smtClean="0"/>
              <a:t>of </a:t>
            </a:r>
            <a:r>
              <a:rPr lang="en-US" i="0" dirty="0"/>
              <a:t>zoonotic infections from their lower animal hosts </a:t>
            </a:r>
            <a:r>
              <a:rPr lang="en-US" i="0" dirty="0" smtClean="0"/>
              <a:t>to</a:t>
            </a:r>
            <a:r>
              <a:rPr lang="tr-TR" i="0" dirty="0" smtClean="0"/>
              <a:t> </a:t>
            </a:r>
            <a:r>
              <a:rPr lang="tr-TR" i="0" dirty="0" err="1" smtClean="0"/>
              <a:t>humans</a:t>
            </a:r>
            <a:endParaRPr lang="tr-TR" b="1" i="0" dirty="0"/>
          </a:p>
        </p:txBody>
      </p:sp>
    </p:spTree>
    <p:extLst>
      <p:ext uri="{BB962C8B-B14F-4D97-AF65-F5344CB8AC3E}">
        <p14:creationId xmlns:p14="http://schemas.microsoft.com/office/powerpoint/2010/main" val="3986970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ECOLOGICAL </a:t>
            </a:r>
            <a:r>
              <a:rPr lang="tr-TR" dirty="0" smtClean="0"/>
              <a:t>APPROACH-2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Biotope</a:t>
            </a:r>
            <a:r>
              <a:rPr lang="tr-TR" b="1" dirty="0" smtClean="0"/>
              <a:t>:</a:t>
            </a:r>
            <a:r>
              <a:rPr lang="tr-TR" dirty="0" smtClean="0"/>
              <a:t> </a:t>
            </a:r>
            <a:r>
              <a:rPr lang="en-US" dirty="0"/>
              <a:t>is the smallest spatial unit providing </a:t>
            </a:r>
            <a:r>
              <a:rPr lang="en-US" dirty="0" smtClean="0"/>
              <a:t>uniform</a:t>
            </a:r>
            <a:r>
              <a:rPr lang="tr-TR" dirty="0" smtClean="0"/>
              <a:t> </a:t>
            </a:r>
            <a:r>
              <a:rPr lang="en-US" dirty="0" smtClean="0"/>
              <a:t>conditions </a:t>
            </a:r>
            <a:r>
              <a:rPr lang="en-US" dirty="0"/>
              <a:t>for life.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dirty="0" smtClean="0"/>
              <a:t>organism’s </a:t>
            </a:r>
            <a:r>
              <a:rPr lang="en-US" dirty="0"/>
              <a:t>biotope </a:t>
            </a:r>
            <a:r>
              <a:rPr lang="en-US" dirty="0" smtClean="0"/>
              <a:t>therefore</a:t>
            </a:r>
            <a:r>
              <a:rPr lang="tr-TR" dirty="0" smtClean="0"/>
              <a:t> </a:t>
            </a:r>
            <a:r>
              <a:rPr lang="tr-TR" dirty="0" err="1" smtClean="0"/>
              <a:t>describes</a:t>
            </a:r>
            <a:r>
              <a:rPr lang="tr-TR" dirty="0" smtClean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location</a:t>
            </a:r>
            <a:r>
              <a:rPr lang="tr-TR" dirty="0" smtClean="0"/>
              <a:t>.</a:t>
            </a:r>
          </a:p>
          <a:p>
            <a:pPr lvl="1"/>
            <a:r>
              <a:rPr lang="en-US" i="0" dirty="0"/>
              <a:t>A biotope can vary in size</a:t>
            </a:r>
            <a:r>
              <a:rPr lang="en-US" i="0" dirty="0" smtClean="0"/>
              <a:t>.</a:t>
            </a:r>
            <a:r>
              <a:rPr lang="tr-TR" i="0" dirty="0" smtClean="0"/>
              <a:t> </a:t>
            </a:r>
            <a:r>
              <a:rPr lang="tr-TR" i="0" dirty="0" err="1"/>
              <a:t>For</a:t>
            </a:r>
            <a:r>
              <a:rPr lang="tr-TR" i="0" dirty="0"/>
              <a:t> </a:t>
            </a:r>
            <a:r>
              <a:rPr lang="tr-TR" i="0" dirty="0" err="1"/>
              <a:t>example</a:t>
            </a:r>
            <a:r>
              <a:rPr lang="tr-TR" i="0" dirty="0" smtClean="0"/>
              <a:t>, </a:t>
            </a:r>
            <a:r>
              <a:rPr lang="en-US" i="0" dirty="0" smtClean="0"/>
              <a:t>it </a:t>
            </a:r>
            <a:r>
              <a:rPr lang="en-US" i="0" dirty="0"/>
              <a:t>may be the caeca of a chicken for </a:t>
            </a:r>
            <a:r>
              <a:rPr lang="en-US" i="0" dirty="0" err="1" smtClean="0"/>
              <a:t>coccidia</a:t>
            </a:r>
            <a:endParaRPr lang="tr-TR" i="0" dirty="0" smtClean="0"/>
          </a:p>
          <a:p>
            <a:r>
              <a:rPr lang="tr-TR" b="1" dirty="0" err="1" smtClean="0"/>
              <a:t>Biocenosis</a:t>
            </a:r>
            <a:r>
              <a:rPr lang="tr-TR" dirty="0" smtClean="0"/>
              <a:t> (</a:t>
            </a:r>
            <a:r>
              <a:rPr lang="tr-TR" b="1" dirty="0" err="1" smtClean="0"/>
              <a:t>biotic</a:t>
            </a:r>
            <a:r>
              <a:rPr lang="tr-TR" b="1" dirty="0" smtClean="0"/>
              <a:t> </a:t>
            </a:r>
            <a:r>
              <a:rPr lang="tr-TR" b="1" dirty="0" err="1" smtClean="0"/>
              <a:t>community</a:t>
            </a:r>
            <a:r>
              <a:rPr lang="tr-TR" b="1" dirty="0" smtClean="0"/>
              <a:t>): </a:t>
            </a:r>
            <a:r>
              <a:rPr lang="en-US" dirty="0"/>
              <a:t>is the collection of living organisms in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tr-TR" dirty="0" err="1" smtClean="0"/>
              <a:t>biotope</a:t>
            </a:r>
            <a:r>
              <a:rPr lang="tr-TR" dirty="0" smtClean="0"/>
              <a:t>. </a:t>
            </a:r>
            <a:r>
              <a:rPr lang="en-US" dirty="0"/>
              <a:t>The organisms include plants, animals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microorganisms</a:t>
            </a:r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biotope</a:t>
            </a:r>
            <a:r>
              <a:rPr lang="tr-TR" dirty="0" smtClean="0"/>
              <a:t>. </a:t>
            </a:r>
          </a:p>
          <a:p>
            <a:pPr lvl="1"/>
            <a:r>
              <a:rPr lang="tr-TR" i="0" dirty="0" err="1"/>
              <a:t>Sometimes</a:t>
            </a:r>
            <a:r>
              <a:rPr lang="tr-TR" i="0" dirty="0"/>
              <a:t> </a:t>
            </a:r>
            <a:r>
              <a:rPr lang="tr-TR" b="1" i="0" dirty="0" err="1" smtClean="0"/>
              <a:t>biotic</a:t>
            </a:r>
            <a:r>
              <a:rPr lang="tr-TR" b="1" i="0" dirty="0" smtClean="0"/>
              <a:t> </a:t>
            </a:r>
            <a:r>
              <a:rPr lang="en-US" b="1" i="0" dirty="0" smtClean="0"/>
              <a:t>community </a:t>
            </a:r>
            <a:r>
              <a:rPr lang="en-US" i="0" dirty="0"/>
              <a:t>is used synonymously with </a:t>
            </a:r>
            <a:r>
              <a:rPr lang="en-US" i="0" dirty="0" err="1"/>
              <a:t>biocenosis</a:t>
            </a:r>
            <a:r>
              <a:rPr lang="en-US" i="0" dirty="0" smtClean="0"/>
              <a:t>.</a:t>
            </a:r>
            <a:r>
              <a:rPr lang="tr-TR" i="0" dirty="0" smtClean="0"/>
              <a:t> </a:t>
            </a:r>
            <a:r>
              <a:rPr lang="en-US" i="0" dirty="0" smtClean="0"/>
              <a:t>On </a:t>
            </a:r>
            <a:r>
              <a:rPr lang="en-US" i="0" dirty="0"/>
              <a:t>other occasions, biotic community refers to a </a:t>
            </a:r>
            <a:r>
              <a:rPr lang="en-US" i="0" dirty="0" smtClean="0"/>
              <a:t>large</a:t>
            </a:r>
            <a:r>
              <a:rPr lang="tr-TR" i="0" dirty="0" smtClean="0"/>
              <a:t> </a:t>
            </a:r>
            <a:r>
              <a:rPr lang="en-US" i="0" dirty="0" err="1" smtClean="0"/>
              <a:t>biocenosis</a:t>
            </a:r>
            <a:r>
              <a:rPr lang="en-US" i="0" dirty="0"/>
              <a:t>. </a:t>
            </a:r>
            <a:endParaRPr lang="tr-TR" i="0" dirty="0" smtClean="0"/>
          </a:p>
          <a:p>
            <a:pPr lvl="1"/>
            <a:r>
              <a:rPr lang="en-US" i="0" dirty="0" smtClean="0"/>
              <a:t>Major </a:t>
            </a:r>
            <a:r>
              <a:rPr lang="en-US" i="0" dirty="0"/>
              <a:t>biotic communities are biomes</a:t>
            </a:r>
            <a:endParaRPr lang="tr-TR" i="0" dirty="0" smtClean="0"/>
          </a:p>
        </p:txBody>
      </p:sp>
    </p:spTree>
    <p:extLst>
      <p:ext uri="{BB962C8B-B14F-4D97-AF65-F5344CB8AC3E}">
        <p14:creationId xmlns:p14="http://schemas.microsoft.com/office/powerpoint/2010/main" val="767110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ECOLOGICAL </a:t>
            </a:r>
            <a:r>
              <a:rPr lang="tr-TR" dirty="0" smtClean="0"/>
              <a:t>APPROACH-3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Biomes</a:t>
            </a:r>
            <a:r>
              <a:rPr lang="tr-TR" b="1" dirty="0" smtClean="0"/>
              <a:t>: </a:t>
            </a:r>
            <a:r>
              <a:rPr lang="en-US" dirty="0"/>
              <a:t>It has large plant and animal structure and large areas determined by climatic conditions</a:t>
            </a:r>
            <a:r>
              <a:rPr lang="en-US" dirty="0" smtClean="0"/>
              <a:t>. </a:t>
            </a:r>
            <a:r>
              <a:rPr lang="tr-TR" dirty="0" err="1"/>
              <a:t>T</a:t>
            </a:r>
            <a:r>
              <a:rPr lang="tr-TR" dirty="0" err="1" smtClean="0"/>
              <a:t>ropical</a:t>
            </a:r>
            <a:r>
              <a:rPr lang="tr-TR" dirty="0" smtClean="0"/>
              <a:t> </a:t>
            </a:r>
            <a:r>
              <a:rPr lang="tr-TR" dirty="0" err="1"/>
              <a:t>rain</a:t>
            </a:r>
            <a:r>
              <a:rPr lang="tr-TR" dirty="0"/>
              <a:t> </a:t>
            </a:r>
            <a:r>
              <a:rPr lang="tr-TR" dirty="0" err="1"/>
              <a:t>forest</a:t>
            </a:r>
            <a:r>
              <a:rPr lang="tr-TR" dirty="0"/>
              <a:t>, </a:t>
            </a:r>
            <a:r>
              <a:rPr lang="tr-TR" dirty="0" err="1" smtClean="0"/>
              <a:t>savannah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tundra are biomes, each with its own </a:t>
            </a:r>
            <a:r>
              <a:rPr lang="en-US" dirty="0" smtClean="0"/>
              <a:t>particular</a:t>
            </a:r>
            <a:r>
              <a:rPr lang="tr-TR" dirty="0" smtClean="0"/>
              <a:t> </a:t>
            </a:r>
            <a:r>
              <a:rPr lang="en-US" dirty="0" smtClean="0"/>
              <a:t>range </a:t>
            </a:r>
            <a:r>
              <a:rPr lang="en-US" dirty="0"/>
              <a:t>of plants and </a:t>
            </a:r>
            <a:r>
              <a:rPr lang="en-US" dirty="0" smtClean="0"/>
              <a:t>animals</a:t>
            </a:r>
            <a:endParaRPr lang="tr-TR" dirty="0" smtClean="0"/>
          </a:p>
          <a:p>
            <a:r>
              <a:rPr lang="tr-TR" b="1" dirty="0" err="1" smtClean="0"/>
              <a:t>Ecological</a:t>
            </a:r>
            <a:r>
              <a:rPr lang="tr-TR" b="1" dirty="0" smtClean="0"/>
              <a:t> </a:t>
            </a:r>
            <a:r>
              <a:rPr lang="tr-TR" b="1" dirty="0" err="1" smtClean="0"/>
              <a:t>climax</a:t>
            </a:r>
            <a:r>
              <a:rPr lang="tr-TR" b="1" dirty="0" smtClean="0"/>
              <a:t>: </a:t>
            </a:r>
            <a:r>
              <a:rPr lang="tr-TR" dirty="0"/>
              <a:t>T</a:t>
            </a:r>
            <a:r>
              <a:rPr lang="en-US" dirty="0" err="1" smtClean="0"/>
              <a:t>raditionally</a:t>
            </a:r>
            <a:r>
              <a:rPr lang="en-US" dirty="0" smtClean="0"/>
              <a:t> </a:t>
            </a:r>
            <a:r>
              <a:rPr lang="en-US" dirty="0"/>
              <a:t>is said to </a:t>
            </a:r>
            <a:r>
              <a:rPr lang="en-US" dirty="0" smtClean="0"/>
              <a:t>have</a:t>
            </a:r>
            <a:r>
              <a:rPr lang="tr-TR" dirty="0" smtClean="0"/>
              <a:t> </a:t>
            </a:r>
            <a:r>
              <a:rPr lang="en-US" dirty="0" smtClean="0"/>
              <a:t>occurred </a:t>
            </a:r>
            <a:r>
              <a:rPr lang="en-US" dirty="0"/>
              <a:t>when plants, animals, microbes, soil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macroclimate have </a:t>
            </a:r>
            <a:r>
              <a:rPr lang="en-US" dirty="0"/>
              <a:t>evolved to a stable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balanced </a:t>
            </a:r>
            <a:r>
              <a:rPr lang="en-US" dirty="0"/>
              <a:t>relationship, and originally was used in </a:t>
            </a:r>
            <a:r>
              <a:rPr lang="en-US" dirty="0" smtClean="0"/>
              <a:t>relation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 smtClean="0"/>
              <a:t>plants</a:t>
            </a:r>
            <a:endParaRPr lang="tr-TR" dirty="0" smtClean="0"/>
          </a:p>
          <a:p>
            <a:r>
              <a:rPr lang="tr-TR" b="1" dirty="0" err="1" smtClean="0"/>
              <a:t>Ecological</a:t>
            </a:r>
            <a:r>
              <a:rPr lang="tr-TR" b="1" dirty="0" smtClean="0"/>
              <a:t> </a:t>
            </a:r>
            <a:r>
              <a:rPr lang="tr-TR" b="1" dirty="0" err="1" smtClean="0"/>
              <a:t>niche</a:t>
            </a:r>
            <a:r>
              <a:rPr lang="tr-TR" dirty="0" smtClean="0"/>
              <a:t>: </a:t>
            </a:r>
            <a:r>
              <a:rPr lang="en-US" dirty="0"/>
              <a:t>It is the place or functional position of an organism in a community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b="1" dirty="0" err="1"/>
              <a:t>E</a:t>
            </a:r>
            <a:r>
              <a:rPr lang="tr-TR" b="1" dirty="0" err="1" smtClean="0"/>
              <a:t>cological</a:t>
            </a:r>
            <a:r>
              <a:rPr lang="tr-TR" b="1" dirty="0" smtClean="0"/>
              <a:t> </a:t>
            </a:r>
            <a:r>
              <a:rPr lang="tr-TR" b="1" dirty="0" err="1" smtClean="0"/>
              <a:t>interfaces</a:t>
            </a:r>
            <a:r>
              <a:rPr lang="tr-TR" b="1" dirty="0" smtClean="0"/>
              <a:t>: </a:t>
            </a:r>
            <a:r>
              <a:rPr lang="tr-TR" dirty="0"/>
              <a:t>T</a:t>
            </a:r>
            <a:r>
              <a:rPr lang="en-US" dirty="0" smtClean="0"/>
              <a:t>he </a:t>
            </a:r>
            <a:r>
              <a:rPr lang="en-US" dirty="0"/>
              <a:t>factor that separates the two ecosystems from each other, or the link between the two ecosystems.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5544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ECOLOGICAL </a:t>
            </a:r>
            <a:r>
              <a:rPr lang="tr-TR" dirty="0" smtClean="0"/>
              <a:t>APPROACH-4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Ecological</a:t>
            </a:r>
            <a:r>
              <a:rPr lang="tr-TR" b="1" dirty="0"/>
              <a:t> </a:t>
            </a:r>
            <a:r>
              <a:rPr lang="tr-TR" b="1" dirty="0" err="1" smtClean="0"/>
              <a:t>mosaics</a:t>
            </a:r>
            <a:r>
              <a:rPr lang="tr-TR" b="1" dirty="0" smtClean="0"/>
              <a:t>: </a:t>
            </a:r>
            <a:r>
              <a:rPr lang="en-US" dirty="0"/>
              <a:t>is a modified patch of vegetation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created </a:t>
            </a:r>
            <a:r>
              <a:rPr lang="en-US" dirty="0"/>
              <a:t>by humans, within a biome that has reached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tr-TR" dirty="0" err="1" smtClean="0"/>
              <a:t>climax</a:t>
            </a:r>
            <a:r>
              <a:rPr lang="tr-TR" dirty="0" smtClean="0"/>
              <a:t>. </a:t>
            </a:r>
            <a:r>
              <a:rPr lang="en-US" dirty="0" smtClean="0"/>
              <a:t>Infection </a:t>
            </a:r>
            <a:r>
              <a:rPr lang="en-US" dirty="0"/>
              <a:t>may spread from wild animals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humans</a:t>
            </a:r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err="1"/>
              <a:t>such</a:t>
            </a:r>
            <a:r>
              <a:rPr lang="tr-TR" dirty="0"/>
              <a:t> </a:t>
            </a:r>
            <a:r>
              <a:rPr lang="tr-TR" dirty="0" err="1" smtClean="0"/>
              <a:t>circumstances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pPr marL="0" lvl="0" indent="0">
              <a:buNone/>
            </a:pPr>
            <a:r>
              <a:rPr lang="tr-TR" sz="1050" i="1" dirty="0">
                <a:solidFill>
                  <a:srgbClr val="44546A"/>
                </a:solidFill>
              </a:rPr>
              <a:t>Reference: </a:t>
            </a:r>
            <a:r>
              <a:rPr lang="tr-TR" sz="1050" i="1" dirty="0" err="1">
                <a:solidFill>
                  <a:srgbClr val="44546A"/>
                </a:solidFill>
              </a:rPr>
              <a:t>Veterinary</a:t>
            </a:r>
            <a:r>
              <a:rPr lang="tr-TR" sz="1050" i="1" dirty="0">
                <a:solidFill>
                  <a:srgbClr val="44546A"/>
                </a:solidFill>
              </a:rPr>
              <a:t> </a:t>
            </a:r>
            <a:r>
              <a:rPr lang="tr-TR" sz="1050" i="1" dirty="0" err="1">
                <a:solidFill>
                  <a:srgbClr val="44546A"/>
                </a:solidFill>
              </a:rPr>
              <a:t>Epidemiology</a:t>
            </a:r>
            <a:r>
              <a:rPr lang="tr-TR" sz="1050" i="1" dirty="0">
                <a:solidFill>
                  <a:srgbClr val="44546A"/>
                </a:solidFill>
              </a:rPr>
              <a:t>, 4ed. Michael </a:t>
            </a:r>
            <a:r>
              <a:rPr lang="tr-TR" sz="1050" i="1" dirty="0" err="1">
                <a:solidFill>
                  <a:srgbClr val="44546A"/>
                </a:solidFill>
              </a:rPr>
              <a:t>Thrusfield</a:t>
            </a:r>
            <a:r>
              <a:rPr lang="tr-TR" sz="1050" i="1" dirty="0">
                <a:solidFill>
                  <a:srgbClr val="44546A"/>
                </a:solidFill>
              </a:rPr>
              <a:t> </a:t>
            </a:r>
            <a:r>
              <a:rPr lang="tr-TR" sz="1050" i="1" dirty="0" err="1">
                <a:solidFill>
                  <a:srgbClr val="44546A"/>
                </a:solidFill>
              </a:rPr>
              <a:t>with</a:t>
            </a:r>
            <a:r>
              <a:rPr lang="tr-TR" sz="1050" i="1" dirty="0">
                <a:solidFill>
                  <a:srgbClr val="44546A"/>
                </a:solidFill>
              </a:rPr>
              <a:t> Robert </a:t>
            </a:r>
            <a:r>
              <a:rPr lang="tr-TR" sz="1050" i="1" dirty="0" err="1">
                <a:solidFill>
                  <a:srgbClr val="44546A"/>
                </a:solidFill>
              </a:rPr>
              <a:t>Christley</a:t>
            </a:r>
            <a:r>
              <a:rPr lang="tr-TR" sz="1050" i="1" dirty="0">
                <a:solidFill>
                  <a:srgbClr val="44546A"/>
                </a:solidFill>
              </a:rPr>
              <a:t>, Brown H, </a:t>
            </a:r>
            <a:r>
              <a:rPr lang="tr-TR" sz="1050" i="1" dirty="0" err="1">
                <a:solidFill>
                  <a:srgbClr val="44546A"/>
                </a:solidFill>
              </a:rPr>
              <a:t>Diggle</a:t>
            </a:r>
            <a:r>
              <a:rPr lang="tr-TR" sz="1050" i="1" dirty="0">
                <a:solidFill>
                  <a:srgbClr val="44546A"/>
                </a:solidFill>
              </a:rPr>
              <a:t> PJ, French N, </a:t>
            </a:r>
            <a:r>
              <a:rPr lang="tr-TR" sz="1050" i="1" dirty="0" err="1">
                <a:solidFill>
                  <a:srgbClr val="44546A"/>
                </a:solidFill>
              </a:rPr>
              <a:t>Howe</a:t>
            </a:r>
            <a:r>
              <a:rPr lang="tr-TR" sz="1050" i="1" dirty="0">
                <a:solidFill>
                  <a:srgbClr val="44546A"/>
                </a:solidFill>
              </a:rPr>
              <a:t> K, </a:t>
            </a:r>
            <a:r>
              <a:rPr lang="tr-TR" sz="1050" i="1" dirty="0" err="1">
                <a:solidFill>
                  <a:srgbClr val="44546A"/>
                </a:solidFill>
              </a:rPr>
              <a:t>Kelly</a:t>
            </a:r>
            <a:r>
              <a:rPr lang="tr-TR" sz="1050" i="1" dirty="0">
                <a:solidFill>
                  <a:srgbClr val="44546A"/>
                </a:solidFill>
              </a:rPr>
              <a:t> L, </a:t>
            </a:r>
            <a:r>
              <a:rPr lang="tr-TR" sz="1050" i="1" dirty="0" err="1">
                <a:solidFill>
                  <a:srgbClr val="44546A"/>
                </a:solidFill>
              </a:rPr>
              <a:t>O’Connor</a:t>
            </a:r>
            <a:r>
              <a:rPr lang="tr-TR" sz="1050" i="1" dirty="0">
                <a:solidFill>
                  <a:srgbClr val="44546A"/>
                </a:solidFill>
              </a:rPr>
              <a:t> A, </a:t>
            </a:r>
            <a:r>
              <a:rPr lang="tr-TR" sz="1050" i="1" dirty="0" err="1">
                <a:solidFill>
                  <a:srgbClr val="44546A"/>
                </a:solidFill>
              </a:rPr>
              <a:t>Sargeant</a:t>
            </a:r>
            <a:r>
              <a:rPr lang="tr-TR" sz="1050" i="1" dirty="0">
                <a:solidFill>
                  <a:srgbClr val="44546A"/>
                </a:solidFill>
              </a:rPr>
              <a:t> J, </a:t>
            </a:r>
            <a:r>
              <a:rPr lang="tr-TR" sz="1050" i="1" dirty="0" err="1">
                <a:solidFill>
                  <a:srgbClr val="44546A"/>
                </a:solidFill>
              </a:rPr>
              <a:t>Wood</a:t>
            </a:r>
            <a:r>
              <a:rPr lang="tr-TR" sz="1050" i="1">
                <a:solidFill>
                  <a:srgbClr val="44546A"/>
                </a:solidFill>
              </a:rPr>
              <a:t> H.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37141720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414</Words>
  <Application>Microsoft Office PowerPoint</Application>
  <PresentationFormat>Geniş ekran</PresentationFormat>
  <Paragraphs>25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6" baseType="lpstr">
      <vt:lpstr>Franklin Gothic Book</vt:lpstr>
      <vt:lpstr>Crop</vt:lpstr>
      <vt:lpstr>ECOLOGICAL APPROACH</vt:lpstr>
      <vt:lpstr>ECOLOGICAL APPROACH-2</vt:lpstr>
      <vt:lpstr>ECOLOGICAL APPROACH-3</vt:lpstr>
      <vt:lpstr>ECOLOGICAL APPROACH-4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ECOLOGICAL APPROACH</dc:title>
  <dc:creator>Inci Basak Kaya</dc:creator>
  <cp:lastModifiedBy>Inci Basak Kaya</cp:lastModifiedBy>
  <cp:revision>2</cp:revision>
  <dcterms:created xsi:type="dcterms:W3CDTF">2020-03-09T08:03:20Z</dcterms:created>
  <dcterms:modified xsi:type="dcterms:W3CDTF">2020-03-09T08:28:50Z</dcterms:modified>
</cp:coreProperties>
</file>