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896E-6DF0-4A95-9A8B-6AEED9670C08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2205-9C30-4446-8954-C6D51619ED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909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896E-6DF0-4A95-9A8B-6AEED9670C08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2205-9C30-4446-8954-C6D51619ED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01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896E-6DF0-4A95-9A8B-6AEED9670C08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2205-9C30-4446-8954-C6D51619ED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7595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896E-6DF0-4A95-9A8B-6AEED9670C08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2205-9C30-4446-8954-C6D51619ED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4129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896E-6DF0-4A95-9A8B-6AEED9670C08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2205-9C30-4446-8954-C6D51619ED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39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896E-6DF0-4A95-9A8B-6AEED9670C08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2205-9C30-4446-8954-C6D51619ED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069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896E-6DF0-4A95-9A8B-6AEED9670C08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2205-9C30-4446-8954-C6D51619ED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11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896E-6DF0-4A95-9A8B-6AEED9670C08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2205-9C30-4446-8954-C6D51619ED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03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896E-6DF0-4A95-9A8B-6AEED9670C08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2205-9C30-4446-8954-C6D51619ED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1430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896E-6DF0-4A95-9A8B-6AEED9670C08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2205-9C30-4446-8954-C6D51619ED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55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896E-6DF0-4A95-9A8B-6AEED9670C08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2205-9C30-4446-8954-C6D51619ED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02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A896E-6DF0-4A95-9A8B-6AEED9670C08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12205-9C30-4446-8954-C6D51619ED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661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al-oefenen.nl/instruction/taal/woordsoorten/voornaamwoorden/bezittelijke-voornaamwoorden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eterontleden.nl/zelfstandig_naamwoord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e-klas.net-ns-nlvadetl5.htm/#vnw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nl.wikipedia.org/wiki/Bezittelijk_voornaamwoord" TargetMode="External"/><Relationship Id="rId2" Type="http://schemas.openxmlformats.org/officeDocument/2006/relationships/hyperlink" Target="https://www.taal-oefenen.nl/instruction/taal/woordsoorten/voornaamwoorden/bezittelijke-voornaamwoord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p.digischool.nl/nederlands/home/taalkundig-ontleden-woordsoorten/bezittelijk-voornaamwoord-22/" TargetMode="External"/><Relationship Id="rId5" Type="http://schemas.openxmlformats.org/officeDocument/2006/relationships/hyperlink" Target="https://www.taaltelefoon.be/bezittelijk-voornaamwoord-taalkundige-term" TargetMode="External"/><Relationship Id="rId4" Type="http://schemas.openxmlformats.org/officeDocument/2006/relationships/hyperlink" Target="https://www.slimleren.nl/onderwerpen/spelling/12.576/verschil-persoonlijk-&amp;-bezittelijk-voornaamwoor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al-oefenen.nl/instruction/taal/woordsoorten/voornaamwoorden/bezittelijke-voornaamwoorde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nl.wikipedia.org/wiki/Taalkundige_benoeming" TargetMode="External"/><Relationship Id="rId2" Type="http://schemas.openxmlformats.org/officeDocument/2006/relationships/hyperlink" Target="https://nl.wikipedia.org/wiki/Latij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l.wikipedia.org/wiki/Zelfstandig_naamwoord" TargetMode="External"/><Relationship Id="rId4" Type="http://schemas.openxmlformats.org/officeDocument/2006/relationships/hyperlink" Target="https://nl.wikipedia.org/wiki/Voornaamwoor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p.digischool.nl/nederlands/home/taalfouten-top-13/me-mijn-m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Bezittelijk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voornaamwoord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Wat is een bezittelijk voornaamwoord?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>Het woord zegt het al; het geeft een bezit aan</a:t>
            </a:r>
            <a:r>
              <a:rPr lang="nl-NL" dirty="0" smtClean="0"/>
              <a:t>.</a:t>
            </a:r>
            <a:endParaRPr lang="tr-TR" dirty="0" smtClean="0"/>
          </a:p>
          <a:p>
            <a:r>
              <a:rPr lang="nl-NL" dirty="0"/>
              <a:t>Het </a:t>
            </a:r>
            <a:r>
              <a:rPr lang="nl-NL" b="1" dirty="0"/>
              <a:t>bezittelijk voornaamwoord </a:t>
            </a:r>
            <a:r>
              <a:rPr lang="nl-NL" dirty="0"/>
              <a:t>staat bijna altijd voor een </a:t>
            </a:r>
            <a:r>
              <a:rPr lang="nl-NL" dirty="0">
                <a:hlinkClick r:id="rId2" tooltip="Je kunt de, het of een voor het woord zetten: de auto, een jongen, het kettinkje."/>
              </a:rPr>
              <a:t>zelfstandig naamwoord</a:t>
            </a:r>
            <a:r>
              <a:rPr lang="nl-NL" dirty="0"/>
              <a:t>. Het zelfstandig naamwoord is dan van iemand.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5861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Bezittelijk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voornaamwoord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Het bezittelijk voornaamwoord geeft aan dat er een bepaalde relatie is tussen een persoon, dier of ding en een </a:t>
            </a:r>
            <a:r>
              <a:rPr lang="nl-NL" b="1" dirty="0">
                <a:hlinkClick r:id="rId2" tooltip="zelfstandig naamwoord"/>
              </a:rPr>
              <a:t>zelfstandig naamwoord</a:t>
            </a:r>
            <a:r>
              <a:rPr lang="nl-NL" dirty="0"/>
              <a:t>: de persoon is bijvoorbeeld eigenaar of maker van het zelfstandig naamwoord. Bijvoorbeeld: jouw boek, zijn auto.</a:t>
            </a:r>
            <a:br>
              <a:rPr lang="nl-NL" dirty="0"/>
            </a:br>
            <a:r>
              <a:rPr lang="nl-NL" dirty="0"/>
              <a:t>Ook familie- en vriendschapsrelaties kunnen met een bezittelijk voornaamwoord worden uitgedrukt: mijn oma.</a:t>
            </a:r>
          </a:p>
          <a:p>
            <a:r>
              <a:rPr lang="nl-NL" dirty="0"/>
              <a:t>Het bezittelijk voornaamwoord heeft verschillende vormen. De vorm is afhankelijk van:</a:t>
            </a:r>
          </a:p>
          <a:p>
            <a:r>
              <a:rPr lang="nl-NL" dirty="0"/>
              <a:t>wie de 'eigenaar' is</a:t>
            </a:r>
          </a:p>
          <a:p>
            <a:r>
              <a:rPr lang="nl-NL" dirty="0"/>
              <a:t>of het bezittelijk voornaamwoord zelfstandig of niet voorkomt</a:t>
            </a:r>
          </a:p>
          <a:p>
            <a:r>
              <a:rPr lang="nl-NL" dirty="0"/>
              <a:t>of het bezittelijk voornaamwoord de nadruk heeft of niet</a:t>
            </a:r>
          </a:p>
          <a:p>
            <a:r>
              <a:rPr lang="nl-NL" dirty="0"/>
              <a:t>of de tekst formeel of informeel is (de verkorte vorm is informeler)</a:t>
            </a:r>
          </a:p>
          <a:p>
            <a:r>
              <a:rPr lang="nl-NL" dirty="0"/>
              <a:t>Een overzicht staat in de volgende tabel (een - betekent dat die vorm niet bestaat):</a:t>
            </a:r>
          </a:p>
        </p:txBody>
      </p:sp>
    </p:spTree>
    <p:extLst>
      <p:ext uri="{BB962C8B-B14F-4D97-AF65-F5344CB8AC3E}">
        <p14:creationId xmlns:p14="http://schemas.microsoft.com/office/powerpoint/2010/main" val="3227908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Bezittelijk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voornaamwoord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bezittelijk voornaamwoord zelfst.naamw. [grammatica] een voornaamwoord dat de relatie aanduidt tussen de persoon en een zelfstandig naamwoord.   Voorbeeld: `Een bezittelijk voornaamwoord kan zowel zelfstandig als niet-zelfstandig voorkomen</a:t>
            </a:r>
            <a:r>
              <a:rPr lang="nl-NL" dirty="0" smtClean="0"/>
              <a:t>.</a:t>
            </a:r>
            <a:endParaRPr lang="tr-TR" dirty="0" smtClean="0"/>
          </a:p>
          <a:p>
            <a:r>
              <a:rPr lang="nl-NL" dirty="0"/>
              <a:t>een </a:t>
            </a:r>
            <a:r>
              <a:rPr lang="nl-NL" dirty="0">
                <a:hlinkClick r:id="rId2"/>
              </a:rPr>
              <a:t>voornaamwoord</a:t>
            </a:r>
            <a:r>
              <a:rPr lang="nl-NL" dirty="0"/>
              <a:t> dat een bezitsrelatie uitdrukt</a:t>
            </a:r>
            <a:r>
              <a:rPr lang="nl-NL" b="1" dirty="0"/>
              <a:t>bijvoeglijk gebruikt</a:t>
            </a:r>
            <a:br>
              <a:rPr lang="nl-NL" b="1" dirty="0"/>
            </a:br>
            <a:r>
              <a:rPr lang="nl-NL" i="1" u="sng" dirty="0"/>
              <a:t>mijn</a:t>
            </a:r>
            <a:r>
              <a:rPr lang="nl-NL" i="1" dirty="0"/>
              <a:t> jas - </a:t>
            </a:r>
            <a:r>
              <a:rPr lang="nl-NL" i="1" u="sng" dirty="0"/>
              <a:t>uw</a:t>
            </a:r>
            <a:r>
              <a:rPr lang="nl-NL" i="1" dirty="0"/>
              <a:t> boek</a:t>
            </a:r>
            <a:endParaRPr lang="nl-NL" dirty="0"/>
          </a:p>
          <a:p>
            <a:r>
              <a:rPr lang="nl-NL" b="1" dirty="0"/>
              <a:t>zelfstandig gebruikt</a:t>
            </a:r>
            <a:br>
              <a:rPr lang="nl-NL" b="1" dirty="0"/>
            </a:br>
            <a:r>
              <a:rPr lang="nl-NL" i="1" dirty="0"/>
              <a:t>dit is </a:t>
            </a:r>
            <a:r>
              <a:rPr lang="nl-NL" i="1" u="sng" dirty="0"/>
              <a:t>de mijne</a:t>
            </a:r>
            <a:r>
              <a:rPr lang="nl-NL" i="1" dirty="0"/>
              <a:t> - daar ligt </a:t>
            </a:r>
            <a:r>
              <a:rPr lang="nl-NL" i="1" u="sng" dirty="0"/>
              <a:t>het uwe</a:t>
            </a:r>
            <a:endParaRPr lang="nl-NL" dirty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>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5791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www.taal-oefenen.nl/instruction/taal/woordsoorten/voornaamwoorden/bezittelijke-voornaamwoorden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nl.wikipedia.org/wiki/Bezittelijk_voornaamwoord</a:t>
            </a:r>
            <a:endParaRPr lang="tr-TR" dirty="0"/>
          </a:p>
          <a:p>
            <a:r>
              <a:rPr lang="tr-TR" dirty="0" smtClean="0">
                <a:hlinkClick r:id="rId4"/>
              </a:rPr>
              <a:t>https</a:t>
            </a:r>
            <a:r>
              <a:rPr lang="tr-TR" dirty="0">
                <a:hlinkClick r:id="rId4"/>
              </a:rPr>
              <a:t>://www.slimleren.nl/onderwerpen/spelling/12.576/verschil-persoonlijk-&amp;-</a:t>
            </a:r>
            <a:r>
              <a:rPr lang="tr-TR" dirty="0" smtClean="0">
                <a:hlinkClick r:id="rId4"/>
              </a:rPr>
              <a:t>bezittelijk-voornaamwoord</a:t>
            </a:r>
            <a:endParaRPr lang="tr-TR" dirty="0" smtClean="0"/>
          </a:p>
          <a:p>
            <a:r>
              <a:rPr lang="tr-TR" dirty="0">
                <a:hlinkClick r:id="rId5"/>
              </a:rPr>
              <a:t>https://</a:t>
            </a:r>
            <a:r>
              <a:rPr lang="tr-TR" dirty="0" smtClean="0">
                <a:hlinkClick r:id="rId5"/>
              </a:rPr>
              <a:t>www.taaltelefoon.be/bezittelijk-voornaamwoord-taalkundige-term</a:t>
            </a:r>
            <a:endParaRPr lang="tr-TR" dirty="0" smtClean="0"/>
          </a:p>
          <a:p>
            <a:r>
              <a:rPr lang="tr-TR" dirty="0">
                <a:hlinkClick r:id="rId6"/>
              </a:rPr>
              <a:t>http://wp.digischool.nl/nederlands/home/taalkundig-ontleden-woordsoorten/bezittelijk-voornaamwoord-22/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0022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</a:rPr>
              <a:t>Bezittelijk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voornaamwoord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Bezittelijke voornaamwoorden zijn onder andere</a:t>
            </a:r>
            <a:r>
              <a:rPr lang="nl-NL" dirty="0" smtClean="0"/>
              <a:t>:</a:t>
            </a:r>
            <a:endParaRPr lang="tr-TR" dirty="0" smtClean="0"/>
          </a:p>
          <a:p>
            <a:r>
              <a:rPr lang="nl-NL" dirty="0"/>
              <a:t>m'n, mijn, mijne, je, jouw, jouwe, uw, uwe, z'n, d'r, zijn, zijne, haar, hare, ons, onze, jullie, hun of </a:t>
            </a:r>
            <a:r>
              <a:rPr lang="nl-NL" dirty="0" smtClean="0"/>
              <a:t>hunne</a:t>
            </a:r>
            <a:endParaRPr lang="tr-TR" dirty="0" smtClean="0"/>
          </a:p>
          <a:p>
            <a:r>
              <a:rPr lang="nl-NL" b="1" dirty="0"/>
              <a:t>mijn </a:t>
            </a:r>
            <a:r>
              <a:rPr lang="nl-NL" dirty="0"/>
              <a:t>appel</a:t>
            </a:r>
            <a:br>
              <a:rPr lang="nl-NL" dirty="0"/>
            </a:br>
            <a:r>
              <a:rPr lang="nl-NL" b="1" dirty="0"/>
              <a:t>jouw </a:t>
            </a:r>
            <a:r>
              <a:rPr lang="nl-NL" dirty="0"/>
              <a:t>auto</a:t>
            </a:r>
            <a:br>
              <a:rPr lang="nl-NL" dirty="0"/>
            </a:br>
            <a:r>
              <a:rPr lang="nl-NL" b="1" dirty="0"/>
              <a:t>zijn </a:t>
            </a:r>
            <a:r>
              <a:rPr lang="nl-NL" dirty="0"/>
              <a:t>idee</a:t>
            </a:r>
            <a:br>
              <a:rPr lang="nl-NL" dirty="0"/>
            </a:br>
            <a:r>
              <a:rPr lang="nl-NL" b="1" dirty="0"/>
              <a:t>onze </a:t>
            </a:r>
            <a:r>
              <a:rPr lang="nl-NL" dirty="0"/>
              <a:t>vakantie</a:t>
            </a:r>
            <a:br>
              <a:rPr lang="nl-NL" dirty="0"/>
            </a:br>
            <a:r>
              <a:rPr lang="nl-NL" b="1" dirty="0"/>
              <a:t>hun </a:t>
            </a:r>
            <a:r>
              <a:rPr lang="nl-NL" dirty="0"/>
              <a:t>werkstuk</a:t>
            </a:r>
          </a:p>
          <a:p>
            <a:r>
              <a:rPr lang="nl-NL" dirty="0"/>
              <a:t>Die appel is van </a:t>
            </a:r>
            <a:r>
              <a:rPr lang="nl-NL" b="1" dirty="0"/>
              <a:t>mij</a:t>
            </a:r>
            <a:r>
              <a:rPr lang="nl-NL" dirty="0"/>
              <a:t>.</a:t>
            </a:r>
            <a:br>
              <a:rPr lang="nl-NL" dirty="0"/>
            </a:br>
            <a:r>
              <a:rPr lang="nl-NL" dirty="0"/>
              <a:t>Die auto is van </a:t>
            </a:r>
            <a:r>
              <a:rPr lang="nl-NL" b="1" dirty="0"/>
              <a:t>jou</a:t>
            </a:r>
            <a:r>
              <a:rPr lang="nl-NL" dirty="0"/>
              <a:t>.</a:t>
            </a:r>
            <a:br>
              <a:rPr lang="nl-NL" dirty="0"/>
            </a:br>
            <a:r>
              <a:rPr lang="nl-NL" dirty="0"/>
              <a:t>Het idee is van </a:t>
            </a:r>
            <a:r>
              <a:rPr lang="nl-NL" b="1" dirty="0"/>
              <a:t>hem</a:t>
            </a:r>
            <a:r>
              <a:rPr lang="nl-NL" dirty="0"/>
              <a:t>.</a:t>
            </a:r>
            <a:br>
              <a:rPr lang="nl-NL" dirty="0"/>
            </a:br>
            <a:r>
              <a:rPr lang="nl-NL" dirty="0"/>
              <a:t>De vakantie is van </a:t>
            </a:r>
            <a:r>
              <a:rPr lang="nl-NL" b="1" dirty="0"/>
              <a:t>jullie</a:t>
            </a:r>
            <a:r>
              <a:rPr lang="nl-NL" dirty="0"/>
              <a:t>.</a:t>
            </a:r>
            <a:br>
              <a:rPr lang="nl-NL" dirty="0"/>
            </a:br>
            <a:r>
              <a:rPr lang="nl-NL" dirty="0"/>
              <a:t>Het werkstuk is van </a:t>
            </a:r>
            <a:r>
              <a:rPr lang="nl-NL" b="1" dirty="0"/>
              <a:t>hen</a:t>
            </a:r>
            <a:r>
              <a:rPr lang="nl-NL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7239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</a:rPr>
              <a:t>Bezittelijk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voornaamwoord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Bezittelijke voornaamwoorden kun je eigenlijk nooit vervangen door de namen van personen!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Soms lijkt dat wel zo, maar dan ben je aan het vals spelen</a:t>
            </a:r>
            <a:r>
              <a:rPr lang="nl-NL" dirty="0" smtClean="0"/>
              <a:t>.</a:t>
            </a:r>
            <a:endParaRPr lang="tr-TR" dirty="0" smtClean="0"/>
          </a:p>
          <a:p>
            <a:r>
              <a:rPr lang="nl-NL" dirty="0"/>
              <a:t>Ga </a:t>
            </a:r>
            <a:r>
              <a:rPr lang="nl-NL" b="1" dirty="0"/>
              <a:t>je </a:t>
            </a:r>
            <a:r>
              <a:rPr lang="nl-NL" dirty="0"/>
              <a:t>ook naar </a:t>
            </a:r>
            <a:r>
              <a:rPr lang="nl-NL" b="1" dirty="0"/>
              <a:t>haar </a:t>
            </a:r>
            <a:r>
              <a:rPr lang="nl-NL" dirty="0"/>
              <a:t>feestje?</a:t>
            </a:r>
          </a:p>
          <a:p>
            <a:r>
              <a:rPr lang="nl-NL" dirty="0"/>
              <a:t>→</a:t>
            </a:r>
          </a:p>
          <a:p>
            <a:r>
              <a:rPr lang="nl-NL" dirty="0"/>
              <a:t>Gaat </a:t>
            </a:r>
            <a:r>
              <a:rPr lang="nl-NL" b="1" dirty="0"/>
              <a:t>Rosa </a:t>
            </a:r>
            <a:r>
              <a:rPr lang="nl-NL" dirty="0"/>
              <a:t>ook naar </a:t>
            </a:r>
            <a:r>
              <a:rPr lang="nl-NL" b="1" dirty="0"/>
              <a:t>Linda’s</a:t>
            </a:r>
            <a:r>
              <a:rPr lang="nl-NL" dirty="0"/>
              <a:t> feestje?</a:t>
            </a:r>
          </a:p>
          <a:p>
            <a:r>
              <a:rPr lang="nl-NL" dirty="0"/>
              <a:t>Het feestje is van </a:t>
            </a:r>
            <a:r>
              <a:rPr lang="nl-NL" b="1" dirty="0"/>
              <a:t>Linda</a:t>
            </a:r>
            <a:r>
              <a:rPr lang="nl-NL" dirty="0"/>
              <a:t>.</a:t>
            </a:r>
          </a:p>
          <a:p>
            <a:r>
              <a:rPr lang="nl-NL" dirty="0"/>
              <a:t>→</a:t>
            </a:r>
          </a:p>
          <a:p>
            <a:r>
              <a:rPr lang="nl-NL" dirty="0"/>
              <a:t>Het feestje is van </a:t>
            </a:r>
            <a:r>
              <a:rPr lang="nl-NL" b="1" dirty="0"/>
              <a:t>haar</a:t>
            </a:r>
            <a:r>
              <a:rPr lang="nl-NL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6373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</a:rPr>
              <a:t>Bezittelijk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voornaamwoord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b="1" dirty="0"/>
              <a:t>haar </a:t>
            </a:r>
            <a:r>
              <a:rPr lang="nl-NL" dirty="0"/>
              <a:t>is in deze zin een bezittelijk voornaamwoord. In deze zin zijn we aan het vals spelen.</a:t>
            </a:r>
            <a:r>
              <a:rPr lang="nl-NL" dirty="0"/>
              <a:t/>
            </a:r>
            <a:br>
              <a:rPr lang="nl-NL" dirty="0"/>
            </a:br>
            <a:r>
              <a:rPr lang="nl-NL" b="1" dirty="0"/>
              <a:t>haar </a:t>
            </a:r>
            <a:r>
              <a:rPr lang="nl-NL" dirty="0"/>
              <a:t>wordt hier wel vervangen door een naam, in dit geval</a:t>
            </a:r>
            <a:r>
              <a:rPr lang="nl-NL" b="1" dirty="0"/>
              <a:t> Linda’s</a:t>
            </a:r>
            <a:r>
              <a:rPr lang="nl-NL" dirty="0"/>
              <a:t>.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Maar je wordt gedwongen om er een </a:t>
            </a:r>
            <a:r>
              <a:rPr lang="nl-NL" b="1" dirty="0"/>
              <a:t>'s</a:t>
            </a:r>
            <a:r>
              <a:rPr lang="nl-NL" dirty="0"/>
              <a:t> aan toe te voegen.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b="1" dirty="0"/>
              <a:t>je </a:t>
            </a:r>
            <a:r>
              <a:rPr lang="nl-NL" dirty="0"/>
              <a:t>is in deze zin een </a:t>
            </a:r>
            <a:r>
              <a:rPr lang="nl-NL" dirty="0">
                <a:hlinkClick r:id="rId2" tooltip="Het verwijst naar een persoon of een groep personen, zonder ze bij naam te noemen."/>
              </a:rPr>
              <a:t>persoonlijk voornaamwoord</a:t>
            </a:r>
            <a:r>
              <a:rPr lang="nl-NL" dirty="0"/>
              <a:t>.</a:t>
            </a:r>
            <a:br>
              <a:rPr lang="nl-NL" dirty="0"/>
            </a:br>
            <a:r>
              <a:rPr lang="nl-NL" dirty="0"/>
              <a:t>Je kunt </a:t>
            </a:r>
            <a:r>
              <a:rPr lang="nl-NL" b="1" dirty="0"/>
              <a:t>je </a:t>
            </a:r>
            <a:r>
              <a:rPr lang="nl-NL" dirty="0"/>
              <a:t>vervangen door een naam, in dit geval </a:t>
            </a:r>
            <a:r>
              <a:rPr lang="nl-NL" b="1" dirty="0"/>
              <a:t>Rosa</a:t>
            </a:r>
            <a:r>
              <a:rPr lang="nl-NL" dirty="0"/>
              <a:t>.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>Let op!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Neem de term bezit niet altijd te letterlijk: </a:t>
            </a:r>
            <a:r>
              <a:rPr lang="nl-NL" i="1" dirty="0"/>
              <a:t>Het is </a:t>
            </a:r>
            <a:r>
              <a:rPr lang="nl-NL" b="1" i="1" dirty="0"/>
              <a:t>jouw </a:t>
            </a:r>
            <a:r>
              <a:rPr lang="nl-NL" i="1" dirty="0"/>
              <a:t>vakantie</a:t>
            </a:r>
            <a:r>
              <a:rPr lang="nl-NL" dirty="0"/>
              <a:t>.</a:t>
            </a:r>
            <a:r>
              <a:rPr lang="nl-NL" dirty="0"/>
              <a:t/>
            </a:r>
            <a:br>
              <a:rPr lang="nl-NL" dirty="0"/>
            </a:br>
            <a:r>
              <a:rPr lang="nl-NL" b="1" dirty="0"/>
              <a:t>Jouw </a:t>
            </a:r>
            <a:r>
              <a:rPr lang="nl-NL" dirty="0"/>
              <a:t>is hier wel een bezittelijk voornaamwoord, ook al is vakantie niet echt een bezit.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5508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Bezittelijk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voornaamwoord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Het </a:t>
            </a:r>
            <a:r>
              <a:rPr lang="nl-NL" b="1" dirty="0"/>
              <a:t>bezittelijk voornaamwoord</a:t>
            </a:r>
            <a:r>
              <a:rPr lang="nl-NL" dirty="0"/>
              <a:t> (afgekort: </a:t>
            </a:r>
            <a:r>
              <a:rPr lang="nl-NL" i="1" dirty="0"/>
              <a:t>bez.vnw.</a:t>
            </a:r>
            <a:r>
              <a:rPr lang="nl-NL" dirty="0"/>
              <a:t> of </a:t>
            </a:r>
            <a:r>
              <a:rPr lang="nl-NL" i="1" dirty="0"/>
              <a:t>bzvnw</a:t>
            </a:r>
            <a:r>
              <a:rPr lang="nl-NL" dirty="0"/>
              <a:t>) of </a:t>
            </a:r>
            <a:r>
              <a:rPr lang="nl-NL" b="1" dirty="0"/>
              <a:t>possessief pronomen</a:t>
            </a:r>
            <a:r>
              <a:rPr lang="nl-NL" dirty="0"/>
              <a:t>, in het </a:t>
            </a:r>
            <a:r>
              <a:rPr lang="nl-NL" dirty="0">
                <a:hlinkClick r:id="rId2" tooltip="Latijn"/>
              </a:rPr>
              <a:t>Latijn</a:t>
            </a:r>
            <a:r>
              <a:rPr lang="nl-NL" dirty="0"/>
              <a:t> </a:t>
            </a:r>
            <a:r>
              <a:rPr lang="nl-NL" b="1" i="1" dirty="0"/>
              <a:t>pronomen possessivum</a:t>
            </a:r>
            <a:r>
              <a:rPr lang="nl-NL" dirty="0"/>
              <a:t> genoemd, is in de </a:t>
            </a:r>
            <a:r>
              <a:rPr lang="nl-NL" dirty="0">
                <a:hlinkClick r:id="rId3" tooltip="Taalkundige benoeming"/>
              </a:rPr>
              <a:t>taalkundige benoeming</a:t>
            </a:r>
            <a:r>
              <a:rPr lang="nl-NL" dirty="0"/>
              <a:t> een </a:t>
            </a:r>
            <a:r>
              <a:rPr lang="nl-NL" dirty="0">
                <a:hlinkClick r:id="rId4" tooltip="Voornaamwoord"/>
              </a:rPr>
              <a:t>voornaamwoord</a:t>
            </a:r>
            <a:r>
              <a:rPr lang="nl-NL" dirty="0"/>
              <a:t> dat primair een bezitsrelatie uitdrukt, bijvoorbeeld tussen een persoon en een </a:t>
            </a:r>
            <a:r>
              <a:rPr lang="nl-NL" dirty="0">
                <a:hlinkClick r:id="rId5" tooltip="Zelfstandig naamwoord"/>
              </a:rPr>
              <a:t>zelfstandig naamwoord</a:t>
            </a:r>
            <a:r>
              <a:rPr lang="nl-NL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verschillende</a:t>
            </a:r>
            <a:r>
              <a:rPr lang="tr-TR" dirty="0" smtClean="0"/>
              <a:t> </a:t>
            </a:r>
            <a:r>
              <a:rPr lang="tr-TR" dirty="0" err="1" smtClean="0"/>
              <a:t>talen</a:t>
            </a:r>
            <a:r>
              <a:rPr lang="tr-TR" dirty="0" smtClean="0"/>
              <a:t>:</a:t>
            </a:r>
          </a:p>
          <a:p>
            <a:r>
              <a:rPr lang="nl-NL" dirty="0"/>
              <a:t>Traditioneel verstaat men onder de term "bezittelijk voornaamwoord" in het Nederlands zowel </a:t>
            </a:r>
            <a:r>
              <a:rPr lang="nl-NL" i="1" dirty="0"/>
              <a:t>bijvoeglijke</a:t>
            </a:r>
            <a:r>
              <a:rPr lang="nl-NL" dirty="0"/>
              <a:t> ("mijn", "uw") als </a:t>
            </a:r>
            <a:r>
              <a:rPr lang="nl-NL" i="1" dirty="0"/>
              <a:t>zelfstandige</a:t>
            </a:r>
            <a:r>
              <a:rPr lang="nl-NL" dirty="0"/>
              <a:t> vormen ("de mijne", "het uwe"). In de grammatica van sommige talen wordt dat niet altijd meer zo gezien. In het Frans en Engels worden </a:t>
            </a:r>
            <a:r>
              <a:rPr lang="nl-NL" i="1" dirty="0"/>
              <a:t>pronom possessif</a:t>
            </a:r>
            <a:r>
              <a:rPr lang="nl-NL" dirty="0"/>
              <a:t> en </a:t>
            </a:r>
            <a:r>
              <a:rPr lang="nl-NL" i="1" dirty="0"/>
              <a:t>possessive pronoun</a:t>
            </a:r>
            <a:r>
              <a:rPr lang="nl-NL" dirty="0"/>
              <a:t> soms gereserveerd voor de zelfstandige vormen ("le mien", "mine"). De bijvoeglijke vormen heten dan bijvoorbeeld </a:t>
            </a:r>
            <a:r>
              <a:rPr lang="nl-NL" i="1" dirty="0"/>
              <a:t>adjectif possessif</a:t>
            </a:r>
            <a:r>
              <a:rPr lang="nl-NL" dirty="0"/>
              <a:t> of </a:t>
            </a:r>
            <a:r>
              <a:rPr lang="nl-NL" i="1" dirty="0"/>
              <a:t>possessive determiner</a:t>
            </a:r>
            <a:r>
              <a:rPr lang="nl-NL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7452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Bezittelijk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voornaamwoord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nl-NL" dirty="0"/>
              <a:t>Wat zijn de </a:t>
            </a:r>
            <a:r>
              <a:rPr lang="nl-NL" b="1" dirty="0"/>
              <a:t>verschillen</a:t>
            </a:r>
            <a:r>
              <a:rPr lang="nl-NL" dirty="0"/>
              <a:t> tussen het </a:t>
            </a:r>
            <a:r>
              <a:rPr lang="nl-NL" b="1" dirty="0"/>
              <a:t>persoonlijk voornaamwoord</a:t>
            </a:r>
            <a:r>
              <a:rPr lang="nl-NL" dirty="0"/>
              <a:t> en het </a:t>
            </a:r>
            <a:r>
              <a:rPr lang="nl-NL" b="1" dirty="0"/>
              <a:t>bezittelijk voornaamwoord</a:t>
            </a:r>
            <a:r>
              <a:rPr lang="nl-NL" dirty="0"/>
              <a:t>?</a:t>
            </a:r>
          </a:p>
          <a:p>
            <a:pPr marL="0" indent="0">
              <a:buNone/>
            </a:pPr>
            <a:r>
              <a:rPr lang="nl-NL" dirty="0"/>
              <a:t>Methode</a:t>
            </a:r>
          </a:p>
          <a:p>
            <a:r>
              <a:rPr lang="nl-NL" dirty="0"/>
              <a:t>Een </a:t>
            </a:r>
            <a:r>
              <a:rPr lang="nl-NL" b="1" dirty="0"/>
              <a:t>persoonlijk voornaamwoord</a:t>
            </a:r>
            <a:r>
              <a:rPr lang="nl-NL" dirty="0"/>
              <a:t> is een woord dat (meestal) verwijst naar een levend wezen (persoonlijk).</a:t>
            </a:r>
          </a:p>
          <a:p>
            <a:r>
              <a:rPr lang="nl-NL" dirty="0"/>
              <a:t>Een </a:t>
            </a:r>
            <a:r>
              <a:rPr lang="nl-NL" b="1" dirty="0"/>
              <a:t>bezittelijk voornaamwoord</a:t>
            </a:r>
            <a:r>
              <a:rPr lang="nl-NL" dirty="0"/>
              <a:t> is een woord dat een relatie aangeeft tussen een zelfstandig naamwoord en een persoon, dier of instantie (bezittelijk).</a:t>
            </a:r>
          </a:p>
          <a:p>
            <a:r>
              <a:rPr lang="nl-NL" dirty="0"/>
              <a:t>In het volgende overzicht kan je zien wat de verschillende persoonlijke &amp; bezittelijke voornaamwoorden zijn en hoe je deze spelt in de verschillende situaties: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nl-NL" dirty="0"/>
              <a:t>                             </a:t>
            </a:r>
            <a:r>
              <a:rPr lang="nl-NL" b="1" dirty="0"/>
              <a:t>Persoonlijk voornaamwoord     </a:t>
            </a:r>
            <a:r>
              <a:rPr lang="nl-NL" dirty="0"/>
              <a:t>  </a:t>
            </a:r>
            <a:r>
              <a:rPr lang="nl-NL" b="1" dirty="0"/>
              <a:t>Bezittelijk voornaamwoord</a:t>
            </a:r>
            <a:endParaRPr lang="nl-NL" dirty="0"/>
          </a:p>
          <a:p>
            <a:r>
              <a:rPr lang="nl-NL" b="1" dirty="0"/>
              <a:t>Persoon</a:t>
            </a:r>
            <a:r>
              <a:rPr lang="nl-NL" dirty="0"/>
              <a:t>                </a:t>
            </a:r>
            <a:r>
              <a:rPr lang="nl-NL" u="sng" dirty="0"/>
              <a:t>Ond. vorm</a:t>
            </a:r>
            <a:r>
              <a:rPr lang="nl-NL" dirty="0"/>
              <a:t>     </a:t>
            </a:r>
            <a:r>
              <a:rPr lang="nl-NL" u="sng" dirty="0"/>
              <a:t>Niet-ond. vorm</a:t>
            </a:r>
            <a:r>
              <a:rPr lang="nl-NL" b="1" dirty="0"/>
              <a:t>       </a:t>
            </a:r>
            <a:r>
              <a:rPr lang="nl-NL" u="sng" dirty="0"/>
              <a:t>Niet-zelfst.</a:t>
            </a:r>
            <a:r>
              <a:rPr lang="nl-NL" dirty="0"/>
              <a:t>                     </a:t>
            </a:r>
            <a:r>
              <a:rPr lang="nl-NL" u="sng" dirty="0"/>
              <a:t>Zelfst.</a:t>
            </a:r>
            <a:endParaRPr lang="nl-NL" dirty="0"/>
          </a:p>
          <a:p>
            <a:r>
              <a:rPr lang="nl-NL" dirty="0"/>
              <a:t>1e enkelvoud        ik                     mij (me)                  mijn, m'n                       mijne</a:t>
            </a:r>
          </a:p>
          <a:p>
            <a:r>
              <a:rPr lang="nl-NL" dirty="0"/>
              <a:t>2e enkelvoud        jij (je)               jou (je)                    jouw, je                          jouwe     </a:t>
            </a:r>
          </a:p>
          <a:p>
            <a:r>
              <a:rPr lang="nl-NL" dirty="0"/>
              <a:t>3e enkelvoud        hij, zij, het, u  hem, haar, u           zijn, z'n, haar, d'r, uw     zijne, hare, uwe</a:t>
            </a:r>
          </a:p>
          <a:p>
            <a:r>
              <a:rPr lang="nl-NL" dirty="0"/>
              <a:t>1e meervoud        wij (we)            ons                          ons, onze                       onze</a:t>
            </a:r>
          </a:p>
          <a:p>
            <a:r>
              <a:rPr lang="nl-NL" dirty="0"/>
              <a:t>2e meervoud        jullie, u             jullie, u                    jullie, je, uw                   uwe</a:t>
            </a:r>
          </a:p>
          <a:p>
            <a:r>
              <a:rPr lang="nl-NL" dirty="0"/>
              <a:t>3e meervoud        zij (ze)              hen, hun (ze)          hun                                 hunne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r>
              <a:rPr lang="nl-NL" dirty="0"/>
              <a:t>Bedenk altijd goed of je te maken hebt met een persoonlijk voornaamwoord of een bezittelijk voornaamwoord en bepaal vervolgens de correcte spelling.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1711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Bezittelijk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voornaamwoord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Een </a:t>
            </a:r>
            <a:r>
              <a:rPr lang="nl-NL" b="1" dirty="0"/>
              <a:t>persoonlijk voornaamwoord</a:t>
            </a:r>
            <a:r>
              <a:rPr lang="nl-NL" dirty="0"/>
              <a:t> is een woord dat (meestal) verwijst naar een levend wezen (persoonlijk) en de spelling is afhankelijk van:</a:t>
            </a:r>
          </a:p>
          <a:p>
            <a:r>
              <a:rPr lang="nl-NL" dirty="0"/>
              <a:t>de </a:t>
            </a:r>
            <a:r>
              <a:rPr lang="nl-NL" b="1" dirty="0"/>
              <a:t>persoon en getal</a:t>
            </a:r>
            <a:r>
              <a:rPr lang="nl-NL" dirty="0"/>
              <a:t> (1e, 2e of 3e, enkelvoud of meervoud),</a:t>
            </a:r>
          </a:p>
          <a:p>
            <a:r>
              <a:rPr lang="nl-NL" dirty="0"/>
              <a:t>het </a:t>
            </a:r>
            <a:r>
              <a:rPr lang="nl-NL" b="1" dirty="0"/>
              <a:t>geslacht</a:t>
            </a:r>
            <a:r>
              <a:rPr lang="nl-NL" dirty="0"/>
              <a:t> (mannelijk, vrouwelijk of onzijdig) en</a:t>
            </a:r>
          </a:p>
          <a:p>
            <a:r>
              <a:rPr lang="nl-NL" dirty="0"/>
              <a:t>of het voornaamwoord het </a:t>
            </a:r>
            <a:r>
              <a:rPr lang="nl-NL" b="1" dirty="0"/>
              <a:t>onderwerp</a:t>
            </a:r>
            <a:r>
              <a:rPr lang="nl-NL" dirty="0"/>
              <a:t> in de zin is of een andere functie heeft.</a:t>
            </a:r>
          </a:p>
          <a:p>
            <a:r>
              <a:rPr lang="nl-NL" dirty="0"/>
              <a:t>Een </a:t>
            </a:r>
            <a:r>
              <a:rPr lang="nl-NL" b="1" dirty="0"/>
              <a:t>bezittelijk voornaamwoord</a:t>
            </a:r>
            <a:r>
              <a:rPr lang="nl-NL" dirty="0"/>
              <a:t> is een woord dat een relatie aangeeft tussen een zelfstandig naamwoord en een persoon, dier of instantie (bezittelijk) en de spelling is afhankelijk van:</a:t>
            </a:r>
          </a:p>
          <a:p>
            <a:r>
              <a:rPr lang="nl-NL" dirty="0"/>
              <a:t>de </a:t>
            </a:r>
            <a:r>
              <a:rPr lang="nl-NL" b="1" dirty="0"/>
              <a:t>persoon en getal</a:t>
            </a:r>
            <a:r>
              <a:rPr lang="nl-NL" dirty="0"/>
              <a:t> (1e, 2e of 3e, enkelvoud of meervoud),</a:t>
            </a:r>
          </a:p>
          <a:p>
            <a:r>
              <a:rPr lang="nl-NL" dirty="0"/>
              <a:t>het </a:t>
            </a:r>
            <a:r>
              <a:rPr lang="nl-NL" b="1" dirty="0"/>
              <a:t>geslacht</a:t>
            </a:r>
            <a:r>
              <a:rPr lang="nl-NL" dirty="0"/>
              <a:t> (mannelijk, vrouwelijk of onzijdig) en</a:t>
            </a:r>
          </a:p>
          <a:p>
            <a:r>
              <a:rPr lang="nl-NL" dirty="0"/>
              <a:t>of het voornaamwoord </a:t>
            </a:r>
            <a:r>
              <a:rPr lang="nl-NL" b="1" dirty="0"/>
              <a:t>zelfstandig</a:t>
            </a:r>
            <a:r>
              <a:rPr lang="nl-NL" dirty="0"/>
              <a:t> is of </a:t>
            </a:r>
            <a:r>
              <a:rPr lang="nl-NL" b="1" dirty="0"/>
              <a:t>niet-zelfstandig</a:t>
            </a:r>
            <a:r>
              <a:rPr lang="nl-NL" dirty="0"/>
              <a:t> is.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1073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Bezittelijk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voornaamwoord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synoniem = possessief pronomen</a:t>
            </a:r>
          </a:p>
          <a:p>
            <a:r>
              <a:rPr lang="nl-NL" dirty="0"/>
              <a:t>Bezittelijke voornaamwoorden zijn woorden als </a:t>
            </a:r>
            <a:r>
              <a:rPr lang="nl-NL" i="1" dirty="0"/>
              <a:t>mijn</a:t>
            </a:r>
            <a:r>
              <a:rPr lang="nl-NL" dirty="0"/>
              <a:t>, </a:t>
            </a:r>
            <a:r>
              <a:rPr lang="nl-NL" i="1" dirty="0"/>
              <a:t>jouw</a:t>
            </a:r>
            <a:r>
              <a:rPr lang="nl-NL" dirty="0"/>
              <a:t>, </a:t>
            </a:r>
            <a:r>
              <a:rPr lang="nl-NL" i="1" dirty="0"/>
              <a:t>zijn</a:t>
            </a:r>
            <a:r>
              <a:rPr lang="nl-NL" dirty="0"/>
              <a:t>, </a:t>
            </a:r>
            <a:r>
              <a:rPr lang="nl-NL" i="1" dirty="0"/>
              <a:t>haar</a:t>
            </a:r>
            <a:r>
              <a:rPr lang="nl-NL" dirty="0"/>
              <a:t>, </a:t>
            </a:r>
            <a:r>
              <a:rPr lang="nl-NL" i="1" dirty="0"/>
              <a:t>ons </a:t>
            </a:r>
            <a:r>
              <a:rPr lang="nl-NL" dirty="0"/>
              <a:t>enzovoort. Ze drukken uit dat er een relatie van bezit of herkomst is tussen een persoon of zaak en een zelfstandig naamwoord: </a:t>
            </a:r>
            <a:r>
              <a:rPr lang="nl-NL" i="1" dirty="0"/>
              <a:t>mijn auto</a:t>
            </a:r>
            <a:r>
              <a:rPr lang="nl-NL" dirty="0"/>
              <a:t>, </a:t>
            </a:r>
            <a:r>
              <a:rPr lang="nl-NL" i="1" dirty="0"/>
              <a:t>haar vader</a:t>
            </a:r>
            <a:r>
              <a:rPr lang="nl-NL" dirty="0"/>
              <a:t>.</a:t>
            </a:r>
          </a:p>
          <a:p>
            <a:r>
              <a:rPr lang="nl-NL" dirty="0"/>
              <a:t>Bezittelijke voornaamwoorden kunnen bijvoeglijk en zelfstandig worden gebruikt. Bij bijvoeglijk gebruik staan ze voor een zelfstandig naamwoord (bijvoorbeeld </a:t>
            </a:r>
            <a:r>
              <a:rPr lang="nl-NL" i="1" dirty="0"/>
              <a:t>jouw fiets</a:t>
            </a:r>
            <a:r>
              <a:rPr lang="nl-NL" dirty="0"/>
              <a:t>), bij zelfstandig gebruik worden ze voorafgegaan door </a:t>
            </a:r>
            <a:r>
              <a:rPr lang="nl-NL" i="1" dirty="0"/>
              <a:t>de </a:t>
            </a:r>
            <a:r>
              <a:rPr lang="nl-NL" dirty="0"/>
              <a:t>of </a:t>
            </a:r>
            <a:r>
              <a:rPr lang="nl-NL" i="1" dirty="0"/>
              <a:t>het </a:t>
            </a:r>
            <a:r>
              <a:rPr lang="nl-NL" dirty="0"/>
              <a:t>(bijvoorbeeld </a:t>
            </a:r>
            <a:r>
              <a:rPr lang="nl-NL" i="1" dirty="0"/>
              <a:t>jouw fiets en de mijne</a:t>
            </a:r>
            <a:r>
              <a:rPr lang="nl-NL" dirty="0"/>
              <a:t>).</a:t>
            </a:r>
          </a:p>
          <a:p>
            <a:r>
              <a:rPr lang="nl-NL" dirty="0"/>
              <a:t>De meeste bijvoeglijk gebruikte bezittelijke voornaamwoorden hebben een volle vorm (</a:t>
            </a:r>
            <a:r>
              <a:rPr lang="nl-NL" i="1" dirty="0"/>
              <a:t>mijn</a:t>
            </a:r>
            <a:r>
              <a:rPr lang="nl-NL" dirty="0"/>
              <a:t>, </a:t>
            </a:r>
            <a:r>
              <a:rPr lang="nl-NL" i="1" dirty="0"/>
              <a:t>jouw</a:t>
            </a:r>
            <a:r>
              <a:rPr lang="nl-NL" dirty="0"/>
              <a:t>, </a:t>
            </a:r>
            <a:r>
              <a:rPr lang="nl-NL" i="1" dirty="0"/>
              <a:t>zijn</a:t>
            </a:r>
            <a:r>
              <a:rPr lang="nl-NL" dirty="0"/>
              <a:t>, </a:t>
            </a:r>
            <a:r>
              <a:rPr lang="nl-NL" i="1" dirty="0"/>
              <a:t>haar</a:t>
            </a:r>
            <a:r>
              <a:rPr lang="nl-NL" dirty="0"/>
              <a:t>) en een gereduceerde vorm (</a:t>
            </a:r>
            <a:r>
              <a:rPr lang="nl-NL" i="1" dirty="0"/>
              <a:t>m'n</a:t>
            </a:r>
            <a:r>
              <a:rPr lang="nl-NL" dirty="0"/>
              <a:t>, </a:t>
            </a:r>
            <a:r>
              <a:rPr lang="nl-NL" i="1" dirty="0"/>
              <a:t>je</a:t>
            </a:r>
            <a:r>
              <a:rPr lang="nl-NL" dirty="0"/>
              <a:t>, </a:t>
            </a:r>
            <a:r>
              <a:rPr lang="nl-NL" i="1" dirty="0"/>
              <a:t>z'n</a:t>
            </a:r>
            <a:r>
              <a:rPr lang="nl-NL" dirty="0"/>
              <a:t>, </a:t>
            </a:r>
            <a:r>
              <a:rPr lang="nl-NL" i="1" dirty="0"/>
              <a:t>'r</a:t>
            </a:r>
            <a:r>
              <a:rPr lang="nl-NL" dirty="0"/>
              <a:t>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1960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Bezittelijk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voornaamwoord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NL" dirty="0"/>
              <a:t>Misschien is het al duidelijk geworden uit de uitleg van het persoonlijk voornaamwoord, maar het bezittelijk voornaamwoord gaat alleen om </a:t>
            </a:r>
            <a:r>
              <a:rPr lang="nl-NL" b="1" dirty="0"/>
              <a:t>bezit</a:t>
            </a:r>
            <a:r>
              <a:rPr lang="nl-NL" dirty="0"/>
              <a:t>. Je kunt een bezittelijk voornaamwoord nooit vervangen door de namen van personen! Een bezittelijk voornaamwoord komt vaak voor in combinatie met een zelfstandig naamwoord: 'mijn fiets', 'jouw verhaal', etc.</a:t>
            </a:r>
          </a:p>
          <a:p>
            <a:r>
              <a:rPr lang="nl-NL" dirty="0"/>
              <a:t>De volgende woorden kunnen een bezittelijk voornaamwoord zijn:</a:t>
            </a:r>
          </a:p>
          <a:p>
            <a:r>
              <a:rPr lang="nl-NL" b="1" dirty="0"/>
              <a:t>mijn, m'n (NOOIT 'me'! Zie ook '</a:t>
            </a:r>
            <a:r>
              <a:rPr lang="nl-NL" b="1" u="sng" dirty="0">
                <a:hlinkClick r:id="rId2"/>
              </a:rPr>
              <a:t>Me, m'n of mijn</a:t>
            </a:r>
            <a:r>
              <a:rPr lang="nl-NL" b="1" dirty="0"/>
              <a:t>'), je, jouw, z'n, zijn, d'r, haar, uw, ons, onze, jullie, hun</a:t>
            </a:r>
            <a:endParaRPr lang="nl-NL" dirty="0"/>
          </a:p>
          <a:p>
            <a:r>
              <a:rPr lang="nl-NL" b="1" dirty="0"/>
              <a:t>mijne, jouwe, uwe, zijne, hare, onze, hunne</a:t>
            </a:r>
            <a:endParaRPr lang="nl-NL" dirty="0"/>
          </a:p>
          <a:p>
            <a:r>
              <a:rPr lang="nl-NL" dirty="0"/>
              <a:t>Een paar voorbeelden. De </a:t>
            </a:r>
            <a:r>
              <a:rPr lang="nl-NL" u="sng" dirty="0"/>
              <a:t>onderstreepte</a:t>
            </a:r>
            <a:r>
              <a:rPr lang="nl-NL" dirty="0"/>
              <a:t> woorden zijn bezittelijke voornaamwoorden:</a:t>
            </a:r>
          </a:p>
          <a:p>
            <a:r>
              <a:rPr lang="nl-NL" dirty="0"/>
              <a:t>"</a:t>
            </a:r>
            <a:r>
              <a:rPr lang="nl-NL" u="sng" dirty="0"/>
              <a:t>Jouw</a:t>
            </a:r>
            <a:r>
              <a:rPr lang="nl-NL" dirty="0"/>
              <a:t> huis? Dat van ons zul je bedoelen!" ('ons' kun je vervangen door namen van personen en is dus een persoonlijk voornaamwoord, net als bij 'je'.)</a:t>
            </a:r>
          </a:p>
          <a:p>
            <a:r>
              <a:rPr lang="nl-NL" dirty="0"/>
              <a:t>"Bedank </a:t>
            </a:r>
            <a:r>
              <a:rPr lang="nl-NL" u="sng" dirty="0"/>
              <a:t>je</a:t>
            </a:r>
            <a:r>
              <a:rPr lang="nl-NL" dirty="0"/>
              <a:t> moeder maar voor me, omdat ze me zo geholpen heeft." (alleen 'je' is bezittelijk | de rest: 'me', 'ze' 'me' kun je vervangen door personen en zijn dus persoonlijke voornaamwoorden.)</a:t>
            </a:r>
          </a:p>
          <a:p>
            <a:r>
              <a:rPr lang="nl-NL" dirty="0"/>
              <a:t>"Wilt u dat ik </a:t>
            </a:r>
            <a:r>
              <a:rPr lang="nl-NL" u="sng" dirty="0"/>
              <a:t>uw</a:t>
            </a:r>
            <a:r>
              <a:rPr lang="nl-NL" dirty="0"/>
              <a:t> jas aanneem, meneer?" (de jas is van de meneer, dus bezit | 'u' is een persoonlijk voornaamwoord.)</a:t>
            </a:r>
          </a:p>
          <a:p>
            <a:r>
              <a:rPr lang="nl-NL" dirty="0"/>
              <a:t>"Wat vind je van de </a:t>
            </a:r>
            <a:r>
              <a:rPr lang="nl-NL" u="sng" dirty="0"/>
              <a:t>onze</a:t>
            </a:r>
            <a:r>
              <a:rPr lang="nl-NL" dirty="0"/>
              <a:t>? Geef </a:t>
            </a:r>
            <a:r>
              <a:rPr lang="nl-NL" u="sng" dirty="0"/>
              <a:t>je</a:t>
            </a:r>
            <a:r>
              <a:rPr lang="nl-NL" dirty="0"/>
              <a:t> oordeel eens!" (alleen de eerste, niet-onderstreepte 'je' kun je vervangen door de naam van een persoon, dus is de rest een bezittelijk voornaamwoord.)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6586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181</Words>
  <Application>Microsoft Office PowerPoint</Application>
  <PresentationFormat>Geniş ekran</PresentationFormat>
  <Paragraphs>82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Bezittelijk voornaamwoord</vt:lpstr>
      <vt:lpstr>Bezittelijk voornaamwoord</vt:lpstr>
      <vt:lpstr>Bezittelijk voornaamwoord</vt:lpstr>
      <vt:lpstr>Bezittelijk voornaamwoord</vt:lpstr>
      <vt:lpstr>Bezittelijk voornaamwoord</vt:lpstr>
      <vt:lpstr>Bezittelijk voornaamwoord</vt:lpstr>
      <vt:lpstr>Bezittelijk voornaamwoord</vt:lpstr>
      <vt:lpstr>Bezittelijk voornaamwoord</vt:lpstr>
      <vt:lpstr>Bezittelijk voornaamwoord</vt:lpstr>
      <vt:lpstr>Bezittelijk voornaamwoord</vt:lpstr>
      <vt:lpstr>Bezittelijk voornaamwoord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Hafta6</dc:title>
  <dc:creator>MUSTAFA GÜLEÇ</dc:creator>
  <cp:lastModifiedBy>Mustafa Güleç</cp:lastModifiedBy>
  <cp:revision>20</cp:revision>
  <dcterms:created xsi:type="dcterms:W3CDTF">2018-02-22T10:32:09Z</dcterms:created>
  <dcterms:modified xsi:type="dcterms:W3CDTF">2020-02-06T09:11:06Z</dcterms:modified>
</cp:coreProperties>
</file>