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31520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52363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5001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99613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3472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7D24D0-8D1D-403F-B791-9903190A0182}"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43870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7D24D0-8D1D-403F-B791-9903190A0182}" type="datetimeFigureOut">
              <a:rPr lang="tr-TR" smtClean="0"/>
              <a:t>18.05.2019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4919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7D24D0-8D1D-403F-B791-9903190A0182}" type="datetimeFigureOut">
              <a:rPr lang="tr-TR" smtClean="0"/>
              <a:t>18.05.2019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40325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7D24D0-8D1D-403F-B791-9903190A0182}" type="datetimeFigureOut">
              <a:rPr lang="tr-TR" smtClean="0"/>
              <a:t>18.05.2019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7075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4699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57396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D24D0-8D1D-403F-B791-9903190A0182}" type="datetimeFigureOut">
              <a:rPr lang="tr-TR" smtClean="0"/>
              <a:t>18.05.2019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15C79-70C9-4557-B94F-4F4280000C1C}" type="slidenum">
              <a:rPr lang="tr-TR" smtClean="0"/>
              <a:t>‹#›</a:t>
            </a:fld>
            <a:endParaRPr lang="tr-TR"/>
          </a:p>
        </p:txBody>
      </p:sp>
    </p:spTree>
    <p:extLst>
      <p:ext uri="{BB962C8B-B14F-4D97-AF65-F5344CB8AC3E}">
        <p14:creationId xmlns:p14="http://schemas.microsoft.com/office/powerpoint/2010/main" val="217235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88328"/>
          </a:xfrm>
        </p:spPr>
        <p:txBody>
          <a:bodyPr>
            <a:normAutofit/>
          </a:bodyPr>
          <a:lstStyle/>
          <a:p>
            <a:pPr algn="l"/>
            <a:r>
              <a:rPr lang="tr-TR" sz="4400" dirty="0" smtClean="0"/>
              <a:t>Türkiye’de </a:t>
            </a:r>
            <a:r>
              <a:rPr lang="tr-TR" sz="4400" dirty="0" err="1" smtClean="0"/>
              <a:t>neoliberalizm</a:t>
            </a:r>
            <a:r>
              <a:rPr lang="tr-TR" sz="4400" dirty="0" smtClean="0"/>
              <a:t> </a:t>
            </a:r>
            <a:endParaRPr lang="tr-TR" sz="4400" dirty="0"/>
          </a:p>
        </p:txBody>
      </p:sp>
      <p:sp>
        <p:nvSpPr>
          <p:cNvPr id="3" name="Alt Başlık 2"/>
          <p:cNvSpPr>
            <a:spLocks noGrp="1"/>
          </p:cNvSpPr>
          <p:nvPr>
            <p:ph type="subTitle" idx="1"/>
          </p:nvPr>
        </p:nvSpPr>
        <p:spPr>
          <a:xfrm>
            <a:off x="1524000" y="2576945"/>
            <a:ext cx="9144000" cy="3823855"/>
          </a:xfrm>
        </p:spPr>
        <p:txBody>
          <a:bodyPr>
            <a:normAutofit/>
          </a:bodyPr>
          <a:lstStyle/>
          <a:p>
            <a:pPr algn="l"/>
            <a:r>
              <a:rPr lang="tr-TR" sz="2800" dirty="0" smtClean="0"/>
              <a:t>1970’lerin sonuna doğru iktisadi model tıkanmıştı; büyüme durmuş, enflasyon yükselmişti </a:t>
            </a:r>
          </a:p>
          <a:p>
            <a:pPr algn="l"/>
            <a:endParaRPr lang="tr-TR" sz="2800" dirty="0"/>
          </a:p>
          <a:p>
            <a:pPr algn="l"/>
            <a:r>
              <a:rPr lang="tr-TR" sz="2800" dirty="0" smtClean="0"/>
              <a:t>24 Ocak 1980 kararları </a:t>
            </a:r>
          </a:p>
          <a:p>
            <a:pPr algn="l"/>
            <a:r>
              <a:rPr lang="tr-TR" sz="2800" dirty="0" smtClean="0"/>
              <a:t>IMF’nin taleplerinin ötesinde uygulamalar </a:t>
            </a:r>
          </a:p>
          <a:p>
            <a:pPr algn="l"/>
            <a:r>
              <a:rPr lang="tr-TR" sz="2800" dirty="0" smtClean="0"/>
              <a:t>İçte ve dışta serbest </a:t>
            </a:r>
            <a:r>
              <a:rPr lang="tr-TR" sz="2800" dirty="0" err="1" smtClean="0"/>
              <a:t>piyasacılık</a:t>
            </a:r>
            <a:r>
              <a:rPr lang="tr-TR" sz="2800" dirty="0" smtClean="0"/>
              <a:t> </a:t>
            </a:r>
          </a:p>
          <a:p>
            <a:pPr algn="l"/>
            <a:r>
              <a:rPr lang="tr-TR" sz="2800" dirty="0" smtClean="0"/>
              <a:t>Askeri darbe aracılığıyla rejim değişikliği </a:t>
            </a:r>
            <a:endParaRPr lang="tr-TR" sz="2800" dirty="0"/>
          </a:p>
        </p:txBody>
      </p:sp>
    </p:spTree>
    <p:extLst>
      <p:ext uri="{BB962C8B-B14F-4D97-AF65-F5344CB8AC3E}">
        <p14:creationId xmlns:p14="http://schemas.microsoft.com/office/powerpoint/2010/main" val="1484160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Finansal sermayeye teslimiyet </a:t>
            </a:r>
            <a:endParaRPr lang="tr-TR" dirty="0"/>
          </a:p>
        </p:txBody>
      </p:sp>
      <p:sp>
        <p:nvSpPr>
          <p:cNvPr id="3" name="İçerik Yer Tutucusu 2"/>
          <p:cNvSpPr>
            <a:spLocks noGrp="1"/>
          </p:cNvSpPr>
          <p:nvPr>
            <p:ph idx="1"/>
          </p:nvPr>
        </p:nvSpPr>
        <p:spPr/>
        <p:txBody>
          <a:bodyPr/>
          <a:lstStyle/>
          <a:p>
            <a:pPr marL="0" indent="0">
              <a:buNone/>
            </a:pPr>
            <a:r>
              <a:rPr lang="tr-TR" dirty="0" smtClean="0"/>
              <a:t>1980’lerin sonunda, ihracata dayalı büyüme modeli, beklentileri karşılamaktan uzaktı </a:t>
            </a:r>
          </a:p>
          <a:p>
            <a:pPr marL="0" indent="0">
              <a:buNone/>
            </a:pPr>
            <a:endParaRPr lang="tr-TR" dirty="0"/>
          </a:p>
          <a:p>
            <a:pPr marL="0" indent="0">
              <a:buNone/>
            </a:pPr>
            <a:r>
              <a:rPr lang="tr-TR" dirty="0" smtClean="0"/>
              <a:t>Yurt içi tasarrufların yetersizliğinin, dış ticarette serbestlik koşullarında gerçekleştirilememesi, yeni arayışları gerektirmekteydi </a:t>
            </a:r>
          </a:p>
          <a:p>
            <a:pPr marL="0" indent="0">
              <a:buNone/>
            </a:pPr>
            <a:endParaRPr lang="tr-TR" dirty="0"/>
          </a:p>
          <a:p>
            <a:pPr marL="0" indent="0">
              <a:buNone/>
            </a:pPr>
            <a:r>
              <a:rPr lang="tr-TR" dirty="0" smtClean="0"/>
              <a:t>Toplumsal maliyetlerin </a:t>
            </a:r>
            <a:r>
              <a:rPr lang="tr-TR" smtClean="0"/>
              <a:t>kısmen telafisi </a:t>
            </a:r>
            <a:endParaRPr lang="tr-TR"/>
          </a:p>
        </p:txBody>
      </p:sp>
    </p:spTree>
    <p:extLst>
      <p:ext uri="{BB962C8B-B14F-4D97-AF65-F5344CB8AC3E}">
        <p14:creationId xmlns:p14="http://schemas.microsoft.com/office/powerpoint/2010/main" val="3819663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24 Ocak kararlarının temel unsurları </a:t>
            </a:r>
            <a:endParaRPr lang="tr-TR" dirty="0"/>
          </a:p>
        </p:txBody>
      </p:sp>
      <p:sp>
        <p:nvSpPr>
          <p:cNvPr id="3" name="İçerik Yer Tutucusu 2"/>
          <p:cNvSpPr>
            <a:spLocks noGrp="1"/>
          </p:cNvSpPr>
          <p:nvPr>
            <p:ph idx="1"/>
          </p:nvPr>
        </p:nvSpPr>
        <p:spPr/>
        <p:txBody>
          <a:bodyPr/>
          <a:lstStyle/>
          <a:p>
            <a:pPr marL="0" indent="0">
              <a:buNone/>
            </a:pPr>
            <a:r>
              <a:rPr lang="tr-TR" dirty="0" smtClean="0"/>
              <a:t>«Reel </a:t>
            </a:r>
            <a:r>
              <a:rPr lang="tr-TR" dirty="0"/>
              <a:t>devalüasyonlar doğrultusunda işletilen bir kambiyo politikası; adım adım liberasyona yönelen bir ithalat rejimi; pahalı döviz, ucuz kredi ve vergi iadesi gibi teşvik ve sübvansiyonlarla desteklenen ihracatın bir ulusal öncelik haline getirilmesi; fiyat kontrollerinin ve temel malların çoğundaki sübvansiyonların kaldırılması ve iç talebin daraltılmasına dönük makro politikalar 24 Ocak kararları ile ekonomiye damgasını vuracak olan iktisat politikaları yönelişinin temel </a:t>
            </a:r>
            <a:r>
              <a:rPr lang="tr-TR" dirty="0" smtClean="0"/>
              <a:t>unsurlarıdır.» </a:t>
            </a:r>
            <a:r>
              <a:rPr lang="tr-TR" dirty="0"/>
              <a:t>(</a:t>
            </a:r>
            <a:r>
              <a:rPr lang="tr-TR" dirty="0" err="1"/>
              <a:t>Boratav</a:t>
            </a:r>
            <a:r>
              <a:rPr lang="tr-TR" dirty="0"/>
              <a:t>, 2005: 149</a:t>
            </a:r>
            <a:r>
              <a:rPr lang="tr-TR" dirty="0" smtClean="0"/>
              <a:t>) </a:t>
            </a:r>
            <a:endParaRPr lang="tr-TR" dirty="0"/>
          </a:p>
        </p:txBody>
      </p:sp>
    </p:spTree>
    <p:extLst>
      <p:ext uri="{BB962C8B-B14F-4D97-AF65-F5344CB8AC3E}">
        <p14:creationId xmlns:p14="http://schemas.microsoft.com/office/powerpoint/2010/main" val="39911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a:t>
            </a:r>
            <a:r>
              <a:rPr lang="tr-TR" dirty="0" smtClean="0"/>
              <a:t>e’deki programın özgünlüğü </a:t>
            </a:r>
            <a:endParaRPr lang="tr-TR" dirty="0"/>
          </a:p>
        </p:txBody>
      </p:sp>
      <p:sp>
        <p:nvSpPr>
          <p:cNvPr id="3" name="İçerik Yer Tutucusu 2"/>
          <p:cNvSpPr>
            <a:spLocks noGrp="1"/>
          </p:cNvSpPr>
          <p:nvPr>
            <p:ph idx="1"/>
          </p:nvPr>
        </p:nvSpPr>
        <p:spPr/>
        <p:txBody>
          <a:bodyPr/>
          <a:lstStyle/>
          <a:p>
            <a:pPr marL="0" indent="0">
              <a:buNone/>
            </a:pPr>
            <a:r>
              <a:rPr lang="tr-TR" dirty="0" smtClean="0"/>
              <a:t>Gelir politikası </a:t>
            </a:r>
          </a:p>
          <a:p>
            <a:pPr marL="0" indent="0">
              <a:buNone/>
            </a:pPr>
            <a:r>
              <a:rPr lang="tr-TR" dirty="0" smtClean="0"/>
              <a:t>İç talebin kısılmasında daraltıcı para ve maliye politikalarından çok, emek aleyhtarı gelir politikaları esas alınmıştı </a:t>
            </a:r>
          </a:p>
          <a:p>
            <a:pPr marL="0" indent="0">
              <a:buNone/>
            </a:pPr>
            <a:endParaRPr lang="tr-TR" dirty="0"/>
          </a:p>
          <a:p>
            <a:pPr marL="0" indent="0">
              <a:buNone/>
            </a:pPr>
            <a:r>
              <a:rPr lang="tr-TR" dirty="0" smtClean="0"/>
              <a:t>Sendikal faaliyetlerin askıya alınması; yasaklar, YHK </a:t>
            </a:r>
          </a:p>
          <a:p>
            <a:pPr marL="0" indent="0">
              <a:buNone/>
            </a:pPr>
            <a:endParaRPr lang="tr-TR" dirty="0"/>
          </a:p>
          <a:p>
            <a:pPr marL="0" indent="0">
              <a:buNone/>
            </a:pPr>
            <a:r>
              <a:rPr lang="tr-TR" dirty="0" smtClean="0"/>
              <a:t>Memur maaşları, emekli ikramiyeleri, kıdem tazminatları, tarıma dönük destekleme politikaları </a:t>
            </a:r>
          </a:p>
        </p:txBody>
      </p:sp>
    </p:spTree>
    <p:extLst>
      <p:ext uri="{BB962C8B-B14F-4D97-AF65-F5344CB8AC3E}">
        <p14:creationId xmlns:p14="http://schemas.microsoft.com/office/powerpoint/2010/main" val="1591764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Finansal sistemde serbestleşme </a:t>
            </a:r>
            <a:endParaRPr lang="tr-TR" dirty="0"/>
          </a:p>
        </p:txBody>
      </p:sp>
      <p:sp>
        <p:nvSpPr>
          <p:cNvPr id="3" name="İçerik Yer Tutucusu 2"/>
          <p:cNvSpPr>
            <a:spLocks noGrp="1"/>
          </p:cNvSpPr>
          <p:nvPr>
            <p:ph idx="1"/>
          </p:nvPr>
        </p:nvSpPr>
        <p:spPr/>
        <p:txBody>
          <a:bodyPr/>
          <a:lstStyle/>
          <a:p>
            <a:pPr marL="0" indent="0">
              <a:buNone/>
            </a:pPr>
            <a:r>
              <a:rPr lang="tr-TR" dirty="0" smtClean="0"/>
              <a:t>«Finansal </a:t>
            </a:r>
            <a:r>
              <a:rPr lang="tr-TR" dirty="0"/>
              <a:t>sistemde serbestleşme, 1980 Temmuzunda vadeli mevduat ve kredi faizlerinin serbest bırakılmasıyla başladı. Küçük bankaların ve mantar gibi çoğalan bankerlerin başlattığı faiz yarışı 1982 yılı içinde büyük bir finansal kargaşa ile sonuçlandı. … Bu, liberal iktisat politikalarının ilk büyük </a:t>
            </a:r>
            <a:r>
              <a:rPr lang="tr-TR" dirty="0" smtClean="0"/>
              <a:t>fiyaskosudur.» (</a:t>
            </a:r>
            <a:r>
              <a:rPr lang="tr-TR" dirty="0" err="1" smtClean="0"/>
              <a:t>Boratav</a:t>
            </a:r>
            <a:r>
              <a:rPr lang="tr-TR" dirty="0" smtClean="0"/>
              <a:t>, 2005) </a:t>
            </a:r>
            <a:endParaRPr lang="tr-TR" dirty="0"/>
          </a:p>
        </p:txBody>
      </p:sp>
    </p:spTree>
    <p:extLst>
      <p:ext uri="{BB962C8B-B14F-4D97-AF65-F5344CB8AC3E}">
        <p14:creationId xmlns:p14="http://schemas.microsoft.com/office/powerpoint/2010/main" val="799333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Dış ticaret </a:t>
            </a:r>
            <a:endParaRPr lang="tr-TR" dirty="0"/>
          </a:p>
        </p:txBody>
      </p:sp>
      <p:sp>
        <p:nvSpPr>
          <p:cNvPr id="3" name="İçerik Yer Tutucusu 2"/>
          <p:cNvSpPr>
            <a:spLocks noGrp="1"/>
          </p:cNvSpPr>
          <p:nvPr>
            <p:ph idx="1"/>
          </p:nvPr>
        </p:nvSpPr>
        <p:spPr/>
        <p:txBody>
          <a:bodyPr/>
          <a:lstStyle/>
          <a:p>
            <a:pPr marL="0" indent="0">
              <a:buNone/>
            </a:pPr>
            <a:r>
              <a:rPr lang="tr-TR" dirty="0" smtClean="0"/>
              <a:t>Dışa açılma </a:t>
            </a:r>
          </a:p>
          <a:p>
            <a:pPr marL="0" indent="0">
              <a:buNone/>
            </a:pPr>
            <a:endParaRPr lang="tr-TR" dirty="0"/>
          </a:p>
          <a:p>
            <a:pPr marL="0" indent="0">
              <a:buNone/>
            </a:pPr>
            <a:r>
              <a:rPr lang="tr-TR" dirty="0" smtClean="0"/>
              <a:t>Güçlü ihraç teşvikleri </a:t>
            </a:r>
          </a:p>
          <a:p>
            <a:pPr marL="0" indent="0">
              <a:buNone/>
            </a:pPr>
            <a:r>
              <a:rPr lang="tr-TR" dirty="0" smtClean="0"/>
              <a:t>Emek maliyetlerinin düşürülmesi </a:t>
            </a:r>
          </a:p>
          <a:p>
            <a:pPr marL="0" indent="0">
              <a:buNone/>
            </a:pPr>
            <a:r>
              <a:rPr lang="tr-TR" dirty="0" smtClean="0"/>
              <a:t>Devalüasyon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8459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Kamu maliyesi, vergi sistemi </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En önemli özellik, vergi sisteminde yapılan değişiklikler </a:t>
            </a:r>
          </a:p>
          <a:p>
            <a:pPr marL="0" indent="0">
              <a:buNone/>
            </a:pPr>
            <a:endParaRPr lang="tr-TR" dirty="0"/>
          </a:p>
          <a:p>
            <a:pPr marL="0" indent="0">
              <a:buNone/>
            </a:pPr>
            <a:r>
              <a:rPr lang="tr-TR" dirty="0" smtClean="0"/>
              <a:t>Kurumlar vergisinde şirketler lehine istisna ve muafiyetler </a:t>
            </a:r>
          </a:p>
          <a:p>
            <a:pPr marL="0" indent="0">
              <a:buNone/>
            </a:pPr>
            <a:endParaRPr lang="tr-TR" dirty="0"/>
          </a:p>
          <a:p>
            <a:pPr marL="0" indent="0">
              <a:buNone/>
            </a:pPr>
            <a:r>
              <a:rPr lang="tr-TR" dirty="0" err="1" smtClean="0"/>
              <a:t>Üniter</a:t>
            </a:r>
            <a:r>
              <a:rPr lang="tr-TR" dirty="0" smtClean="0"/>
              <a:t> ve artan oranlı bir özellik taşıyan gelir vergisi parçalı, </a:t>
            </a:r>
            <a:r>
              <a:rPr lang="tr-TR" dirty="0" err="1" smtClean="0"/>
              <a:t>regresif</a:t>
            </a:r>
            <a:r>
              <a:rPr lang="tr-TR" dirty="0" smtClean="0"/>
              <a:t> ve adaletsiz bir yapı kazanıyor </a:t>
            </a:r>
          </a:p>
          <a:p>
            <a:pPr marL="0" indent="0">
              <a:buNone/>
            </a:pPr>
            <a:endParaRPr lang="tr-TR" dirty="0"/>
          </a:p>
          <a:p>
            <a:pPr marL="0" indent="0">
              <a:buNone/>
            </a:pPr>
            <a:r>
              <a:rPr lang="tr-TR" dirty="0" smtClean="0"/>
              <a:t>Gelir vergisinin en önemli denetleme öğesi </a:t>
            </a:r>
            <a:r>
              <a:rPr lang="tr-TR" dirty="0" smtClean="0"/>
              <a:t>olan s</a:t>
            </a:r>
            <a:r>
              <a:rPr lang="tr-TR" dirty="0" smtClean="0"/>
              <a:t>ervet beyannamesi 1984 yılında kaldırılıyor </a:t>
            </a:r>
          </a:p>
          <a:p>
            <a:pPr marL="0" indent="0">
              <a:buNone/>
            </a:pPr>
            <a:endParaRPr lang="tr-TR" dirty="0"/>
          </a:p>
          <a:p>
            <a:pPr marL="0" indent="0">
              <a:buNone/>
            </a:pPr>
            <a:r>
              <a:rPr lang="tr-TR" dirty="0" smtClean="0"/>
              <a:t>1985 yılında katma değer vergisi </a:t>
            </a:r>
          </a:p>
          <a:p>
            <a:pPr marL="0" indent="0">
              <a:buNone/>
            </a:pPr>
            <a:r>
              <a:rPr lang="tr-TR" dirty="0" smtClean="0"/>
              <a:t>Sonuç: vergi hasılatının MG içindeki payının düşmesi; sonraki yılların mali krizi</a:t>
            </a:r>
            <a:endParaRPr lang="tr-TR" dirty="0"/>
          </a:p>
        </p:txBody>
      </p:sp>
    </p:spTree>
    <p:extLst>
      <p:ext uri="{BB962C8B-B14F-4D97-AF65-F5344CB8AC3E}">
        <p14:creationId xmlns:p14="http://schemas.microsoft.com/office/powerpoint/2010/main" val="2550688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 borçlanma</a:t>
            </a:r>
            <a:endParaRPr lang="tr-TR" dirty="0"/>
          </a:p>
        </p:txBody>
      </p:sp>
      <p:sp>
        <p:nvSpPr>
          <p:cNvPr id="3" name="İçerik Yer Tutucusu 2"/>
          <p:cNvSpPr>
            <a:spLocks noGrp="1"/>
          </p:cNvSpPr>
          <p:nvPr>
            <p:ph idx="1"/>
          </p:nvPr>
        </p:nvSpPr>
        <p:spPr/>
        <p:txBody>
          <a:bodyPr/>
          <a:lstStyle/>
          <a:p>
            <a:pPr marL="0" indent="0">
              <a:buNone/>
            </a:pPr>
            <a:r>
              <a:rPr lang="tr-TR" dirty="0" smtClean="0"/>
              <a:t>İç borçlanma, kamu açıklarının kapatılmasında başvurulacak bir yöntem olmaktan çıkıp, kamu geliri unsuruna dönüşmüştür </a:t>
            </a:r>
          </a:p>
          <a:p>
            <a:pPr marL="0" indent="0">
              <a:buNone/>
            </a:pPr>
            <a:endParaRPr lang="tr-TR" dirty="0" smtClean="0"/>
          </a:p>
          <a:p>
            <a:pPr marL="0" indent="0">
              <a:buNone/>
            </a:pPr>
            <a:r>
              <a:rPr lang="tr-TR" dirty="0" smtClean="0"/>
              <a:t>1985 yılında Hazine bankalara tahvil ve bono satmaya başlıyor </a:t>
            </a:r>
          </a:p>
          <a:p>
            <a:pPr marL="0" indent="0">
              <a:buNone/>
            </a:pPr>
            <a:endParaRPr lang="tr-TR" dirty="0"/>
          </a:p>
          <a:p>
            <a:pPr marL="0" indent="0">
              <a:buNone/>
            </a:pPr>
            <a:r>
              <a:rPr lang="tr-TR" dirty="0" smtClean="0"/>
              <a:t>Faiz ödemeleri, artan bütçe açıklarıyla kamu maliyesini bunalıma sürükleyecek boyutlar kazanıyor </a:t>
            </a:r>
          </a:p>
          <a:p>
            <a:pPr marL="0" indent="0">
              <a:buNone/>
            </a:pPr>
            <a:endParaRPr lang="tr-TR" dirty="0"/>
          </a:p>
        </p:txBody>
      </p:sp>
    </p:spTree>
    <p:extLst>
      <p:ext uri="{BB962C8B-B14F-4D97-AF65-F5344CB8AC3E}">
        <p14:creationId xmlns:p14="http://schemas.microsoft.com/office/powerpoint/2010/main" val="2914182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KİT’ler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KİT ürünlerinin fiyatları, enerji hariç olmak üzere, genel fiyat yükselişlerinin gerisinde kalıyor </a:t>
            </a:r>
          </a:p>
          <a:p>
            <a:pPr marL="0" indent="0">
              <a:buNone/>
            </a:pPr>
            <a:endParaRPr lang="tr-TR" dirty="0"/>
          </a:p>
          <a:p>
            <a:pPr marL="0" indent="0">
              <a:buNone/>
            </a:pPr>
            <a:r>
              <a:rPr lang="tr-TR" dirty="0" smtClean="0"/>
              <a:t>Hazine’nin KİT yatırımlarının finansmanına katkısı fazlasıyla kısılıyor </a:t>
            </a:r>
          </a:p>
          <a:p>
            <a:pPr marL="0" indent="0">
              <a:buNone/>
            </a:pPr>
            <a:endParaRPr lang="tr-TR" dirty="0"/>
          </a:p>
          <a:p>
            <a:pPr marL="0" indent="0">
              <a:buNone/>
            </a:pPr>
            <a:r>
              <a:rPr lang="tr-TR" dirty="0" smtClean="0"/>
              <a:t>Yatırımca KİT’ler iç ve dış borçlanmaya sürükleniyor </a:t>
            </a:r>
          </a:p>
          <a:p>
            <a:pPr marL="0" indent="0">
              <a:buNone/>
            </a:pPr>
            <a:endParaRPr lang="tr-TR" dirty="0"/>
          </a:p>
          <a:p>
            <a:pPr marL="0" indent="0">
              <a:buNone/>
            </a:pPr>
            <a:r>
              <a:rPr lang="tr-TR" dirty="0" smtClean="0"/>
              <a:t>Sanayi kesimindeki KİT’lerde yatırımlar duruyor; teknoloji aşınıyor, verim düşmeye başlıyor </a:t>
            </a:r>
          </a:p>
          <a:p>
            <a:pPr marL="0" indent="0">
              <a:buNone/>
            </a:pPr>
            <a:r>
              <a:rPr lang="tr-TR" dirty="0" smtClean="0"/>
              <a:t>Özelleştirme programda yer almakla birlikte, hemen uygulanamıyor </a:t>
            </a:r>
            <a:endParaRPr lang="tr-TR" dirty="0"/>
          </a:p>
        </p:txBody>
      </p:sp>
    </p:spTree>
    <p:extLst>
      <p:ext uri="{BB962C8B-B14F-4D97-AF65-F5344CB8AC3E}">
        <p14:creationId xmlns:p14="http://schemas.microsoft.com/office/powerpoint/2010/main" val="2567832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Uygulama sonuçları: 80’ler </a:t>
            </a:r>
            <a:endParaRPr lang="tr-TR" dirty="0"/>
          </a:p>
        </p:txBody>
      </p:sp>
      <p:sp>
        <p:nvSpPr>
          <p:cNvPr id="3" name="İçerik Yer Tutucusu 2"/>
          <p:cNvSpPr>
            <a:spLocks noGrp="1"/>
          </p:cNvSpPr>
          <p:nvPr>
            <p:ph idx="1"/>
          </p:nvPr>
        </p:nvSpPr>
        <p:spPr/>
        <p:txBody>
          <a:bodyPr/>
          <a:lstStyle/>
          <a:p>
            <a:pPr marL="0" indent="0">
              <a:buNone/>
            </a:pPr>
            <a:r>
              <a:rPr lang="tr-TR" dirty="0" smtClean="0"/>
              <a:t>Toplam üretim iç piyasalardan ihracata yöneliyor: iç talebin kısılması, ihracat teşvikleri </a:t>
            </a:r>
          </a:p>
          <a:p>
            <a:pPr marL="0" indent="0">
              <a:buNone/>
            </a:pPr>
            <a:endParaRPr lang="tr-TR" dirty="0"/>
          </a:p>
          <a:p>
            <a:pPr marL="0" indent="0">
              <a:buNone/>
            </a:pPr>
            <a:r>
              <a:rPr lang="tr-TR" dirty="0" smtClean="0"/>
              <a:t>İthalatın kısılamaması dış açığı artırıyor; ihracat artışı ithalata bağımlılığı azaltmıyor </a:t>
            </a:r>
          </a:p>
          <a:p>
            <a:pPr marL="0" indent="0">
              <a:buNone/>
            </a:pPr>
            <a:endParaRPr lang="tr-TR" dirty="0"/>
          </a:p>
          <a:p>
            <a:pPr marL="0" indent="0">
              <a:buNone/>
            </a:pPr>
            <a:r>
              <a:rPr lang="tr-TR" dirty="0" smtClean="0"/>
              <a:t>Bölüşüm; yüksek istihdam sağlama amaçlı popülist politikaların terk edilmesi </a:t>
            </a:r>
            <a:endParaRPr lang="tr-TR" dirty="0"/>
          </a:p>
        </p:txBody>
      </p:sp>
    </p:spTree>
    <p:extLst>
      <p:ext uri="{BB962C8B-B14F-4D97-AF65-F5344CB8AC3E}">
        <p14:creationId xmlns:p14="http://schemas.microsoft.com/office/powerpoint/2010/main" val="40999189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442</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Türkiye’de neoliberalizm </vt:lpstr>
      <vt:lpstr>24 Ocak kararlarının temel unsurları </vt:lpstr>
      <vt:lpstr>Türkiye’deki programın özgünlüğü </vt:lpstr>
      <vt:lpstr>Finansal sistemde serbestleşme </vt:lpstr>
      <vt:lpstr>Dış ticaret </vt:lpstr>
      <vt:lpstr>Kamu maliyesi, vergi sistemi </vt:lpstr>
      <vt:lpstr>İç borçlanma</vt:lpstr>
      <vt:lpstr>KİT’ler </vt:lpstr>
      <vt:lpstr>Uygulama sonuçları: 80’ler </vt:lpstr>
      <vt:lpstr>Finansal sermayeye teslimiyet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2019-05-16T14:27:21Z</dcterms:created>
  <dcterms:modified xsi:type="dcterms:W3CDTF">2019-05-18T12:38:42Z</dcterms:modified>
</cp:coreProperties>
</file>