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A43A-4BA7-4315-A4CC-1C5DF583B74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CA33-818E-4E5A-B1DE-E20CCBE3D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1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CA33-818E-4E5A-B1DE-E20CCBE3DA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5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7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9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1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3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7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4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4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6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3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0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56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3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ED630-C8BF-4148-BF64-A317D4CA4783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2180BD-B94A-40B9-BBF6-A7A139081D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6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30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Mikroplastikler</a:t>
            </a:r>
            <a:r>
              <a:rPr lang="tr-TR" dirty="0"/>
              <a:t> ve sulak alan üzerindeki 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75046"/>
            <a:ext cx="3767917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Y</a:t>
            </a:r>
            <a:r>
              <a:rPr lang="tr-TR" sz="2000" dirty="0" smtClean="0"/>
              <a:t>ıllık </a:t>
            </a:r>
            <a:r>
              <a:rPr lang="tr-TR" sz="2000" dirty="0"/>
              <a:t>311 </a:t>
            </a:r>
            <a:r>
              <a:rPr lang="tr-TR" sz="2000" dirty="0" smtClean="0"/>
              <a:t>milyon tonu aşan plastiklerin her </a:t>
            </a:r>
            <a:r>
              <a:rPr lang="tr-TR" sz="2000" dirty="0"/>
              <a:t>yıl %4 oranında </a:t>
            </a:r>
            <a:r>
              <a:rPr lang="tr-TR" sz="2000" dirty="0" smtClean="0"/>
              <a:t>artacağı öngörülmektedir (1</a:t>
            </a:r>
            <a:r>
              <a:rPr lang="tr-TR" sz="2000" dirty="0"/>
              <a:t>). </a:t>
            </a:r>
            <a:r>
              <a:rPr lang="tr-TR" sz="2000" dirty="0" smtClean="0"/>
              <a:t>Dolayısıyla bu artışın çevre üzerinde yaratacağı stres ve sorunlar da artacaktır (</a:t>
            </a:r>
            <a:r>
              <a:rPr lang="tr-TR" sz="2000" dirty="0"/>
              <a:t>2). </a:t>
            </a:r>
            <a:r>
              <a:rPr lang="tr-TR" sz="2000" dirty="0" smtClean="0"/>
              <a:t>Sulak alanlar plastik çöp birikiminden etkilenecek önemli çevrelerden biridir. 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6306" t="29642" r="28134" b="33524"/>
          <a:stretch/>
        </p:blipFill>
        <p:spPr>
          <a:xfrm>
            <a:off x="5341959" y="2872096"/>
            <a:ext cx="5554639" cy="252483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64573" y="5424650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F.E. Kayhan, 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9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774" y="1738066"/>
            <a:ext cx="5555775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Son yıllarda </a:t>
            </a:r>
            <a:r>
              <a:rPr lang="tr-TR" dirty="0" smtClean="0"/>
              <a:t>sulak alanlarda mikro </a:t>
            </a:r>
            <a:r>
              <a:rPr lang="tr-TR" dirty="0"/>
              <a:t>boyuttaki </a:t>
            </a:r>
            <a:r>
              <a:rPr lang="tr-TR" dirty="0" smtClean="0"/>
              <a:t>plastik sebepli kirliliğin </a:t>
            </a:r>
            <a:r>
              <a:rPr lang="tr-TR" dirty="0"/>
              <a:t>üzerine farkındalık </a:t>
            </a:r>
            <a:r>
              <a:rPr lang="tr-TR" dirty="0" smtClean="0"/>
              <a:t>artmış ve çok sayıda çalışmalar yapılmıştır. Bu çalışmalar; balıklar, kabuklu </a:t>
            </a:r>
            <a:r>
              <a:rPr lang="tr-TR" dirty="0"/>
              <a:t>canlılar, </a:t>
            </a:r>
            <a:r>
              <a:rPr lang="tr-TR" dirty="0" err="1"/>
              <a:t>ekinoderm</a:t>
            </a:r>
            <a:r>
              <a:rPr lang="tr-TR" dirty="0"/>
              <a:t>, </a:t>
            </a:r>
            <a:r>
              <a:rPr lang="tr-TR" dirty="0" err="1"/>
              <a:t>amphipods</a:t>
            </a:r>
            <a:r>
              <a:rPr lang="tr-TR" dirty="0"/>
              <a:t> ve </a:t>
            </a:r>
            <a:r>
              <a:rPr lang="tr-TR" dirty="0" err="1" smtClean="0"/>
              <a:t>zooplanktonun</a:t>
            </a:r>
            <a:r>
              <a:rPr lang="tr-TR" dirty="0" smtClean="0"/>
              <a:t> </a:t>
            </a:r>
            <a:r>
              <a:rPr lang="tr-TR" dirty="0" err="1"/>
              <a:t>mikroplastikleri</a:t>
            </a:r>
            <a:r>
              <a:rPr lang="tr-TR" dirty="0"/>
              <a:t> bünyelerine aldıklarını </a:t>
            </a:r>
            <a:r>
              <a:rPr lang="tr-TR" dirty="0" smtClean="0"/>
              <a:t>(3-4) </a:t>
            </a:r>
            <a:r>
              <a:rPr lang="tr-TR" dirty="0"/>
              <a:t>ve diğer canlılarda </a:t>
            </a:r>
            <a:r>
              <a:rPr lang="tr-TR" dirty="0" smtClean="0"/>
              <a:t>biriktiğine işaret etmektedirler (5).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537" t="37804" r="31157" b="19190"/>
          <a:stretch/>
        </p:blipFill>
        <p:spPr>
          <a:xfrm>
            <a:off x="6100549" y="1305003"/>
            <a:ext cx="5445456" cy="418506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564573" y="5424650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F.E. Kayhan, 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8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6912" y="671228"/>
            <a:ext cx="9601196" cy="1303867"/>
          </a:xfrm>
        </p:spPr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tr-TR" sz="1000" dirty="0" err="1" smtClean="0"/>
              <a:t>Anonymous</a:t>
            </a:r>
            <a:r>
              <a:rPr lang="tr-TR" sz="1000" dirty="0" smtClean="0"/>
              <a:t>. </a:t>
            </a:r>
            <a:r>
              <a:rPr lang="tr-TR" sz="1000" dirty="0" err="1" smtClean="0"/>
              <a:t>Plastic</a:t>
            </a:r>
            <a:r>
              <a:rPr lang="tr-TR" sz="1000" dirty="0" smtClean="0"/>
              <a:t> Europe. An </a:t>
            </a:r>
            <a:r>
              <a:rPr lang="tr-TR" sz="1000" dirty="0" err="1" smtClean="0"/>
              <a:t>analysis</a:t>
            </a:r>
            <a:r>
              <a:rPr lang="tr-TR" sz="1000" dirty="0" smtClean="0"/>
              <a:t> of </a:t>
            </a:r>
            <a:r>
              <a:rPr lang="tr-TR" sz="1000" dirty="0" err="1" smtClean="0"/>
              <a:t>European</a:t>
            </a:r>
            <a:r>
              <a:rPr lang="tr-TR" sz="1000" dirty="0" smtClean="0"/>
              <a:t> </a:t>
            </a:r>
            <a:r>
              <a:rPr lang="tr-TR" sz="1000" dirty="0" err="1" smtClean="0"/>
              <a:t>plastics</a:t>
            </a:r>
            <a:r>
              <a:rPr lang="tr-TR" sz="1000" dirty="0" smtClean="0"/>
              <a:t> </a:t>
            </a:r>
            <a:r>
              <a:rPr lang="tr-TR" sz="1000" dirty="0" err="1" smtClean="0"/>
              <a:t>production</a:t>
            </a:r>
            <a:r>
              <a:rPr lang="tr-TR" sz="1000" dirty="0" smtClean="0"/>
              <a:t>, </a:t>
            </a:r>
            <a:r>
              <a:rPr lang="tr-TR" sz="1000" dirty="0" err="1" smtClean="0"/>
              <a:t>demand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</a:t>
            </a:r>
            <a:r>
              <a:rPr lang="tr-TR" sz="1000" dirty="0" smtClean="0"/>
              <a:t> data. http://www.plasticseurope.org/ </a:t>
            </a:r>
            <a:r>
              <a:rPr lang="tr-TR" sz="1000" dirty="0" err="1" smtClean="0"/>
              <a:t>Document</a:t>
            </a:r>
            <a:r>
              <a:rPr lang="tr-TR" sz="1000" dirty="0" smtClean="0"/>
              <a:t>/</a:t>
            </a:r>
            <a:r>
              <a:rPr lang="tr-TR" sz="1000" dirty="0" err="1" smtClean="0"/>
              <a:t>plastics</a:t>
            </a:r>
            <a:r>
              <a:rPr lang="tr-TR" sz="1000" dirty="0" smtClean="0"/>
              <a:t>---the-facts-2015.aspx, Erişim Tarihi: 12 Nisan 2016. </a:t>
            </a:r>
          </a:p>
          <a:p>
            <a:pPr marL="228600" indent="-228600">
              <a:buAutoNum type="arabicPeriod"/>
            </a:pPr>
            <a:r>
              <a:rPr lang="tr-TR" sz="1000" dirty="0" smtClean="0"/>
              <a:t> </a:t>
            </a:r>
            <a:r>
              <a:rPr lang="tr-TR" sz="1000" dirty="0" err="1" smtClean="0"/>
              <a:t>Andrady</a:t>
            </a:r>
            <a:r>
              <a:rPr lang="tr-TR" sz="1000" dirty="0" smtClean="0"/>
              <a:t> AL. </a:t>
            </a:r>
            <a:r>
              <a:rPr lang="tr-TR" sz="1000" dirty="0" err="1" smtClean="0"/>
              <a:t>Microplastics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marine</a:t>
            </a:r>
            <a:r>
              <a:rPr lang="tr-TR" sz="1000" dirty="0" smtClean="0"/>
              <a:t> </a:t>
            </a:r>
            <a:r>
              <a:rPr lang="tr-TR" sz="1000" dirty="0" err="1" smtClean="0"/>
              <a:t>environment</a:t>
            </a:r>
            <a:r>
              <a:rPr lang="tr-TR" sz="1000" dirty="0" smtClean="0"/>
              <a:t>. Mar </a:t>
            </a:r>
            <a:r>
              <a:rPr lang="tr-TR" sz="1000" dirty="0" err="1" smtClean="0"/>
              <a:t>Pollut</a:t>
            </a:r>
            <a:r>
              <a:rPr lang="tr-TR" sz="1000" dirty="0" smtClean="0"/>
              <a:t> </a:t>
            </a:r>
            <a:r>
              <a:rPr lang="tr-TR" sz="1000" dirty="0" err="1" smtClean="0"/>
              <a:t>Bull</a:t>
            </a:r>
            <a:r>
              <a:rPr lang="tr-TR" sz="1000" dirty="0" smtClean="0"/>
              <a:t>, 2011; 62: 1596– 605.</a:t>
            </a:r>
          </a:p>
          <a:p>
            <a:pPr marL="228600" indent="-228600">
              <a:buAutoNum type="arabicPeriod"/>
            </a:pPr>
            <a:r>
              <a:rPr lang="tr-TR" sz="1000" dirty="0" err="1" smtClean="0"/>
              <a:t>Browne</a:t>
            </a:r>
            <a:r>
              <a:rPr lang="tr-TR" sz="1000" dirty="0" smtClean="0"/>
              <a:t> MA, </a:t>
            </a:r>
            <a:r>
              <a:rPr lang="tr-TR" sz="1000" dirty="0" err="1" smtClean="0"/>
              <a:t>Crump</a:t>
            </a:r>
            <a:r>
              <a:rPr lang="tr-TR" sz="1000" dirty="0" smtClean="0"/>
              <a:t> P, </a:t>
            </a:r>
            <a:r>
              <a:rPr lang="tr-TR" sz="1000" dirty="0" err="1" smtClean="0"/>
              <a:t>Niven</a:t>
            </a:r>
            <a:r>
              <a:rPr lang="tr-TR" sz="1000" dirty="0" smtClean="0"/>
              <a:t> SJ, </a:t>
            </a:r>
            <a:r>
              <a:rPr lang="tr-TR" sz="1000" dirty="0" err="1" smtClean="0"/>
              <a:t>Teuten</a:t>
            </a:r>
            <a:r>
              <a:rPr lang="tr-TR" sz="1000" dirty="0" smtClean="0"/>
              <a:t> EL, </a:t>
            </a:r>
            <a:r>
              <a:rPr lang="tr-TR" sz="1000" dirty="0" err="1" smtClean="0"/>
              <a:t>Tonkin</a:t>
            </a:r>
            <a:r>
              <a:rPr lang="tr-TR" sz="1000" dirty="0" smtClean="0"/>
              <a:t> A, </a:t>
            </a:r>
            <a:r>
              <a:rPr lang="tr-TR" sz="1000" dirty="0" err="1" smtClean="0"/>
              <a:t>Galloway</a:t>
            </a:r>
            <a:r>
              <a:rPr lang="tr-TR" sz="1000" dirty="0" smtClean="0"/>
              <a:t> T, et </a:t>
            </a:r>
            <a:r>
              <a:rPr lang="tr-TR" sz="1000" dirty="0" err="1" smtClean="0"/>
              <a:t>all</a:t>
            </a:r>
            <a:r>
              <a:rPr lang="tr-TR" sz="1000" dirty="0" smtClean="0"/>
              <a:t>. </a:t>
            </a:r>
            <a:r>
              <a:rPr lang="tr-TR" sz="1000" dirty="0" err="1" smtClean="0"/>
              <a:t>Accumulations</a:t>
            </a:r>
            <a:r>
              <a:rPr lang="tr-TR" sz="1000" dirty="0" smtClean="0"/>
              <a:t> of </a:t>
            </a:r>
            <a:r>
              <a:rPr lang="tr-TR" sz="1000" dirty="0" err="1" smtClean="0"/>
              <a:t>microplastic</a:t>
            </a:r>
            <a:r>
              <a:rPr lang="tr-TR" sz="1000" dirty="0" smtClean="0"/>
              <a:t> on </a:t>
            </a:r>
            <a:r>
              <a:rPr lang="tr-TR" sz="1000" dirty="0" err="1" smtClean="0"/>
              <a:t>shorelines</a:t>
            </a:r>
            <a:r>
              <a:rPr lang="tr-TR" sz="1000" dirty="0" smtClean="0"/>
              <a:t> </a:t>
            </a:r>
            <a:r>
              <a:rPr lang="tr-TR" sz="1000" dirty="0" err="1" smtClean="0"/>
              <a:t>worldwide</a:t>
            </a:r>
            <a:r>
              <a:rPr lang="tr-TR" sz="1000" dirty="0" smtClean="0"/>
              <a:t>: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Ssinks</a:t>
            </a:r>
            <a:r>
              <a:rPr lang="tr-TR" sz="1000" dirty="0" smtClean="0"/>
              <a:t>, Environ Sci </a:t>
            </a:r>
            <a:r>
              <a:rPr lang="tr-TR" sz="1000" dirty="0" err="1" smtClean="0"/>
              <a:t>Technol</a:t>
            </a:r>
            <a:r>
              <a:rPr lang="tr-TR" sz="1000" dirty="0" smtClean="0"/>
              <a:t>, 2011; 45:9175−79.</a:t>
            </a:r>
            <a:endParaRPr lang="tr-TR" sz="1000" dirty="0"/>
          </a:p>
          <a:p>
            <a:pPr marL="228600" indent="-228600">
              <a:buAutoNum type="arabicPeriod"/>
            </a:pPr>
            <a:r>
              <a:rPr lang="tr-TR" sz="1000" dirty="0" err="1" smtClean="0"/>
              <a:t>Cole</a:t>
            </a:r>
            <a:r>
              <a:rPr lang="tr-TR" sz="1000" dirty="0" smtClean="0"/>
              <a:t> M, </a:t>
            </a:r>
            <a:r>
              <a:rPr lang="tr-TR" sz="1000" dirty="0" err="1" smtClean="0"/>
              <a:t>Lindeque</a:t>
            </a:r>
            <a:r>
              <a:rPr lang="tr-TR" sz="1000" dirty="0" smtClean="0"/>
              <a:t> P, </a:t>
            </a:r>
            <a:r>
              <a:rPr lang="tr-TR" sz="1000" dirty="0" err="1" smtClean="0"/>
              <a:t>Fileman</a:t>
            </a:r>
            <a:r>
              <a:rPr lang="tr-TR" sz="1000" dirty="0" smtClean="0"/>
              <a:t> E, </a:t>
            </a:r>
            <a:r>
              <a:rPr lang="tr-TR" sz="1000" dirty="0" err="1" smtClean="0"/>
              <a:t>Halsband</a:t>
            </a:r>
            <a:r>
              <a:rPr lang="tr-TR" sz="1000" dirty="0" smtClean="0"/>
              <a:t> C, </a:t>
            </a:r>
            <a:r>
              <a:rPr lang="tr-TR" sz="1000" dirty="0" err="1" smtClean="0"/>
              <a:t>Goodhead</a:t>
            </a:r>
            <a:r>
              <a:rPr lang="tr-TR" sz="1000" dirty="0" smtClean="0"/>
              <a:t> R, </a:t>
            </a:r>
            <a:r>
              <a:rPr lang="tr-TR" sz="1000" dirty="0" err="1" smtClean="0"/>
              <a:t>Moger</a:t>
            </a:r>
            <a:r>
              <a:rPr lang="tr-TR" sz="1000" dirty="0" smtClean="0"/>
              <a:t> J, et </a:t>
            </a:r>
            <a:r>
              <a:rPr lang="tr-TR" sz="1000" dirty="0" err="1" smtClean="0"/>
              <a:t>all</a:t>
            </a:r>
            <a:r>
              <a:rPr lang="tr-TR" sz="1000" dirty="0" smtClean="0"/>
              <a:t>. </a:t>
            </a:r>
            <a:r>
              <a:rPr lang="tr-TR" sz="1000" dirty="0" err="1" smtClean="0"/>
              <a:t>Microplastic</a:t>
            </a:r>
            <a:r>
              <a:rPr lang="tr-TR" sz="1000" dirty="0" smtClean="0"/>
              <a:t> </a:t>
            </a:r>
            <a:r>
              <a:rPr lang="tr-TR" sz="1000" dirty="0" err="1" smtClean="0"/>
              <a:t>ingestion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zooplankton</a:t>
            </a:r>
            <a:r>
              <a:rPr lang="tr-TR" sz="1000" dirty="0" smtClean="0"/>
              <a:t>. Environ Sci </a:t>
            </a:r>
            <a:r>
              <a:rPr lang="tr-TR" sz="1000" dirty="0" err="1" smtClean="0"/>
              <a:t>Technol</a:t>
            </a:r>
            <a:r>
              <a:rPr lang="tr-TR" sz="1000" dirty="0" smtClean="0"/>
              <a:t>, 2013;47:12, 6646-55.</a:t>
            </a:r>
            <a:endParaRPr lang="tr-TR" sz="1000" dirty="0" smtClean="0"/>
          </a:p>
          <a:p>
            <a:pPr marL="228600" indent="-228600">
              <a:buAutoNum type="arabicPeriod"/>
            </a:pPr>
            <a:r>
              <a:rPr lang="en-US" sz="1000" dirty="0" err="1" smtClean="0"/>
              <a:t>Setälä</a:t>
            </a:r>
            <a:r>
              <a:rPr lang="en-US" sz="1000" dirty="0" smtClean="0"/>
              <a:t> O, Fleming V, </a:t>
            </a:r>
            <a:r>
              <a:rPr lang="en-US" sz="1000" dirty="0" err="1" smtClean="0"/>
              <a:t>Lehtiniemi</a:t>
            </a:r>
            <a:r>
              <a:rPr lang="en-US" sz="1000" dirty="0" smtClean="0"/>
              <a:t> M. Ingestion and transfer of </a:t>
            </a:r>
            <a:r>
              <a:rPr lang="en-US" sz="1000" dirty="0" err="1" smtClean="0"/>
              <a:t>microplastics</a:t>
            </a:r>
            <a:r>
              <a:rPr lang="en-US" sz="1000" dirty="0" smtClean="0"/>
              <a:t> in the planktonic food web. Environ </a:t>
            </a:r>
            <a:r>
              <a:rPr lang="en-US" sz="1000" dirty="0" err="1" smtClean="0"/>
              <a:t>Pollut</a:t>
            </a:r>
            <a:r>
              <a:rPr lang="en-US" sz="1000" dirty="0" smtClean="0"/>
              <a:t>, 2013; 185:77-83.</a:t>
            </a:r>
            <a:endParaRPr lang="tr-TR" sz="1000" dirty="0" smtClean="0"/>
          </a:p>
          <a:p>
            <a:r>
              <a:rPr lang="tr-TR" sz="1000" dirty="0" smtClean="0"/>
              <a:t>Tanyolaç</a:t>
            </a:r>
            <a:r>
              <a:rPr lang="tr-TR" sz="1000" dirty="0" smtClean="0"/>
              <a:t>, J. 2000. Limnoloji. Hatiboğlu Yayınevi, Ankara</a:t>
            </a:r>
            <a:r>
              <a:rPr lang="tr-TR" sz="1000" dirty="0" smtClean="0"/>
              <a:t>.</a:t>
            </a:r>
          </a:p>
          <a:p>
            <a:r>
              <a:rPr lang="tr-TR" sz="1000" dirty="0" smtClean="0"/>
              <a:t>6. Akarsu et. al Evsel atık su arıtma tesislerinin sucul ekosisteme </a:t>
            </a:r>
            <a:r>
              <a:rPr lang="tr-TR" sz="1000" dirty="0" err="1" smtClean="0"/>
              <a:t>mikroplastik</a:t>
            </a:r>
            <a:r>
              <a:rPr lang="tr-TR" sz="1000" dirty="0" smtClean="0"/>
              <a:t> </a:t>
            </a:r>
            <a:r>
              <a:rPr lang="tr-TR" sz="1000" dirty="0" err="1" smtClean="0"/>
              <a:t>tehditi</a:t>
            </a:r>
            <a:r>
              <a:rPr lang="tr-TR" sz="1000" dirty="0" smtClean="0"/>
              <a:t>. </a:t>
            </a:r>
            <a:r>
              <a:rPr lang="es-ES" sz="1000" dirty="0" smtClean="0"/>
              <a:t>2. ULUSLARARASI SU VE SAĞLIK KONGRESİ – 2017</a:t>
            </a:r>
            <a:endParaRPr lang="tr-TR" sz="1000" dirty="0" smtClean="0"/>
          </a:p>
          <a:p>
            <a:r>
              <a:rPr lang="tr-TR" sz="1000" dirty="0" smtClean="0"/>
              <a:t>7. Kayhan </a:t>
            </a:r>
            <a:r>
              <a:rPr lang="tr-TR" sz="1000" dirty="0" err="1" smtClean="0"/>
              <a:t>Mikroplastiklerin</a:t>
            </a:r>
            <a:r>
              <a:rPr lang="tr-TR" sz="1000" dirty="0" smtClean="0"/>
              <a:t> (MP) Sucul Organizmalar Üzerindeki Risk Profillerinin </a:t>
            </a:r>
            <a:r>
              <a:rPr lang="tr-TR" sz="1000" dirty="0" err="1" smtClean="0"/>
              <a:t>DeğerlendirilmesiS.Ü</a:t>
            </a:r>
            <a:r>
              <a:rPr lang="tr-TR" sz="1000" dirty="0" smtClean="0"/>
              <a:t>. FEN FAKÜLTESİ FEN </a:t>
            </a:r>
            <a:r>
              <a:rPr lang="tr-TR" sz="1000" dirty="0" err="1" smtClean="0"/>
              <a:t>DERGİSİEkim</a:t>
            </a:r>
            <a:r>
              <a:rPr lang="tr-TR" sz="1000" dirty="0" smtClean="0"/>
              <a:t>(2019) 45(2), 126-135 DOI:10.35238sufefd.568959</a:t>
            </a:r>
            <a:endParaRPr lang="tr-TR" sz="1000" dirty="0" smtClean="0"/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</a:t>
            </a:r>
            <a:r>
              <a:rPr lang="tr-TR" sz="1000" dirty="0" smtClean="0"/>
              <a:t>of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874285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16</TotalTime>
  <Words>555</Words>
  <Application>Microsoft Office PowerPoint</Application>
  <PresentationFormat>Geniş ekran</PresentationFormat>
  <Paragraphs>32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Organik</vt:lpstr>
      <vt:lpstr>FMUS1003 Su okuryazarlığı</vt:lpstr>
      <vt:lpstr>Mikroplastikler ve sulak alan üzerindeki etkileri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9</cp:revision>
  <dcterms:created xsi:type="dcterms:W3CDTF">2020-10-02T11:46:06Z</dcterms:created>
  <dcterms:modified xsi:type="dcterms:W3CDTF">2020-10-02T12:02:13Z</dcterms:modified>
</cp:coreProperties>
</file>