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4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46.xml" ContentType="application/vnd.openxmlformats-officedocument.presentationml.slide+xml"/>
  <Override PartName="/ppt/tableStyles.xml" ContentType="application/vnd.openxmlformats-officedocument.presentationml.tableStyles+xml"/>
  <Override PartName="/ppt/slides/slide44.xml" ContentType="application/vnd.openxmlformats-officedocument.presentationml.slide+xml"/>
  <Override PartName="/ppt/viewProps.xml" ContentType="application/vnd.openxmlformats-officedocument.presentationml.viewProps+xml"/>
  <Override PartName="/ppt/slides/slide42.xml" ContentType="application/vnd.openxmlformats-officedocument.presentationml.slide+xml"/>
  <Override PartName="/ppt/slides/slide47.xml" ContentType="application/vnd.openxmlformats-officedocument.presentationml.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45.xml" ContentType="application/vnd.openxmlformats-officedocument.presentationml.slide+xml"/>
  <Override PartName="/ppt/slides/slide48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93" r:id="rId42"/>
    <p:sldId id="308" r:id="rId43"/>
    <p:sldId id="309" r:id="rId44"/>
    <p:sldId id="294" r:id="rId45"/>
    <p:sldId id="295" r:id="rId46"/>
    <p:sldId id="296" r:id="rId47"/>
    <p:sldId id="297" r:id="rId48"/>
    <p:sldId id="298" r:id="rId4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1.xml" Id="rId42" /><Relationship Type="http://schemas.openxmlformats.org/officeDocument/2006/relationships/slide" Target="/ppt/slides/slide46.xml" Id="rId47" /><Relationship Type="http://schemas.openxmlformats.org/officeDocument/2006/relationships/tableStyles" Target="/ppt/tableStyles.xml" Id="rId63" /><Relationship Type="http://schemas.openxmlformats.org/officeDocument/2006/relationships/slide" Target="/ppt/slides/slide44.xml" Id="rId45" /><Relationship Type="http://schemas.openxmlformats.org/officeDocument/2006/relationships/viewProps" Target="/ppt/viewProps.xml" Id="rId61" /><Relationship Type="http://schemas.openxmlformats.org/officeDocument/2006/relationships/slide" Target="/ppt/slides/slide42.xml" Id="rId43" /><Relationship Type="http://schemas.openxmlformats.org/officeDocument/2006/relationships/slide" Target="/ppt/slides/slide47.xml" Id="rId48" /><Relationship Type="http://schemas.openxmlformats.org/officeDocument/2006/relationships/slide" Target="/ppt/slides/slide45.xml" Id="rId46" /><Relationship Type="http://schemas.openxmlformats.org/officeDocument/2006/relationships/notesMaster" Target="/ppt/notesMasters/notesMaster1.xml" Id="rId59" /><Relationship Type="http://schemas.openxmlformats.org/officeDocument/2006/relationships/theme" Target="/ppt/theme/theme1.xml" Id="rId6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48.xml" Id="rId49" /><Relationship Type="http://schemas.openxmlformats.org/officeDocument/2006/relationships/slide" Target="/ppt/slides/slide43.xml" Id="rId44" /><Relationship Type="http://schemas.openxmlformats.org/officeDocument/2006/relationships/presProps" Target="/ppt/presProps.xml" Id="rId6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D0ACF-4F31-4D21-8004-7C531806C176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6015-65DA-4C0F-805D-169CC70B4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21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47.xml" Id="rId2" /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Insemination</a:t>
            </a:r>
            <a:r>
              <a:rPr lang="tr-TR" dirty="0"/>
              <a:t> 24 h</a:t>
            </a:r>
            <a:r>
              <a:rPr lang="tr-TR" baseline="0" dirty="0"/>
              <a:t> </a:t>
            </a:r>
            <a:r>
              <a:rPr lang="tr-TR" baseline="0" dirty="0" err="1"/>
              <a:t>after</a:t>
            </a:r>
            <a:r>
              <a:rPr lang="tr-TR" baseline="0" dirty="0"/>
              <a:t> </a:t>
            </a:r>
            <a:r>
              <a:rPr lang="tr-TR" baseline="0" dirty="0" err="1"/>
              <a:t>sponge</a:t>
            </a:r>
            <a:r>
              <a:rPr lang="tr-TR" baseline="0" dirty="0"/>
              <a:t> </a:t>
            </a:r>
            <a:r>
              <a:rPr lang="tr-TR" baseline="0" dirty="0" err="1"/>
              <a:t>removal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E543-8D74-49BA-99A0-A5D3B592968F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483521"/>
      </p:ext>
    </p:extLst>
  </p:cSld>
  <p:clrMapOvr>
    <a:masterClrMapping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93667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91B5-304B-4F40-B88E-EFCC2D1F1204}" type="datetimeFigureOut">
              <a:rPr lang="tr-TR" smtClean="0"/>
              <a:t>5.09.2025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E9BF-59DA-43D5-BE3F-6D7C069B8A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13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41.xml.rels>&#65279;<?xml version="1.0" encoding="utf-8"?><Relationships xmlns="http://schemas.openxmlformats.org/package/2006/relationships"><Relationship Type="http://schemas.openxmlformats.org/officeDocument/2006/relationships/image" Target="/ppt/media/image6.jpeg" Id="rId2" /><Relationship Type="http://schemas.openxmlformats.org/officeDocument/2006/relationships/slideLayout" Target="/ppt/slideLayouts/slideLayout2.xml" Id="rId1" /></Relationships>
</file>

<file path=ppt/slides/_rels/slide4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4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4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4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4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47.xml.rels>&#65279;<?xml version="1.0" encoding="utf-8"?><Relationships xmlns="http://schemas.openxmlformats.org/package/2006/relationships"><Relationship Type="http://schemas.openxmlformats.org/officeDocument/2006/relationships/notesSlide" Target="/ppt/notesSlides/notesSlide1.xml" Id="rId2" /><Relationship Type="http://schemas.openxmlformats.org/officeDocument/2006/relationships/slideLayout" Target="/ppt/slideLayouts/slideLayout2.xml" Id="rId1" /></Relationships>
</file>

<file path=ppt/slides/_rels/slide48.xml.rels>&#65279;<?xml version="1.0" encoding="utf-8"?><Relationships xmlns="http://schemas.openxmlformats.org/package/2006/relationships"><Relationship Type="http://schemas.openxmlformats.org/officeDocument/2006/relationships/image" Target="/ppt/media/image8.jpeg" Id="rId3" /><Relationship Type="http://schemas.openxmlformats.org/officeDocument/2006/relationships/image" Target="/ppt/media/image7.jpeg" Id="rId2" /><Relationship Type="http://schemas.openxmlformats.org/officeDocument/2006/relationships/slideLayout" Target="/ppt/slideLayouts/slideLayout2.xml" Id="rId1" /></Relationships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24100" y="785794"/>
            <a:ext cx="7329510" cy="725470"/>
          </a:xfrm>
        </p:spPr>
        <p:txBody>
          <a:bodyPr>
            <a:normAutofit/>
          </a:bodyPr>
          <a:lstStyle/>
          <a:p>
            <a:r>
              <a:rPr lang="tr-TR" sz="3200" dirty="0" err="1"/>
              <a:t>Laparoscopic</a:t>
            </a:r>
            <a:r>
              <a:rPr lang="tr-TR" sz="3200" dirty="0"/>
              <a:t>-</a:t>
            </a:r>
            <a:r>
              <a:rPr lang="tr-TR" sz="3200" dirty="0" err="1"/>
              <a:t>Intrauterin</a:t>
            </a:r>
            <a:r>
              <a:rPr lang="tr-TR" sz="3200" dirty="0"/>
              <a:t> </a:t>
            </a:r>
            <a:r>
              <a:rPr lang="tr-TR" sz="3200" dirty="0" err="1"/>
              <a:t>insemination</a:t>
            </a:r>
            <a:endParaRPr lang="tr-TR" sz="3200" dirty="0"/>
          </a:p>
        </p:txBody>
      </p:sp>
      <p:pic>
        <p:nvPicPr>
          <p:cNvPr id="4" name="IMG_7186.JPG" descr="IMG_7186.JPG"/>
          <p:cNvPicPr>
            <a:picLocks/>
          </p:cNvPicPr>
          <p:nvPr/>
        </p:nvPicPr>
        <p:blipFill>
          <a:blip r:embed="rId2" cstate="print"/>
          <a:srcRect l="11189" r="11189"/>
          <a:stretch>
            <a:fillRect/>
          </a:stretch>
        </p:blipFill>
        <p:spPr>
          <a:xfrm>
            <a:off x="2881291" y="1525492"/>
            <a:ext cx="6669077" cy="5332509"/>
          </a:xfrm>
          <a:prstGeom prst="rect">
            <a:avLst/>
          </a:prstGeom>
          <a:ln w="889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85152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711450" y="1341438"/>
            <a:ext cx="5257800" cy="4525962"/>
          </a:xfrm>
        </p:spPr>
        <p:txBody>
          <a:bodyPr/>
          <a:lstStyle/>
          <a:p>
            <a:r>
              <a:rPr lang="tr-TR" altLang="tr-TR" b="1" u="sng"/>
              <a:t>Sheep</a:t>
            </a:r>
          </a:p>
          <a:p>
            <a:endParaRPr lang="tr-TR" altLang="tr-TR" b="1"/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2424114" y="1916114"/>
          <a:ext cx="7704137" cy="42037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76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7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823">
                <a:tc>
                  <a:txBody>
                    <a:bodyPr/>
                    <a:lstStyle/>
                    <a:p>
                      <a:r>
                        <a:rPr lang="tr-TR" sz="1800" dirty="0" err="1"/>
                        <a:t>Estrus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duration</a:t>
                      </a:r>
                      <a:endParaRPr lang="tr-TR" sz="1800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30-36 </a:t>
                      </a:r>
                      <a:r>
                        <a:rPr lang="tr-TR" sz="1800" b="0" dirty="0" err="1"/>
                        <a:t>hours</a:t>
                      </a:r>
                      <a:endParaRPr lang="tr-TR" sz="1800" b="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532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Ovulation</a:t>
                      </a:r>
                      <a:r>
                        <a:rPr lang="tr-TR" sz="1800" b="1" dirty="0"/>
                        <a:t> time</a:t>
                      </a:r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24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to</a:t>
                      </a:r>
                      <a:r>
                        <a:rPr lang="tr-TR" sz="1800" baseline="0" dirty="0"/>
                        <a:t> 30 </a:t>
                      </a:r>
                      <a:r>
                        <a:rPr lang="tr-TR" sz="1800" baseline="0" dirty="0" err="1"/>
                        <a:t>hours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after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onset</a:t>
                      </a:r>
                      <a:r>
                        <a:rPr lang="tr-TR" sz="1800" baseline="0" dirty="0"/>
                        <a:t> of </a:t>
                      </a:r>
                      <a:r>
                        <a:rPr lang="tr-TR" sz="1800" baseline="0" dirty="0" err="1"/>
                        <a:t>estrus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/>
                        <a:t>fertile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viability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30-48 </a:t>
                      </a:r>
                      <a:r>
                        <a:rPr lang="tr-TR" sz="1800" dirty="0" err="1"/>
                        <a:t>hours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fertile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viability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16-24 </a:t>
                      </a:r>
                      <a:r>
                        <a:rPr lang="tr-TR" sz="1800" dirty="0" err="1"/>
                        <a:t>hours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562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Appropriate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insemination</a:t>
                      </a:r>
                      <a:r>
                        <a:rPr lang="tr-TR" sz="1800" b="1" dirty="0"/>
                        <a:t> time</a:t>
                      </a:r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to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dirty="0"/>
                        <a:t>24 </a:t>
                      </a:r>
                      <a:r>
                        <a:rPr lang="tr-TR" sz="1800" dirty="0" err="1"/>
                        <a:t>hours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after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onset</a:t>
                      </a:r>
                      <a:r>
                        <a:rPr lang="tr-TR" sz="1800" dirty="0"/>
                        <a:t> of </a:t>
                      </a:r>
                      <a:r>
                        <a:rPr lang="tr-TR" sz="1800" dirty="0" err="1"/>
                        <a:t>estrus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1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Insemination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method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Speculum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method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527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Place</a:t>
                      </a:r>
                      <a:r>
                        <a:rPr lang="tr-TR" sz="1800" b="1" dirty="0"/>
                        <a:t> of semen </a:t>
                      </a:r>
                      <a:r>
                        <a:rPr lang="tr-TR" sz="1800" b="1" dirty="0" err="1"/>
                        <a:t>deposition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Cervix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1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Insemination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method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Laparoscopic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method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Place</a:t>
                      </a:r>
                      <a:r>
                        <a:rPr lang="tr-TR" sz="1800" b="1" dirty="0"/>
                        <a:t> of semen </a:t>
                      </a:r>
                      <a:r>
                        <a:rPr lang="tr-TR" sz="1800" b="1" dirty="0" err="1"/>
                        <a:t>deposition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953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Appropriate Insemination Time</a:t>
            </a:r>
          </a:p>
        </p:txBody>
      </p:sp>
    </p:spTree>
    <p:extLst>
      <p:ext uri="{BB962C8B-B14F-4D97-AF65-F5344CB8AC3E}">
        <p14:creationId xmlns:p14="http://schemas.microsoft.com/office/powerpoint/2010/main" val="20648867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803525" y="1484313"/>
            <a:ext cx="5257800" cy="576262"/>
          </a:xfrm>
        </p:spPr>
        <p:txBody>
          <a:bodyPr/>
          <a:lstStyle/>
          <a:p>
            <a:r>
              <a:rPr lang="tr-TR" altLang="tr-TR" b="1" u="sng"/>
              <a:t>Goat</a:t>
            </a:r>
          </a:p>
          <a:p>
            <a:endParaRPr lang="tr-TR" altLang="tr-TR" b="1" u="sng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208213" y="2060575"/>
          <a:ext cx="7920038" cy="41529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60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085">
                <a:tc>
                  <a:txBody>
                    <a:bodyPr/>
                    <a:lstStyle/>
                    <a:p>
                      <a:r>
                        <a:rPr lang="tr-TR" sz="1800" dirty="0" err="1"/>
                        <a:t>Estrus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duration</a:t>
                      </a:r>
                      <a:endParaRPr lang="tr-TR" sz="1800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36-48 </a:t>
                      </a:r>
                      <a:r>
                        <a:rPr lang="tr-TR" sz="1800" b="0" dirty="0" err="1"/>
                        <a:t>hours</a:t>
                      </a:r>
                      <a:endParaRPr lang="tr-TR" sz="1800" b="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32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Ovulation</a:t>
                      </a:r>
                      <a:r>
                        <a:rPr lang="tr-TR" sz="1800" b="1" dirty="0"/>
                        <a:t> time</a:t>
                      </a:r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/>
                        <a:t>30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to</a:t>
                      </a:r>
                      <a:r>
                        <a:rPr lang="tr-TR" sz="1800" baseline="0" dirty="0"/>
                        <a:t> 36 </a:t>
                      </a:r>
                      <a:r>
                        <a:rPr lang="tr-TR" sz="1800" baseline="0" dirty="0" err="1"/>
                        <a:t>hours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after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onset</a:t>
                      </a:r>
                      <a:r>
                        <a:rPr lang="tr-TR" sz="1800" baseline="0" dirty="0"/>
                        <a:t> of </a:t>
                      </a:r>
                      <a:r>
                        <a:rPr lang="tr-TR" sz="1800" baseline="0" dirty="0" err="1"/>
                        <a:t>estrus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/>
                        <a:t>fertile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viability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30-48 </a:t>
                      </a:r>
                      <a:r>
                        <a:rPr lang="tr-TR" sz="1800" dirty="0" err="1"/>
                        <a:t>hours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fertile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viability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16-24 </a:t>
                      </a:r>
                      <a:r>
                        <a:rPr lang="tr-TR" sz="1800" dirty="0" err="1"/>
                        <a:t>hours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17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Appropriate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insemination</a:t>
                      </a:r>
                      <a:r>
                        <a:rPr lang="tr-TR" sz="1800" b="1" dirty="0"/>
                        <a:t> time</a:t>
                      </a:r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to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dirty="0"/>
                        <a:t>24 </a:t>
                      </a:r>
                      <a:r>
                        <a:rPr lang="tr-TR" sz="1800" dirty="0" err="1"/>
                        <a:t>hours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after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onset</a:t>
                      </a:r>
                      <a:r>
                        <a:rPr lang="tr-TR" sz="1800" dirty="0"/>
                        <a:t> of </a:t>
                      </a:r>
                      <a:r>
                        <a:rPr lang="tr-TR" sz="1800" dirty="0" err="1"/>
                        <a:t>estrus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Insemination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method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Speculum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method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Place</a:t>
                      </a:r>
                      <a:r>
                        <a:rPr lang="tr-TR" sz="1800" b="1" dirty="0"/>
                        <a:t> of semen </a:t>
                      </a:r>
                      <a:r>
                        <a:rPr lang="tr-TR" sz="1800" b="1" dirty="0" err="1"/>
                        <a:t>deposition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Cervix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Insemination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method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Laparoscopic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baseline="0" dirty="0" err="1"/>
                        <a:t>method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Place</a:t>
                      </a:r>
                      <a:r>
                        <a:rPr lang="tr-TR" sz="1800" b="1" dirty="0"/>
                        <a:t> of semen </a:t>
                      </a:r>
                      <a:r>
                        <a:rPr lang="tr-TR" sz="1800" b="1" dirty="0" err="1"/>
                        <a:t>deposition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056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Appropriate Insemination Time</a:t>
            </a:r>
          </a:p>
        </p:txBody>
      </p:sp>
    </p:spTree>
    <p:extLst>
      <p:ext uri="{BB962C8B-B14F-4D97-AF65-F5344CB8AC3E}">
        <p14:creationId xmlns:p14="http://schemas.microsoft.com/office/powerpoint/2010/main" val="21162185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Hints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attent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  <a:p>
            <a:r>
              <a:rPr lang="tr-TR" dirty="0"/>
              <a:t>T</a:t>
            </a:r>
            <a:r>
              <a:rPr lang="en-US" dirty="0"/>
              <a:t>he more damaged sperm </a:t>
            </a:r>
            <a:r>
              <a:rPr lang="tr-TR" dirty="0" err="1"/>
              <a:t>needs</a:t>
            </a:r>
            <a:r>
              <a:rPr lang="tr-TR" dirty="0"/>
              <a:t> t</a:t>
            </a:r>
            <a:r>
              <a:rPr lang="en-US" dirty="0"/>
              <a:t>he deeper</a:t>
            </a:r>
            <a:r>
              <a:rPr lang="tr-TR" dirty="0"/>
              <a:t> </a:t>
            </a:r>
            <a:r>
              <a:rPr lang="en-US" dirty="0"/>
              <a:t>deposit</a:t>
            </a:r>
            <a:r>
              <a:rPr lang="tr-TR" dirty="0" err="1"/>
              <a:t>ion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damaged</a:t>
            </a:r>
            <a:r>
              <a:rPr lang="tr-TR" dirty="0"/>
              <a:t> sperm </a:t>
            </a:r>
            <a:r>
              <a:rPr lang="tr-TR" dirty="0" err="1"/>
              <a:t>needs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inseminated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sooner</a:t>
            </a:r>
            <a:r>
              <a:rPr lang="tr-TR" dirty="0"/>
              <a:t> time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ovulation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78977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Embryo</a:t>
            </a:r>
            <a:r>
              <a:rPr lang="tr-TR" dirty="0"/>
              <a:t> Transfer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produce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offspring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selected</a:t>
            </a:r>
            <a:r>
              <a:rPr lang="tr-TR" dirty="0"/>
              <a:t> </a:t>
            </a:r>
            <a:r>
              <a:rPr lang="tr-TR" dirty="0" err="1"/>
              <a:t>dams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Accelerate</a:t>
            </a:r>
            <a:r>
              <a:rPr lang="tr-TR" dirty="0"/>
              <a:t> </a:t>
            </a:r>
            <a:r>
              <a:rPr lang="tr-TR" dirty="0" err="1"/>
              <a:t>selection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Decrease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</a:t>
            </a:r>
            <a:r>
              <a:rPr lang="tr-TR" dirty="0" err="1"/>
              <a:t>interval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57682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err="1"/>
              <a:t>Embryo</a:t>
            </a:r>
            <a:r>
              <a:rPr lang="tr-TR" dirty="0"/>
              <a:t> Transfer</a:t>
            </a:r>
          </a:p>
        </p:txBody>
      </p:sp>
      <p:sp>
        <p:nvSpPr>
          <p:cNvPr id="6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Selection</a:t>
            </a:r>
            <a:r>
              <a:rPr lang="tr-TR" dirty="0"/>
              <a:t> of </a:t>
            </a:r>
            <a:r>
              <a:rPr lang="tr-TR" dirty="0" err="1"/>
              <a:t>donor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recipients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Superovulation</a:t>
            </a:r>
            <a:r>
              <a:rPr lang="tr-TR" dirty="0"/>
              <a:t> of </a:t>
            </a:r>
            <a:r>
              <a:rPr lang="tr-TR" dirty="0" err="1"/>
              <a:t>donor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synchronization</a:t>
            </a:r>
            <a:r>
              <a:rPr lang="tr-TR" dirty="0"/>
              <a:t> of </a:t>
            </a:r>
            <a:r>
              <a:rPr lang="tr-TR" dirty="0" err="1"/>
              <a:t>recipients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Insemination</a:t>
            </a:r>
            <a:r>
              <a:rPr lang="tr-TR" dirty="0"/>
              <a:t> of </a:t>
            </a:r>
            <a:r>
              <a:rPr lang="tr-TR" dirty="0" err="1"/>
              <a:t>donor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Collection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evaluation</a:t>
            </a:r>
            <a:r>
              <a:rPr lang="tr-TR" dirty="0"/>
              <a:t> of </a:t>
            </a:r>
            <a:r>
              <a:rPr lang="tr-TR" dirty="0" err="1"/>
              <a:t>embryos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 err="1"/>
              <a:t>Embryo</a:t>
            </a:r>
            <a:r>
              <a:rPr lang="tr-TR" dirty="0"/>
              <a:t> transfer</a:t>
            </a:r>
          </a:p>
        </p:txBody>
      </p:sp>
    </p:spTree>
    <p:extLst>
      <p:ext uri="{BB962C8B-B14F-4D97-AF65-F5344CB8AC3E}">
        <p14:creationId xmlns:p14="http://schemas.microsoft.com/office/powerpoint/2010/main" val="12410740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Düz Bağlayıcı"/>
          <p:cNvCxnSpPr/>
          <p:nvPr/>
        </p:nvCxnSpPr>
        <p:spPr>
          <a:xfrm>
            <a:off x="2238348" y="2492690"/>
            <a:ext cx="750099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Düz Bağlayıcı"/>
          <p:cNvCxnSpPr/>
          <p:nvPr/>
        </p:nvCxnSpPr>
        <p:spPr>
          <a:xfrm rot="5400000">
            <a:off x="2024034" y="249269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rot="5400000">
            <a:off x="6582097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rot="16200000" flipV="1">
            <a:off x="9382942" y="2420458"/>
            <a:ext cx="71438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 rot="5400000">
            <a:off x="8990033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Ok Bağlayıcısı"/>
          <p:cNvCxnSpPr/>
          <p:nvPr/>
        </p:nvCxnSpPr>
        <p:spPr>
          <a:xfrm rot="5400000" flipH="1" flipV="1">
            <a:off x="8576488" y="2369656"/>
            <a:ext cx="642942" cy="3175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 rot="5400000">
            <a:off x="8204215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rot="5400000" flipH="1" flipV="1">
            <a:off x="7781146" y="2379180"/>
            <a:ext cx="642942" cy="127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rot="5400000">
            <a:off x="7418397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 rot="16200000" flipV="1">
            <a:off x="7015487" y="2384739"/>
            <a:ext cx="647696" cy="634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Metin kutusu"/>
          <p:cNvSpPr txBox="1"/>
          <p:nvPr/>
        </p:nvSpPr>
        <p:spPr>
          <a:xfrm>
            <a:off x="6617022" y="292131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mg</a:t>
            </a:r>
          </a:p>
        </p:txBody>
      </p:sp>
      <p:sp>
        <p:nvSpPr>
          <p:cNvPr id="29" name="28 Metin kutusu"/>
          <p:cNvSpPr txBox="1"/>
          <p:nvPr/>
        </p:nvSpPr>
        <p:spPr>
          <a:xfrm>
            <a:off x="6978974" y="170687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mg</a:t>
            </a:r>
          </a:p>
        </p:txBody>
      </p:sp>
      <p:sp>
        <p:nvSpPr>
          <p:cNvPr id="30" name="29 Metin kutusu"/>
          <p:cNvSpPr txBox="1"/>
          <p:nvPr/>
        </p:nvSpPr>
        <p:spPr>
          <a:xfrm>
            <a:off x="7407603" y="2921318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1,5 mg</a:t>
            </a:r>
          </a:p>
        </p:txBody>
      </p:sp>
      <p:sp>
        <p:nvSpPr>
          <p:cNvPr id="31" name="30 Metin kutusu"/>
          <p:cNvSpPr txBox="1"/>
          <p:nvPr/>
        </p:nvSpPr>
        <p:spPr>
          <a:xfrm>
            <a:off x="7739075" y="170687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1,5 mg</a:t>
            </a:r>
          </a:p>
        </p:txBody>
      </p:sp>
      <p:sp>
        <p:nvSpPr>
          <p:cNvPr id="32" name="31 Metin kutusu"/>
          <p:cNvSpPr txBox="1"/>
          <p:nvPr/>
        </p:nvSpPr>
        <p:spPr>
          <a:xfrm>
            <a:off x="8228662" y="292131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 mg</a:t>
            </a:r>
          </a:p>
        </p:txBody>
      </p:sp>
      <p:sp>
        <p:nvSpPr>
          <p:cNvPr id="33" name="32 Metin kutusu"/>
          <p:cNvSpPr txBox="1"/>
          <p:nvPr/>
        </p:nvSpPr>
        <p:spPr>
          <a:xfrm>
            <a:off x="8596330" y="170687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 mg</a:t>
            </a:r>
          </a:p>
        </p:txBody>
      </p:sp>
      <p:sp>
        <p:nvSpPr>
          <p:cNvPr id="34" name="33 Metin kutusu"/>
          <p:cNvSpPr txBox="1"/>
          <p:nvPr/>
        </p:nvSpPr>
        <p:spPr>
          <a:xfrm>
            <a:off x="9024959" y="2921318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0,5 mg</a:t>
            </a:r>
          </a:p>
        </p:txBody>
      </p:sp>
      <p:sp>
        <p:nvSpPr>
          <p:cNvPr id="35" name="34 Metin kutusu"/>
          <p:cNvSpPr txBox="1"/>
          <p:nvPr/>
        </p:nvSpPr>
        <p:spPr>
          <a:xfrm>
            <a:off x="9382149" y="170687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0,5 mg</a:t>
            </a:r>
          </a:p>
        </p:txBody>
      </p:sp>
      <p:sp>
        <p:nvSpPr>
          <p:cNvPr id="36" name="35 Metin kutusu"/>
          <p:cNvSpPr txBox="1"/>
          <p:nvPr/>
        </p:nvSpPr>
        <p:spPr>
          <a:xfrm>
            <a:off x="1524000" y="1635435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Progesteron</a:t>
            </a:r>
            <a:endParaRPr lang="tr-TR" dirty="0"/>
          </a:p>
          <a:p>
            <a:pPr algn="ctr"/>
            <a:r>
              <a:rPr lang="tr-TR" dirty="0" err="1"/>
              <a:t>sponge</a:t>
            </a:r>
            <a:endParaRPr lang="tr-TR" dirty="0"/>
          </a:p>
        </p:txBody>
      </p:sp>
      <p:sp>
        <p:nvSpPr>
          <p:cNvPr id="37" name="36 Metin kutusu"/>
          <p:cNvSpPr txBox="1"/>
          <p:nvPr/>
        </p:nvSpPr>
        <p:spPr>
          <a:xfrm>
            <a:off x="7739075" y="1206806"/>
            <a:ext cx="1495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FSH </a:t>
            </a:r>
            <a:r>
              <a:rPr lang="tr-TR" dirty="0" err="1"/>
              <a:t>injections</a:t>
            </a:r>
            <a:endParaRPr lang="tr-TR" dirty="0"/>
          </a:p>
        </p:txBody>
      </p:sp>
      <p:cxnSp>
        <p:nvCxnSpPr>
          <p:cNvPr id="39" name="38 Düz Bağlayıcı"/>
          <p:cNvCxnSpPr/>
          <p:nvPr/>
        </p:nvCxnSpPr>
        <p:spPr>
          <a:xfrm>
            <a:off x="2238348" y="4875862"/>
            <a:ext cx="750099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Düz Bağlayıcı"/>
          <p:cNvCxnSpPr/>
          <p:nvPr/>
        </p:nvCxnSpPr>
        <p:spPr>
          <a:xfrm rot="5400000">
            <a:off x="2024034" y="4875862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Düz Ok Bağlayıcısı"/>
          <p:cNvCxnSpPr/>
          <p:nvPr/>
        </p:nvCxnSpPr>
        <p:spPr>
          <a:xfrm rot="5400000">
            <a:off x="6704017" y="4982225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Metin kutusu"/>
          <p:cNvSpPr txBox="1"/>
          <p:nvPr/>
        </p:nvSpPr>
        <p:spPr>
          <a:xfrm>
            <a:off x="1524000" y="4018607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Progesteron</a:t>
            </a:r>
            <a:endParaRPr lang="tr-TR" dirty="0"/>
          </a:p>
          <a:p>
            <a:pPr algn="ctr"/>
            <a:r>
              <a:rPr lang="tr-TR" dirty="0" err="1"/>
              <a:t>sponge</a:t>
            </a:r>
            <a:endParaRPr lang="tr-TR" dirty="0"/>
          </a:p>
        </p:txBody>
      </p:sp>
      <p:sp>
        <p:nvSpPr>
          <p:cNvPr id="58" name="57 Metin kutusu"/>
          <p:cNvSpPr txBox="1"/>
          <p:nvPr/>
        </p:nvSpPr>
        <p:spPr>
          <a:xfrm>
            <a:off x="6167439" y="423292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PMSG </a:t>
            </a:r>
            <a:r>
              <a:rPr lang="tr-TR" dirty="0" err="1"/>
              <a:t>injection</a:t>
            </a:r>
            <a:endParaRPr lang="tr-TR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6596067" y="530449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500 IU</a:t>
            </a:r>
          </a:p>
        </p:txBody>
      </p:sp>
      <p:cxnSp>
        <p:nvCxnSpPr>
          <p:cNvPr id="60" name="59 Düz Bağlayıcı"/>
          <p:cNvCxnSpPr/>
          <p:nvPr/>
        </p:nvCxnSpPr>
        <p:spPr>
          <a:xfrm rot="5400000">
            <a:off x="9525818" y="487506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Metin kutusu"/>
          <p:cNvSpPr txBox="1"/>
          <p:nvPr/>
        </p:nvSpPr>
        <p:spPr>
          <a:xfrm>
            <a:off x="8891607" y="4232920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Sponge</a:t>
            </a:r>
            <a:r>
              <a:rPr lang="tr-TR" dirty="0"/>
              <a:t> </a:t>
            </a:r>
            <a:r>
              <a:rPr lang="tr-TR" dirty="0" err="1"/>
              <a:t>removal</a:t>
            </a:r>
            <a:endParaRPr lang="tr-TR" dirty="0"/>
          </a:p>
        </p:txBody>
      </p:sp>
      <p:sp>
        <p:nvSpPr>
          <p:cNvPr id="63" name="62 Metin kutusu"/>
          <p:cNvSpPr txBox="1"/>
          <p:nvPr/>
        </p:nvSpPr>
        <p:spPr>
          <a:xfrm>
            <a:off x="4024299" y="285729"/>
            <a:ext cx="36623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 err="1"/>
              <a:t>Superovulation</a:t>
            </a:r>
            <a:endParaRPr lang="tr-TR" sz="4400" dirty="0"/>
          </a:p>
        </p:txBody>
      </p:sp>
      <p:sp>
        <p:nvSpPr>
          <p:cNvPr id="42" name="41 Metin kutusu"/>
          <p:cNvSpPr txBox="1"/>
          <p:nvPr/>
        </p:nvSpPr>
        <p:spPr>
          <a:xfrm>
            <a:off x="7953389" y="5013014"/>
            <a:ext cx="1003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</a:t>
            </a:r>
            <a:r>
              <a:rPr lang="tr-TR" dirty="0" err="1"/>
              <a:t>hours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09413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Collection</a:t>
            </a:r>
            <a:endParaRPr lang="tr-TR" dirty="0"/>
          </a:p>
        </p:txBody>
      </p:sp>
      <p:pic>
        <p:nvPicPr>
          <p:cNvPr id="1026" name="Picture 2" descr="Sheep Embryo Transfer - YouTub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20" y="1285861"/>
            <a:ext cx="3238522" cy="2428892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1524000" y="3714753"/>
            <a:ext cx="4393382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dirty="0" err="1"/>
              <a:t>Surgical</a:t>
            </a:r>
            <a:endParaRPr lang="tr-TR" sz="3200" dirty="0"/>
          </a:p>
          <a:p>
            <a:pPr algn="ctr"/>
            <a:r>
              <a:rPr lang="tr-TR" sz="3200" dirty="0"/>
              <a:t>(</a:t>
            </a:r>
            <a:r>
              <a:rPr lang="tr-TR" sz="3200" dirty="0" err="1"/>
              <a:t>Laparotomy</a:t>
            </a:r>
            <a:r>
              <a:rPr lang="tr-TR" sz="3200" dirty="0"/>
              <a:t>)</a:t>
            </a:r>
          </a:p>
          <a:p>
            <a:pPr algn="ctr"/>
            <a:endParaRPr lang="tr-TR" sz="3200" dirty="0"/>
          </a:p>
          <a:p>
            <a:pPr algn="just"/>
            <a:r>
              <a:rPr lang="tr-TR" sz="2800" dirty="0" err="1"/>
              <a:t>Long</a:t>
            </a:r>
            <a:r>
              <a:rPr lang="tr-TR" sz="2800" dirty="0"/>
              <a:t> </a:t>
            </a:r>
            <a:r>
              <a:rPr lang="tr-TR" sz="2800" dirty="0" err="1"/>
              <a:t>preparation</a:t>
            </a:r>
            <a:r>
              <a:rPr lang="tr-TR" sz="2800" dirty="0"/>
              <a:t> </a:t>
            </a:r>
            <a:r>
              <a:rPr lang="tr-TR" sz="2800" dirty="0" err="1"/>
              <a:t>period</a:t>
            </a:r>
            <a:endParaRPr lang="tr-TR" sz="2800" dirty="0"/>
          </a:p>
          <a:p>
            <a:pPr algn="just"/>
            <a:r>
              <a:rPr lang="tr-TR" sz="2800" dirty="0" err="1"/>
              <a:t>Operative</a:t>
            </a:r>
            <a:r>
              <a:rPr lang="tr-TR" sz="2800" dirty="0"/>
              <a:t> </a:t>
            </a:r>
            <a:r>
              <a:rPr lang="tr-TR" sz="2800" dirty="0" err="1"/>
              <a:t>trauma</a:t>
            </a:r>
            <a:r>
              <a:rPr lang="tr-TR" sz="2800" dirty="0"/>
              <a:t>, </a:t>
            </a:r>
            <a:r>
              <a:rPr lang="tr-TR" sz="2800" dirty="0" err="1"/>
              <a:t>adhesions</a:t>
            </a:r>
            <a:endParaRPr lang="tr-TR" sz="2800" dirty="0"/>
          </a:p>
          <a:p>
            <a:pPr algn="just"/>
            <a:r>
              <a:rPr lang="tr-TR" sz="2800" dirty="0" err="1"/>
              <a:t>Repeatability</a:t>
            </a:r>
            <a:r>
              <a:rPr lang="tr-TR" sz="2800" dirty="0"/>
              <a:t> is </a:t>
            </a:r>
            <a:r>
              <a:rPr lang="tr-TR" sz="2800" dirty="0" err="1"/>
              <a:t>limited</a:t>
            </a:r>
            <a:endParaRPr lang="tr-TR" sz="2800" dirty="0"/>
          </a:p>
          <a:p>
            <a:pPr algn="just"/>
            <a:endParaRPr lang="tr-TR" sz="2800" dirty="0"/>
          </a:p>
        </p:txBody>
      </p:sp>
      <p:pic>
        <p:nvPicPr>
          <p:cNvPr id="1028" name="Picture 4" descr="Laparoscopic Artificial Insemination (LAP AI) - TORCH FARM AND EQUINE VE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5" y="1285860"/>
            <a:ext cx="3643337" cy="2428892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5561860" y="3643315"/>
            <a:ext cx="5106141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dirty="0" err="1"/>
              <a:t>Non</a:t>
            </a:r>
            <a:r>
              <a:rPr lang="tr-TR" sz="3200" dirty="0"/>
              <a:t>-</a:t>
            </a:r>
            <a:r>
              <a:rPr lang="tr-TR" sz="3200" dirty="0" err="1"/>
              <a:t>surgical</a:t>
            </a:r>
            <a:endParaRPr lang="tr-TR" sz="3200" dirty="0"/>
          </a:p>
          <a:p>
            <a:pPr algn="just"/>
            <a:r>
              <a:rPr lang="tr-TR" sz="2400" dirty="0"/>
              <a:t>(</a:t>
            </a:r>
            <a:r>
              <a:rPr lang="tr-TR" sz="2400" dirty="0" err="1"/>
              <a:t>Laparoscopy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Trans-</a:t>
            </a:r>
            <a:r>
              <a:rPr lang="tr-TR" sz="2400" dirty="0" err="1"/>
              <a:t>cervical</a:t>
            </a:r>
            <a:r>
              <a:rPr lang="tr-TR" sz="2400" dirty="0"/>
              <a:t> </a:t>
            </a:r>
            <a:r>
              <a:rPr lang="tr-TR" sz="2400" dirty="0" err="1"/>
              <a:t>passage</a:t>
            </a:r>
            <a:r>
              <a:rPr lang="tr-TR" sz="2400" dirty="0"/>
              <a:t>)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err="1"/>
              <a:t>Relatively</a:t>
            </a:r>
            <a:r>
              <a:rPr lang="tr-TR" sz="2400" dirty="0"/>
              <a:t> </a:t>
            </a:r>
            <a:r>
              <a:rPr lang="tr-TR" sz="2400" dirty="0" err="1"/>
              <a:t>short</a:t>
            </a:r>
            <a:r>
              <a:rPr lang="tr-TR" sz="2400" dirty="0"/>
              <a:t> </a:t>
            </a:r>
            <a:r>
              <a:rPr lang="tr-TR" sz="2400" dirty="0" err="1"/>
              <a:t>preparation</a:t>
            </a:r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err="1"/>
              <a:t>Fast</a:t>
            </a:r>
            <a:r>
              <a:rPr lang="tr-TR" sz="2400" dirty="0"/>
              <a:t> </a:t>
            </a:r>
            <a:r>
              <a:rPr lang="tr-TR" sz="2400" dirty="0" err="1"/>
              <a:t>donor</a:t>
            </a:r>
            <a:r>
              <a:rPr lang="tr-TR" sz="2400" dirty="0"/>
              <a:t> </a:t>
            </a:r>
            <a:r>
              <a:rPr lang="tr-TR" sz="2400" dirty="0" err="1"/>
              <a:t>recovery</a:t>
            </a:r>
            <a:endParaRPr lang="tr-TR" sz="2400" dirty="0"/>
          </a:p>
          <a:p>
            <a:pPr algn="just"/>
            <a:r>
              <a:rPr lang="tr-TR" sz="2400" dirty="0"/>
              <a:t>	Minimize </a:t>
            </a:r>
            <a:r>
              <a:rPr lang="tr-TR" sz="2400" dirty="0" err="1"/>
              <a:t>stress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drug</a:t>
            </a:r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err="1"/>
              <a:t>Repeatablility</a:t>
            </a:r>
            <a:endParaRPr lang="tr-TR" sz="2400" dirty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80433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2497</Words>
  <Application>Microsoft Office PowerPoint</Application>
  <PresentationFormat>Geniş ekran</PresentationFormat>
  <Paragraphs>399</Paragraphs>
  <Slides>57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Teması</vt:lpstr>
      <vt:lpstr>Assisted Reproductive Technologies (ART) in Sheep and Goat  Dr. Kemal Tuna OLĞAÇ</vt:lpstr>
      <vt:lpstr>ART …</vt:lpstr>
      <vt:lpstr>PowerPoint Sunusu</vt:lpstr>
      <vt:lpstr>Feedback Mechanism</vt:lpstr>
      <vt:lpstr>Feedback Mechanism</vt:lpstr>
      <vt:lpstr>Feedback Mechanism</vt:lpstr>
      <vt:lpstr>Feedback Mechanism</vt:lpstr>
      <vt:lpstr>Reproductive Endocrinology</vt:lpstr>
      <vt:lpstr>Reproductive Endocrinology</vt:lpstr>
      <vt:lpstr>Sexual Cycle in Female Animals</vt:lpstr>
      <vt:lpstr>Sexual Cycle in Female Animals</vt:lpstr>
      <vt:lpstr>PowerPoint Sunusu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Sheep</vt:lpstr>
      <vt:lpstr>Sexual Cycle in Goats</vt:lpstr>
      <vt:lpstr>Sexual Cycle in Goats</vt:lpstr>
      <vt:lpstr>Sexual Cycle in Goats</vt:lpstr>
      <vt:lpstr>Sexual Cycle in Goats</vt:lpstr>
      <vt:lpstr>Sexual Cycle in Goats</vt:lpstr>
      <vt:lpstr>Synchronization</vt:lpstr>
      <vt:lpstr>PowerPoint Sunusu</vt:lpstr>
      <vt:lpstr>PowerPoint Sunusu</vt:lpstr>
      <vt:lpstr>PowerPoint Sunusu</vt:lpstr>
      <vt:lpstr>PowerPoint Sunusu</vt:lpstr>
      <vt:lpstr>Hints to attent</vt:lpstr>
      <vt:lpstr>Artificial Insemination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  <vt:lpstr>Embryo Transfer</vt:lpstr>
      <vt:lpstr>Embryo Transfer</vt:lpstr>
      <vt:lpstr>PowerPoint Sunusu</vt:lpstr>
      <vt:lpstr>Embryo Collection</vt:lpstr>
      <vt:lpstr>Transfer</vt:lpstr>
      <vt:lpstr>Hints to attent</vt:lpstr>
      <vt:lpstr>In-vitro Embryo Production (IVP)</vt:lpstr>
      <vt:lpstr>Ovum Pick-Up</vt:lpstr>
      <vt:lpstr>Ovum Pick-Up</vt:lpstr>
      <vt:lpstr>IVM, IVF, IVC</vt:lpstr>
      <vt:lpstr>Transgenesis and Cloning</vt:lpstr>
      <vt:lpstr>PowerPoint Sunusu</vt:lpstr>
      <vt:lpstr>ART is 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Mechanism</dc:title>
  <dc:creator>Tuna</dc:creator>
  <cp:lastModifiedBy>Kemal.Tuna.Olgac</cp:lastModifiedBy>
  <cp:revision>7</cp:revision>
  <dcterms:created xsi:type="dcterms:W3CDTF">2021-03-23T12:05:16Z</dcterms:created>
  <dcterms:modified xsi:type="dcterms:W3CDTF">2025-09-05T10:52:29Z</dcterms:modified>
</cp:coreProperties>
</file>