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85" r:id="rId3"/>
    <p:sldId id="286" r:id="rId4"/>
    <p:sldId id="287" r:id="rId5"/>
    <p:sldId id="288" r:id="rId6"/>
    <p:sldId id="289" r:id="rId7"/>
    <p:sldId id="290" r:id="rId8"/>
    <p:sldId id="29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6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53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2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55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D6ADF-EB39-4E75-947F-23FFFB59418C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3619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65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65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EE7208-69D9-432F-9B1E-960912B57E7F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96099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75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75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11482A-3267-47B5-A0ED-DBB742063C04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7411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85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85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026850-7244-4040-A36D-1741AC7D7634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29016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96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96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11FCE2-5B70-4ABC-AE69-97E272B08F6C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0211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06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E59678-812D-4D47-8E4C-BEA8F7B54D47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49822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77947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185EA-9438-4490-B284-5E1748F33385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B42C5-CF81-4A39-9E32-72818504D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73136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370013" y="3960813"/>
            <a:ext cx="73136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46C5C-B6B3-4D98-9B51-3AB79D234922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DC643-9165-4F5E-935D-E5534DD4E7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79344-3B4C-4562-8122-18110A0F8516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F4A14-D09C-400F-8C8E-386D51620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>
                <a:solidFill>
                  <a:srgbClr val="C00000"/>
                </a:solidFill>
              </a:rPr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00206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Ankara Üniversitesi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Spor Bilimleri Fakültesi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Beden Eğitimi ve Spor 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BF329-B249-47C1-AB0E-78BB43241422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00B0F0"/>
                </a:solidFill>
              </a:rPr>
              <a:t>Optimal </a:t>
            </a:r>
            <a:r>
              <a:rPr lang="tr-TR" b="1" dirty="0" smtClean="0">
                <a:solidFill>
                  <a:srgbClr val="00B0F0"/>
                </a:solidFill>
              </a:rPr>
              <a:t>kuvvet üretimi</a:t>
            </a:r>
            <a:endParaRPr lang="en-US" b="1" dirty="0" smtClean="0">
              <a:solidFill>
                <a:srgbClr val="00B0F0"/>
              </a:solidFill>
            </a:endParaRP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524000"/>
            <a:ext cx="6096000" cy="4800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</a:pPr>
            <a:r>
              <a:rPr lang="tr-TR" sz="2300" b="1" i="1" dirty="0" smtClean="0"/>
              <a:t>Uzunluk-gerilim ilişkisi</a:t>
            </a:r>
          </a:p>
          <a:p>
            <a:pPr marL="533400" indent="-533400" eaLnBrk="1" hangingPunct="1">
              <a:lnSpc>
                <a:spcPct val="90000"/>
              </a:lnSpc>
              <a:buNone/>
            </a:pPr>
            <a:endParaRPr lang="en-US" sz="2300" b="1" i="1" dirty="0" smtClean="0"/>
          </a:p>
          <a:p>
            <a:pPr marL="914400" lvl="1" indent="-457200" eaLnBrk="1" hangingPunct="1">
              <a:lnSpc>
                <a:spcPct val="9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BİR KASIN ORTAYA KOYABİLDİĞİ  KUVVET, O KASIN UZUNLUĞUNA BAĞLIDIR; </a:t>
            </a:r>
            <a:endParaRPr lang="en-US" sz="1900" b="1" dirty="0" smtClean="0">
              <a:solidFill>
                <a:srgbClr val="C00000"/>
              </a:solidFill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DORUK KUVVET, GENELLİKLE KAS DİNLENME UZUNLUĞUNDAN HAFİF UZUN OLDUĞUNDA ORAYA KOYULUR; </a:t>
            </a:r>
            <a:endParaRPr lang="en-US" sz="1900" b="1" dirty="0" smtClean="0">
              <a:solidFill>
                <a:srgbClr val="C00000"/>
              </a:solidFill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YAKLAŞIK OLARAK DİNLENME BOYUNDA, DAHA FAZLA MİYOZİN ÇAPRAZ KÖPRÜ BAŞLARI AKTİF RESEPTÖR BÖLGELERİ İLE HİZALANIRLAR; </a:t>
            </a:r>
            <a:endParaRPr lang="en-US" sz="1900" b="1" dirty="0" smtClean="0">
              <a:solidFill>
                <a:srgbClr val="C00000"/>
              </a:solidFill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NİTEKİM, KRONİK OLARAK KISALMIŞ YA DA UZAMIŞ  KAS  GRUPLARINA SAHİP OLAN KÖTÜ DURUŞLU (POSTÜRLÜ)  KİMSELER, YANLIŞ HİZALANMIŞ  EKLEMLERİ İLE OPTİMAL KUVVET OLUŞTURAMAZLAR;  </a:t>
            </a:r>
            <a:endParaRPr lang="en-US" sz="1900" b="1" dirty="0" smtClean="0">
              <a:solidFill>
                <a:srgbClr val="C00000"/>
              </a:solidFill>
            </a:endParaRPr>
          </a:p>
        </p:txBody>
      </p:sp>
      <p:pic>
        <p:nvPicPr>
          <p:cNvPr id="12294" name="Picture 5" descr="02-02-012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239000" y="2057400"/>
            <a:ext cx="1771650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4D11A5-3F03-4847-85BC-AB4B5ED23BA3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9ADE50-950A-48CE-95D3-D69094FCC90C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Optimal </a:t>
            </a:r>
            <a:r>
              <a:rPr lang="tr-TR" b="1" dirty="0" smtClean="0">
                <a:solidFill>
                  <a:srgbClr val="00B0F0"/>
                </a:solidFill>
              </a:rPr>
              <a:t>kuvvet üretimi</a:t>
            </a:r>
            <a:endParaRPr lang="en-US" dirty="0" smtClean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2578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500" b="1" i="1" dirty="0" smtClean="0">
                <a:solidFill>
                  <a:srgbClr val="FF0000"/>
                </a:solidFill>
              </a:rPr>
              <a:t>Kuvvet-hız ilişkisi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500" i="1" dirty="0" smtClean="0"/>
          </a:p>
          <a:p>
            <a:pPr lvl="1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7030A0"/>
                </a:solidFill>
              </a:rPr>
              <a:t>MAKSİMAL BİR KASILMA, OLUŞTURULAN AKTİN VE MİYOZİN ÇAPRAZ KÖPRÜLERİNİN SAYISINA BAĞLIDIR;  </a:t>
            </a:r>
            <a:endParaRPr lang="en-US" sz="1900" b="1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7030A0"/>
                </a:solidFill>
              </a:rPr>
              <a:t>KASILMA HIZI NE KADAR YÜKSEK İSE, AKTİN VE MİYOZİN ÇAPRAZ KÖPRÜLERİNİN OLUŞMASI DA O KADAR YÜKSEKTİR; </a:t>
            </a:r>
            <a:endParaRPr lang="en-US" sz="1900" b="1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7030A0"/>
                </a:solidFill>
              </a:rPr>
              <a:t>AĞIRLIK ÇALIŞMASI  SIRASINDAKİ  OPTİMAL KASILMA HIZI,  </a:t>
            </a:r>
            <a:r>
              <a:rPr lang="tr-TR" sz="1900" b="1" i="1" dirty="0" smtClean="0">
                <a:solidFill>
                  <a:srgbClr val="7030A0"/>
                </a:solidFill>
              </a:rPr>
              <a:t>KONSANTRİK HAREKET </a:t>
            </a:r>
            <a:r>
              <a:rPr lang="tr-TR" sz="1900" b="1" dirty="0" smtClean="0">
                <a:solidFill>
                  <a:srgbClr val="7030A0"/>
                </a:solidFill>
              </a:rPr>
              <a:t>SIRASINDA 1-2 SANİYE</a:t>
            </a:r>
            <a:r>
              <a:rPr lang="en-US" sz="1900" b="1" dirty="0" smtClean="0">
                <a:solidFill>
                  <a:srgbClr val="7030A0"/>
                </a:solidFill>
              </a:rPr>
              <a:t>, </a:t>
            </a:r>
            <a:r>
              <a:rPr lang="tr-TR" sz="1900" b="1" dirty="0" smtClean="0">
                <a:solidFill>
                  <a:srgbClr val="7030A0"/>
                </a:solidFill>
              </a:rPr>
              <a:t>ONU TAKİP EDEN </a:t>
            </a:r>
            <a:r>
              <a:rPr lang="en-US" sz="1900" b="1" i="1" dirty="0" smtClean="0">
                <a:solidFill>
                  <a:srgbClr val="7030A0"/>
                </a:solidFill>
              </a:rPr>
              <a:t>E</a:t>
            </a:r>
            <a:r>
              <a:rPr lang="tr-TR" sz="1900" b="1" i="1" dirty="0" smtClean="0">
                <a:solidFill>
                  <a:srgbClr val="7030A0"/>
                </a:solidFill>
              </a:rPr>
              <a:t>KSANTRİK</a:t>
            </a:r>
            <a:r>
              <a:rPr lang="en-US" sz="1900" b="1" dirty="0" smtClean="0">
                <a:solidFill>
                  <a:srgbClr val="7030A0"/>
                </a:solidFill>
              </a:rPr>
              <a:t> </a:t>
            </a:r>
            <a:r>
              <a:rPr lang="tr-TR" sz="1900" b="1" dirty="0" smtClean="0">
                <a:solidFill>
                  <a:srgbClr val="7030A0"/>
                </a:solidFill>
              </a:rPr>
              <a:t>HAREKET SIRASINDA 2-4 SANİYEDİR</a:t>
            </a:r>
            <a:r>
              <a:rPr lang="en-US" sz="1900" b="1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3318" name="Picture 5" descr="02-02-015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705600" y="2362200"/>
            <a:ext cx="1771650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EEC2EEB-8B1D-4D46-9430-E222ABDDDD38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AB4421-4C6A-4DE3-B7C9-47B7C01463DA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069975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7030A0"/>
                </a:solidFill>
              </a:rPr>
              <a:t>Kas lif tipleri</a:t>
            </a:r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638800" y="1524000"/>
            <a:ext cx="3276600" cy="4602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1800" b="1" dirty="0" smtClean="0">
                <a:solidFill>
                  <a:srgbClr val="7030A0"/>
                </a:solidFill>
              </a:rPr>
              <a:t>Yavaş kasılan (</a:t>
            </a:r>
            <a:r>
              <a:rPr lang="en-US" sz="1800" b="1" i="1" dirty="0" smtClean="0">
                <a:solidFill>
                  <a:srgbClr val="7030A0"/>
                </a:solidFill>
              </a:rPr>
              <a:t>Slow-twitch</a:t>
            </a:r>
            <a:r>
              <a:rPr lang="tr-TR" sz="1800" b="1" i="1" dirty="0" smtClean="0">
                <a:solidFill>
                  <a:srgbClr val="7030A0"/>
                </a:solidFill>
              </a:rPr>
              <a:t>)</a:t>
            </a:r>
            <a:r>
              <a:rPr lang="en-US" sz="1800" b="1" dirty="0" smtClean="0">
                <a:solidFill>
                  <a:srgbClr val="7030A0"/>
                </a:solidFill>
              </a:rPr>
              <a:t> (T</a:t>
            </a:r>
            <a:r>
              <a:rPr lang="tr-TR" sz="1800" b="1" dirty="0" smtClean="0">
                <a:solidFill>
                  <a:srgbClr val="7030A0"/>
                </a:solidFill>
              </a:rPr>
              <a:t>i</a:t>
            </a:r>
            <a:r>
              <a:rPr lang="en-US" sz="1800" b="1" dirty="0" smtClean="0">
                <a:solidFill>
                  <a:srgbClr val="7030A0"/>
                </a:solidFill>
              </a:rPr>
              <a:t>p I)</a:t>
            </a:r>
            <a:endParaRPr lang="tr-TR" sz="1800" b="1" dirty="0" smtClean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en-US" sz="1800" b="1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YAVAŞÇA KASILIRLAR;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DAHA AZ KUVVETLE KASILIRLAR;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YORGUNLUĞA KARŞI DİRENÇLİDİRLER;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TEMEL ENERJİ SİSTEMİ AEROBİKTİR; 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DAYANIKLILIK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smtClean="0">
                <a:solidFill>
                  <a:srgbClr val="FF0000"/>
                </a:solidFill>
              </a:rPr>
              <a:t>(</a:t>
            </a:r>
            <a:r>
              <a:rPr lang="en-US" sz="1400" b="1" dirty="0" smtClean="0">
                <a:solidFill>
                  <a:srgbClr val="FF0000"/>
                </a:solidFill>
              </a:rPr>
              <a:t>ENDURAN</a:t>
            </a:r>
            <a:r>
              <a:rPr lang="tr-TR" sz="1400" b="1" dirty="0" smtClean="0">
                <a:solidFill>
                  <a:srgbClr val="FF0000"/>
                </a:solidFill>
              </a:rPr>
              <a:t>S)</a:t>
            </a:r>
            <a:r>
              <a:rPr lang="en-US" sz="1400" b="1" dirty="0" smtClean="0">
                <a:solidFill>
                  <a:srgbClr val="FF0000"/>
                </a:solidFill>
              </a:rPr>
              <a:t> A</a:t>
            </a:r>
            <a:r>
              <a:rPr lang="tr-TR" sz="1400" b="1" dirty="0" smtClean="0">
                <a:solidFill>
                  <a:srgbClr val="FF0000"/>
                </a:solidFill>
              </a:rPr>
              <a:t>K</a:t>
            </a:r>
            <a:r>
              <a:rPr lang="en-US" sz="1400" b="1" dirty="0" smtClean="0">
                <a:solidFill>
                  <a:srgbClr val="FF0000"/>
                </a:solidFill>
              </a:rPr>
              <a:t>TİVİT</a:t>
            </a:r>
            <a:r>
              <a:rPr lang="tr-TR" sz="1400" b="1" dirty="0" smtClean="0">
                <a:solidFill>
                  <a:srgbClr val="FF0000"/>
                </a:solidFill>
              </a:rPr>
              <a:t>ELERİ SIRASINDA KULLANILIRLAR;</a:t>
            </a:r>
            <a:endParaRPr lang="en-US" sz="1400" b="1" dirty="0" smtClean="0">
              <a:solidFill>
                <a:srgbClr val="FF0000"/>
              </a:solidFill>
            </a:endParaRP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914400" y="1524000"/>
            <a:ext cx="47244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1800" b="1" dirty="0" smtClean="0">
                <a:solidFill>
                  <a:srgbClr val="7030A0"/>
                </a:solidFill>
              </a:rPr>
              <a:t>Hızlı kasılan  (</a:t>
            </a:r>
            <a:r>
              <a:rPr lang="en-US" sz="1800" b="1" i="1" dirty="0" smtClean="0">
                <a:solidFill>
                  <a:srgbClr val="7030A0"/>
                </a:solidFill>
              </a:rPr>
              <a:t>Fast-twitch</a:t>
            </a:r>
            <a:r>
              <a:rPr lang="tr-TR" sz="1800" b="1" i="1" dirty="0" smtClean="0">
                <a:solidFill>
                  <a:srgbClr val="7030A0"/>
                </a:solidFill>
              </a:rPr>
              <a:t>)</a:t>
            </a:r>
            <a:r>
              <a:rPr lang="en-US" sz="1800" b="1" dirty="0" smtClean="0">
                <a:solidFill>
                  <a:srgbClr val="7030A0"/>
                </a:solidFill>
              </a:rPr>
              <a:t> (T</a:t>
            </a:r>
            <a:r>
              <a:rPr lang="tr-TR" sz="1800" b="1" dirty="0" smtClean="0">
                <a:solidFill>
                  <a:srgbClr val="7030A0"/>
                </a:solidFill>
              </a:rPr>
              <a:t>i</a:t>
            </a:r>
            <a:r>
              <a:rPr lang="en-US" sz="1800" b="1" dirty="0" smtClean="0">
                <a:solidFill>
                  <a:srgbClr val="7030A0"/>
                </a:solidFill>
              </a:rPr>
              <a:t>p II)</a:t>
            </a:r>
            <a:endParaRPr lang="tr-TR" sz="1800" b="1" dirty="0" smtClean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en-US" sz="1800" b="1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ÇABUKÇA  KASILIRLAR;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KUVVETLİCE KASILIRLAR; </a:t>
            </a:r>
            <a:r>
              <a:rPr lang="en-US" sz="1400" b="1" dirty="0" smtClean="0">
                <a:solidFill>
                  <a:srgbClr val="FF0000"/>
                </a:solidFill>
              </a:rPr>
              <a:t>CON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ÇABUCAK  YORULURLAR;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TEMEL ENERJİ SİSTEMİ ANAEROBİKTİR;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400" b="1" dirty="0" smtClean="0">
                <a:solidFill>
                  <a:srgbClr val="FF0000"/>
                </a:solidFill>
              </a:rPr>
              <a:t>KUVVET VE GÜÇ GEREKTİREN KISA SÜRELİ AKTİVİTELERDE KULLANILIRLAR;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FF0000"/>
                </a:solidFill>
              </a:rPr>
              <a:t>FAST-TWİTCH </a:t>
            </a:r>
            <a:r>
              <a:rPr lang="tr-TR" sz="1400" b="1" dirty="0" smtClean="0">
                <a:solidFill>
                  <a:srgbClr val="FF0000"/>
                </a:solidFill>
              </a:rPr>
              <a:t>LİFLER EK  OLARAK,</a:t>
            </a:r>
            <a:r>
              <a:rPr lang="en-US" sz="1400" b="1" dirty="0" smtClean="0">
                <a:solidFill>
                  <a:srgbClr val="FF0000"/>
                </a:solidFill>
              </a:rPr>
              <a:t> T</a:t>
            </a:r>
            <a:r>
              <a:rPr lang="tr-TR" sz="1400" b="1" dirty="0" smtClean="0">
                <a:solidFill>
                  <a:srgbClr val="FF0000"/>
                </a:solidFill>
              </a:rPr>
              <a:t>İ</a:t>
            </a:r>
            <a:r>
              <a:rPr lang="en-US" sz="1400" b="1" dirty="0" smtClean="0">
                <a:solidFill>
                  <a:srgbClr val="FF0000"/>
                </a:solidFill>
              </a:rPr>
              <a:t>P IIA </a:t>
            </a:r>
            <a:r>
              <a:rPr lang="tr-TR" sz="1400" b="1" dirty="0" smtClean="0">
                <a:solidFill>
                  <a:srgbClr val="FF0000"/>
                </a:solidFill>
              </a:rPr>
              <a:t>VE</a:t>
            </a:r>
            <a:r>
              <a:rPr lang="en-US" sz="1400" b="1" dirty="0" smtClean="0">
                <a:solidFill>
                  <a:srgbClr val="FF0000"/>
                </a:solidFill>
              </a:rPr>
              <a:t> T</a:t>
            </a:r>
            <a:r>
              <a:rPr lang="tr-TR" sz="1400" b="1" dirty="0" smtClean="0">
                <a:solidFill>
                  <a:srgbClr val="FF0000"/>
                </a:solidFill>
              </a:rPr>
              <a:t>İ</a:t>
            </a:r>
            <a:r>
              <a:rPr lang="en-US" sz="1400" b="1" dirty="0" smtClean="0">
                <a:solidFill>
                  <a:srgbClr val="FF0000"/>
                </a:solidFill>
              </a:rPr>
              <a:t>P I</a:t>
            </a:r>
            <a:r>
              <a:rPr lang="tr-TR" sz="1400" b="1" dirty="0" smtClean="0">
                <a:solidFill>
                  <a:srgbClr val="FF0000"/>
                </a:solidFill>
              </a:rPr>
              <a:t>I</a:t>
            </a:r>
            <a:r>
              <a:rPr lang="en-US" sz="1400" b="1" dirty="0" smtClean="0">
                <a:solidFill>
                  <a:srgbClr val="FF0000"/>
                </a:solidFill>
              </a:rPr>
              <a:t>B</a:t>
            </a:r>
            <a:r>
              <a:rPr lang="tr-TR" sz="1400" b="1" dirty="0" smtClean="0">
                <a:solidFill>
                  <a:srgbClr val="FF0000"/>
                </a:solidFill>
              </a:rPr>
              <a:t> OLARAK SINIFLANDIRILIRLAR;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FF0000"/>
                </a:solidFill>
              </a:rPr>
              <a:t>TYPE IIA FİBERS ARE SLİGHTLY MORE OXİDATİVE THAN TYPE IIB.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FF0000"/>
                </a:solidFill>
              </a:rPr>
              <a:t>IT İS POSSİBLE TO İNCREASE EİTHER THE OXİDATİVE QUALİTİES OR THE GLYCOLİTİC QUALİTİES OF TYPE IIA FİBERS THROUGH TRAİNİNG.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FF0000"/>
                </a:solidFill>
              </a:rPr>
              <a:t>HOWEVER, MUSCLE FİBERS CANNOT BE CHANGED FROM ONE TYPE TO ANOTHER.</a:t>
            </a:r>
          </a:p>
        </p:txBody>
      </p:sp>
      <p:pic>
        <p:nvPicPr>
          <p:cNvPr id="14343" name="Picture 8" descr="02-06-0090"/>
          <p:cNvPicPr>
            <a:picLocks noChangeAspect="1" noChangeArrowheads="1"/>
          </p:cNvPicPr>
          <p:nvPr/>
        </p:nvPicPr>
        <p:blipFill>
          <a:blip r:embed="rId3"/>
          <a:srcRect t="28572"/>
          <a:stretch>
            <a:fillRect/>
          </a:stretch>
        </p:blipFill>
        <p:spPr bwMode="auto">
          <a:xfrm>
            <a:off x="5845145" y="3674703"/>
            <a:ext cx="2838480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A59864E-17EB-4CFB-8DF9-BB33500E3FF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A0B7C6-C83F-45A6-AFBB-F8B44E24FF19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</a:rPr>
              <a:t>Kas lif tipleri</a:t>
            </a:r>
            <a:endParaRPr lang="en-US" dirty="0" smtClean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6172200" cy="4724400"/>
          </a:xfrm>
        </p:spPr>
        <p:txBody>
          <a:bodyPr/>
          <a:lstStyle/>
          <a:p>
            <a:pPr eaLnBrk="1" hangingPunct="1"/>
            <a:r>
              <a:rPr lang="tr-TR" sz="1800" b="1" dirty="0" smtClean="0">
                <a:solidFill>
                  <a:srgbClr val="FF0000"/>
                </a:solidFill>
              </a:rPr>
              <a:t>Her kastaki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tr-TR" sz="1800" b="1" dirty="0" smtClean="0">
                <a:solidFill>
                  <a:srgbClr val="FF0000"/>
                </a:solidFill>
              </a:rPr>
              <a:t>F</a:t>
            </a:r>
            <a:r>
              <a:rPr lang="en-US" sz="1800" b="1" dirty="0" err="1" smtClean="0">
                <a:solidFill>
                  <a:srgbClr val="FF0000"/>
                </a:solidFill>
              </a:rPr>
              <a:t>ast</a:t>
            </a:r>
            <a:r>
              <a:rPr lang="en-US" sz="1800" b="1" dirty="0" smtClean="0">
                <a:solidFill>
                  <a:srgbClr val="FF0000"/>
                </a:solidFill>
              </a:rPr>
              <a:t>-twitch </a:t>
            </a:r>
            <a:r>
              <a:rPr lang="tr-TR" sz="1800" b="1" dirty="0" smtClean="0">
                <a:solidFill>
                  <a:srgbClr val="FF0000"/>
                </a:solidFill>
              </a:rPr>
              <a:t>‘e karşılık </a:t>
            </a:r>
            <a:r>
              <a:rPr lang="en-US" sz="1800" b="1" dirty="0" smtClean="0">
                <a:solidFill>
                  <a:srgbClr val="FF0000"/>
                </a:solidFill>
              </a:rPr>
              <a:t>slow-twitch </a:t>
            </a:r>
            <a:r>
              <a:rPr lang="tr-TR" sz="1800" b="1" dirty="0" smtClean="0">
                <a:solidFill>
                  <a:srgbClr val="FF0000"/>
                </a:solidFill>
              </a:rPr>
              <a:t> lif yüzdesi genetik olarak belirlenmiştir ve kişiden kişiye farklılık gösterir;   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B050"/>
                </a:solidFill>
              </a:rPr>
              <a:t>BİR SPORCU KUADRİSEPS KASINDA </a:t>
            </a:r>
            <a:r>
              <a:rPr lang="en-US" sz="1500" b="1" dirty="0" smtClean="0">
                <a:solidFill>
                  <a:srgbClr val="00B050"/>
                </a:solidFill>
              </a:rPr>
              <a:t>FAST-TWİTCH </a:t>
            </a:r>
            <a:r>
              <a:rPr lang="tr-TR" sz="1500" b="1" dirty="0" smtClean="0">
                <a:solidFill>
                  <a:srgbClr val="00B050"/>
                </a:solidFill>
              </a:rPr>
              <a:t>LİFLERE SAHİPKEN, TAKIM ARKADAŞI DÜŞÜK  BİR YÜZDEYE SAHİP OLABİLİR;</a:t>
            </a:r>
            <a:endParaRPr lang="en-US" sz="1500" b="1" dirty="0" smtClean="0">
              <a:solidFill>
                <a:srgbClr val="00B05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B050"/>
                </a:solidFill>
              </a:rPr>
              <a:t>BU FARKLILIKLAR, KİŞİNİN DAYANIKLILIK (ENDURANS) AKTİVİTELERİNE KARŞILIK HIZ VE GÜÇ AKTİVİTELERİNDEKİ YETENEĞİNİ ETKİLER; </a:t>
            </a:r>
          </a:p>
          <a:p>
            <a:pPr lvl="1" eaLnBrk="1" hangingPunct="1">
              <a:buNone/>
            </a:pPr>
            <a:endParaRPr lang="en-US" sz="1500" dirty="0" smtClean="0"/>
          </a:p>
          <a:p>
            <a:pPr eaLnBrk="1" hangingPunct="1"/>
            <a:r>
              <a:rPr lang="tr-TR" sz="1800" b="1" dirty="0" smtClean="0">
                <a:solidFill>
                  <a:srgbClr val="FF0000"/>
                </a:solidFill>
              </a:rPr>
              <a:t>Farklı aktiviteler için farklı kas lif tipleri devreye girer; 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en-US" sz="1500" b="1" dirty="0" smtClean="0">
                <a:solidFill>
                  <a:srgbClr val="00B050"/>
                </a:solidFill>
              </a:rPr>
              <a:t>FAST-TWİTCH </a:t>
            </a:r>
            <a:r>
              <a:rPr lang="tr-TR" sz="1500" b="1" dirty="0" smtClean="0">
                <a:solidFill>
                  <a:srgbClr val="00B050"/>
                </a:solidFill>
              </a:rPr>
              <a:t>LİFLER, SPRİNT  VE AĞIRLIK  KALDIRMA  GİBİ  KUVVET VE GÜÇ GEREKTİREN KISA SÜRELİ AKTİVİTELERDE KULLANILIRLAR; </a:t>
            </a:r>
            <a:endParaRPr lang="en-US" sz="1500" b="1" dirty="0" smtClean="0">
              <a:solidFill>
                <a:srgbClr val="00B050"/>
              </a:solidFill>
            </a:endParaRPr>
          </a:p>
          <a:p>
            <a:pPr lvl="1" eaLnBrk="1" hangingPunct="1"/>
            <a:r>
              <a:rPr lang="en-US" sz="1500" b="1" dirty="0" smtClean="0">
                <a:solidFill>
                  <a:srgbClr val="00B050"/>
                </a:solidFill>
              </a:rPr>
              <a:t>SLOW-TWİTCH</a:t>
            </a:r>
            <a:r>
              <a:rPr lang="tr-TR" sz="1500" b="1" dirty="0" smtClean="0">
                <a:solidFill>
                  <a:srgbClr val="00B050"/>
                </a:solidFill>
              </a:rPr>
              <a:t> LİFLER, KOŞMA  VE YÜZME GİBİ  DAYANIKLILIK (ENDURANS) AKTİVİTELERİNDE KULLANILIRLAR;  </a:t>
            </a:r>
            <a:endParaRPr lang="en-US" sz="1500" b="1" dirty="0" smtClean="0">
              <a:solidFill>
                <a:srgbClr val="00B050"/>
              </a:solidFill>
            </a:endParaRPr>
          </a:p>
        </p:txBody>
      </p:sp>
      <p:pic>
        <p:nvPicPr>
          <p:cNvPr id="15366" name="Picture 8" descr="02-03-025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7543800" y="2590800"/>
            <a:ext cx="1309688" cy="19812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E6B759A-A892-463E-90E6-ACC6EA50F652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3DDDA-1AC4-4C1D-A6CB-72FD29EE6752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b="1" dirty="0" smtClean="0">
                <a:solidFill>
                  <a:srgbClr val="00B050"/>
                </a:solidFill>
              </a:rPr>
              <a:t>Düzenli direnç antrenmanlarına </a:t>
            </a:r>
            <a:r>
              <a:rPr lang="tr-TR" sz="2400" b="1" dirty="0" err="1" smtClean="0">
                <a:solidFill>
                  <a:srgbClr val="00B050"/>
                </a:solidFill>
              </a:rPr>
              <a:t>nöromusküler</a:t>
            </a:r>
            <a:r>
              <a:rPr lang="tr-TR" sz="2400" b="1" dirty="0" smtClean="0">
                <a:solidFill>
                  <a:srgbClr val="00B050"/>
                </a:solidFill>
              </a:rPr>
              <a:t> uyumlar</a:t>
            </a:r>
            <a:endParaRPr lang="en-US" sz="2400" b="1" dirty="0" smtClean="0">
              <a:solidFill>
                <a:srgbClr val="00B050"/>
              </a:solidFill>
            </a:endParaRP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58674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Sinirsel (</a:t>
            </a:r>
            <a:r>
              <a:rPr lang="tr-TR" sz="1900" b="1" dirty="0" err="1" smtClean="0">
                <a:solidFill>
                  <a:srgbClr val="C00000"/>
                </a:solidFill>
              </a:rPr>
              <a:t>Nö</a:t>
            </a:r>
            <a:r>
              <a:rPr lang="en-US" sz="1900" b="1" dirty="0" smtClean="0">
                <a:solidFill>
                  <a:srgbClr val="C00000"/>
                </a:solidFill>
              </a:rPr>
              <a:t>r</a:t>
            </a:r>
            <a:r>
              <a:rPr lang="tr-TR" sz="1900" b="1" dirty="0" smtClean="0">
                <a:solidFill>
                  <a:srgbClr val="C00000"/>
                </a:solidFill>
              </a:rPr>
              <a:t>o</a:t>
            </a:r>
            <a:r>
              <a:rPr lang="en-US" sz="1900" b="1" dirty="0" smtClean="0">
                <a:solidFill>
                  <a:srgbClr val="C00000"/>
                </a:solidFill>
              </a:rPr>
              <a:t>l</a:t>
            </a:r>
            <a:r>
              <a:rPr lang="tr-TR" sz="1900" b="1" dirty="0" smtClean="0">
                <a:solidFill>
                  <a:srgbClr val="C00000"/>
                </a:solidFill>
              </a:rPr>
              <a:t>) uyumlar</a:t>
            </a:r>
            <a:r>
              <a:rPr lang="en-US" sz="1900" b="1" dirty="0" smtClean="0">
                <a:solidFill>
                  <a:srgbClr val="C00000"/>
                </a:solidFill>
              </a:rPr>
              <a:t> </a:t>
            </a:r>
            <a:r>
              <a:rPr lang="tr-TR" sz="1900" b="1" dirty="0" smtClean="0">
                <a:solidFill>
                  <a:srgbClr val="C00000"/>
                </a:solidFill>
              </a:rPr>
              <a:t>(</a:t>
            </a:r>
            <a:r>
              <a:rPr lang="en-US" sz="1900" b="1" dirty="0" smtClean="0">
                <a:solidFill>
                  <a:srgbClr val="C00000"/>
                </a:solidFill>
              </a:rPr>
              <a:t>adapt</a:t>
            </a:r>
            <a:r>
              <a:rPr lang="tr-TR" sz="1900" b="1" dirty="0" err="1" smtClean="0">
                <a:solidFill>
                  <a:srgbClr val="C00000"/>
                </a:solidFill>
              </a:rPr>
              <a:t>asyonlar</a:t>
            </a:r>
            <a:r>
              <a:rPr lang="tr-TR" sz="1900" b="1" dirty="0" smtClean="0">
                <a:solidFill>
                  <a:srgbClr val="C00000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1900" b="1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0070C0"/>
                </a:solidFill>
              </a:rPr>
              <a:t>MOTOR ÜNİTE DAHİL ETME PATERNLERİNDE GELİŞME; </a:t>
            </a:r>
            <a:endParaRPr lang="en-US" sz="1500" b="1" dirty="0" smtClean="0">
              <a:solidFill>
                <a:srgbClr val="0070C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0070C0"/>
                </a:solidFill>
              </a:rPr>
              <a:t>MOTOR ÖĞRENMEDE GELİŞME; </a:t>
            </a:r>
            <a:endParaRPr lang="en-US" sz="1500" b="1" dirty="0" smtClean="0">
              <a:solidFill>
                <a:srgbClr val="0070C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0070C0"/>
                </a:solidFill>
              </a:rPr>
              <a:t>6 HAFTA KADAR SÜREN ANTRENMANLARDAN SONRA, KAS ÇAPRAZ KESİTLERİNDE DEĞİŞİM OLMAKSIZIN YA DA AZ BİR DEĞİŞİMLE, SİNİRSEL UYUMLAR (</a:t>
            </a:r>
            <a:r>
              <a:rPr lang="en-US" sz="1500" b="1" dirty="0" smtClean="0">
                <a:solidFill>
                  <a:srgbClr val="0070C0"/>
                </a:solidFill>
              </a:rPr>
              <a:t>N</a:t>
            </a:r>
            <a:r>
              <a:rPr lang="tr-TR" sz="1500" b="1" dirty="0" smtClean="0">
                <a:solidFill>
                  <a:srgbClr val="0070C0"/>
                </a:solidFill>
              </a:rPr>
              <a:t>Ö</a:t>
            </a:r>
            <a:r>
              <a:rPr lang="en-US" sz="1500" b="1" dirty="0" smtClean="0">
                <a:solidFill>
                  <a:srgbClr val="0070C0"/>
                </a:solidFill>
              </a:rPr>
              <a:t>RAL ADAPTA</a:t>
            </a:r>
            <a:r>
              <a:rPr lang="tr-TR" sz="1500" b="1" dirty="0" smtClean="0">
                <a:solidFill>
                  <a:srgbClr val="0070C0"/>
                </a:solidFill>
              </a:rPr>
              <a:t>SYONLAR) IN SORUMLU OLDUKLARI KUVVETTE KAZANIMLAR; 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en-US" sz="1500" dirty="0" smtClean="0"/>
          </a:p>
          <a:p>
            <a:pPr>
              <a:lnSpc>
                <a:spcPct val="8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F</a:t>
            </a:r>
            <a:r>
              <a:rPr lang="en-US" sz="1900" b="1" dirty="0" err="1" smtClean="0">
                <a:solidFill>
                  <a:srgbClr val="C00000"/>
                </a:solidFill>
              </a:rPr>
              <a:t>ast</a:t>
            </a:r>
            <a:r>
              <a:rPr lang="en-US" sz="1900" b="1" dirty="0" smtClean="0">
                <a:solidFill>
                  <a:srgbClr val="C00000"/>
                </a:solidFill>
              </a:rPr>
              <a:t>-twitch </a:t>
            </a:r>
            <a:r>
              <a:rPr lang="tr-TR" sz="1900" b="1" dirty="0" smtClean="0">
                <a:solidFill>
                  <a:srgbClr val="C00000"/>
                </a:solidFill>
              </a:rPr>
              <a:t>liflerin büyümesi </a:t>
            </a:r>
            <a:r>
              <a:rPr lang="tr-TR" sz="2000" b="1" dirty="0" smtClean="0">
                <a:solidFill>
                  <a:srgbClr val="C00000"/>
                </a:solidFill>
              </a:rPr>
              <a:t>(</a:t>
            </a:r>
            <a:r>
              <a:rPr lang="en-US" sz="2000" b="1" i="1" dirty="0" smtClean="0">
                <a:solidFill>
                  <a:srgbClr val="C00000"/>
                </a:solidFill>
              </a:rPr>
              <a:t>H</a:t>
            </a:r>
            <a:r>
              <a:rPr lang="tr-TR" sz="2000" b="1" i="1" dirty="0" smtClean="0">
                <a:solidFill>
                  <a:srgbClr val="C00000"/>
                </a:solidFill>
              </a:rPr>
              <a:t>i</a:t>
            </a:r>
            <a:r>
              <a:rPr lang="en-US" sz="2000" b="1" i="1" dirty="0" err="1" smtClean="0">
                <a:solidFill>
                  <a:srgbClr val="C00000"/>
                </a:solidFill>
              </a:rPr>
              <a:t>pertro</a:t>
            </a:r>
            <a:r>
              <a:rPr lang="tr-TR" sz="2000" b="1" i="1" dirty="0" smtClean="0">
                <a:solidFill>
                  <a:srgbClr val="C00000"/>
                </a:solidFill>
              </a:rPr>
              <a:t>fi)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Ak</a:t>
            </a:r>
            <a:r>
              <a:rPr lang="en-US" sz="1900" b="1" dirty="0" smtClean="0">
                <a:solidFill>
                  <a:srgbClr val="C00000"/>
                </a:solidFill>
              </a:rPr>
              <a:t>tin </a:t>
            </a:r>
            <a:r>
              <a:rPr lang="tr-TR" sz="1900" b="1" dirty="0" smtClean="0">
                <a:solidFill>
                  <a:srgbClr val="C00000"/>
                </a:solidFill>
              </a:rPr>
              <a:t>ve</a:t>
            </a:r>
            <a:r>
              <a:rPr lang="en-US" sz="1900" b="1" dirty="0" smtClean="0">
                <a:solidFill>
                  <a:srgbClr val="C00000"/>
                </a:solidFill>
              </a:rPr>
              <a:t> m</a:t>
            </a:r>
            <a:r>
              <a:rPr lang="tr-TR" sz="1900" b="1" dirty="0" err="1" smtClean="0">
                <a:solidFill>
                  <a:srgbClr val="C00000"/>
                </a:solidFill>
              </a:rPr>
              <a:t>iy</a:t>
            </a:r>
            <a:r>
              <a:rPr lang="en-US" sz="1900" b="1" dirty="0" smtClean="0">
                <a:solidFill>
                  <a:srgbClr val="C00000"/>
                </a:solidFill>
              </a:rPr>
              <a:t>o</a:t>
            </a:r>
            <a:r>
              <a:rPr lang="tr-TR" sz="1900" b="1" dirty="0" smtClean="0">
                <a:solidFill>
                  <a:srgbClr val="C00000"/>
                </a:solidFill>
              </a:rPr>
              <a:t>z</a:t>
            </a:r>
            <a:r>
              <a:rPr lang="en-US" sz="1900" b="1" dirty="0" smtClean="0">
                <a:solidFill>
                  <a:srgbClr val="C00000"/>
                </a:solidFill>
              </a:rPr>
              <a:t>in filament</a:t>
            </a:r>
            <a:r>
              <a:rPr lang="tr-TR" sz="1900" b="1" dirty="0" err="1" smtClean="0">
                <a:solidFill>
                  <a:srgbClr val="C00000"/>
                </a:solidFill>
              </a:rPr>
              <a:t>lerinin</a:t>
            </a:r>
            <a:r>
              <a:rPr lang="tr-TR" sz="1900" b="1" dirty="0" smtClean="0">
                <a:solidFill>
                  <a:srgbClr val="C00000"/>
                </a:solidFill>
              </a:rPr>
              <a:t> sayılarında ve büyüklüklerinde artış;</a:t>
            </a:r>
            <a:endParaRPr lang="en-US" sz="19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Yağsız vücut kütlesinde artış;  </a:t>
            </a:r>
            <a:endParaRPr lang="en-US" sz="19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Bağ  dokusu kuvvetinde artış; </a:t>
            </a:r>
            <a:endParaRPr lang="en-US" sz="19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Eklem sakatlık riskinde azalma; </a:t>
            </a:r>
            <a:endParaRPr lang="en-US" sz="19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C00000"/>
                </a:solidFill>
              </a:rPr>
              <a:t>Kemik mineral yoğunluğunda artış; </a:t>
            </a:r>
            <a:endParaRPr lang="en-US" sz="19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1700" dirty="0" smtClean="0"/>
          </a:p>
        </p:txBody>
      </p:sp>
      <p:pic>
        <p:nvPicPr>
          <p:cNvPr id="16390" name="Picture 5" descr="02-02-012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0" y="3352800"/>
            <a:ext cx="1771650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04A577C-5D06-478D-986C-B1A4DAB3D58A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34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431D56-DEE3-4D5F-9CB0-919890E97DA2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6175"/>
          </a:xfrm>
        </p:spPr>
        <p:txBody>
          <a:bodyPr/>
          <a:lstStyle/>
          <a:p>
            <a:pPr eaLnBrk="1" hangingPunct="1"/>
            <a:r>
              <a:rPr lang="tr-TR" sz="2800" b="1" dirty="0" smtClean="0">
                <a:solidFill>
                  <a:srgbClr val="C00000"/>
                </a:solidFill>
              </a:rPr>
              <a:t>Kronik stresin vücut sistemlerine etkisi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graphicFrame>
        <p:nvGraphicFramePr>
          <p:cNvPr id="79971" name="Group 99"/>
          <p:cNvGraphicFramePr>
            <a:graphicFrameLocks noGrp="1"/>
          </p:cNvGraphicFramePr>
          <p:nvPr>
            <p:ph sz="half" idx="1"/>
          </p:nvPr>
        </p:nvGraphicFramePr>
        <p:xfrm>
          <a:off x="457200" y="1524000"/>
          <a:ext cx="8229600" cy="3188335"/>
        </p:xfrm>
        <a:graphic>
          <a:graphicData uri="http://schemas.openxmlformats.org/drawingml/2006/table">
            <a:tbl>
              <a:tblPr/>
              <a:tblGrid>
                <a:gridCol w="3048000"/>
                <a:gridCol w="5181600"/>
              </a:tblGrid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Fizyolojik sistem</a:t>
                      </a:r>
                      <a:endParaRPr kumimoji="0" 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S</a:t>
                      </a: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tres</a:t>
                      </a:r>
                      <a:r>
                        <a:rPr kumimoji="0" lang="tr-TR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 etkileri</a:t>
                      </a:r>
                      <a:endParaRPr kumimoji="0" 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Kas-kemik (</a:t>
                      </a:r>
                      <a:r>
                        <a:rPr kumimoji="0" lang="en-US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Mus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uloskeletal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 s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stem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Gerilim </a:t>
                      </a:r>
                      <a:r>
                        <a:rPr kumimoji="0" lang="tr-TR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başağrısı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,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 ense ve omuzda rahatsızlık ve sırt ağrısı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K</a:t>
                      </a:r>
                      <a:r>
                        <a:rPr kumimoji="0" lang="en-US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ardi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ovas</a:t>
                      </a:r>
                      <a:r>
                        <a:rPr kumimoji="0" lang="tr-TR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kü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r s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stem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Erken oluşan </a:t>
                      </a:r>
                      <a:r>
                        <a:rPr kumimoji="0" lang="tr-TR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koronar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 arter hastalığı  (KAH),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pert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a</a:t>
                      </a:r>
                      <a:r>
                        <a:rPr kumimoji="0" lang="en-US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nsi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on, 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artan plaka (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platelet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) yapışkanlığı ve kalp sektesi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Bağışıklık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 s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stem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T-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hücre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 f</a:t>
                      </a:r>
                      <a:r>
                        <a:rPr kumimoji="0" lang="tr-TR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onksiyonunun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 bastırılması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enfeksiyonlara ve </a:t>
                      </a:r>
                      <a:r>
                        <a:rPr kumimoji="0" lang="tr-TR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viral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 hastalıklara maruz kalmada artış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MS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Hafızada zayıflama ve sinirsel dejenerasyon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Gastrointestinal s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stem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Mide ağrısı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mide bulantısı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, </a:t>
                      </a: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kabızlık ve ishal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28" name="Rectangle 60"/>
          <p:cNvSpPr>
            <a:spLocks noGrp="1" noChangeArrowheads="1"/>
          </p:cNvSpPr>
          <p:nvPr>
            <p:ph type="body" sz="half" idx="2"/>
          </p:nvPr>
        </p:nvSpPr>
        <p:spPr>
          <a:xfrm>
            <a:off x="1143000" y="4737100"/>
            <a:ext cx="7540625" cy="12049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1700" b="1" dirty="0" smtClean="0">
                <a:solidFill>
                  <a:schemeClr val="accent2"/>
                </a:solidFill>
              </a:rPr>
              <a:t>Bu negatif  değişimler, temelde </a:t>
            </a:r>
            <a:r>
              <a:rPr lang="tr-TR" sz="1700" b="1" dirty="0" err="1" smtClean="0">
                <a:solidFill>
                  <a:schemeClr val="accent2"/>
                </a:solidFill>
              </a:rPr>
              <a:t>norepinefrin</a:t>
            </a:r>
            <a:r>
              <a:rPr lang="tr-TR" sz="1700" b="1" dirty="0" smtClean="0">
                <a:solidFill>
                  <a:schemeClr val="accent2"/>
                </a:solidFill>
              </a:rPr>
              <a:t>  ve </a:t>
            </a:r>
            <a:r>
              <a:rPr lang="tr-TR" sz="1700" b="1" dirty="0" err="1" smtClean="0">
                <a:solidFill>
                  <a:schemeClr val="accent2"/>
                </a:solidFill>
              </a:rPr>
              <a:t>kortizol</a:t>
            </a:r>
            <a:r>
              <a:rPr lang="tr-TR" sz="1700" b="1" dirty="0" smtClean="0">
                <a:solidFill>
                  <a:schemeClr val="accent2"/>
                </a:solidFill>
              </a:rPr>
              <a:t> gibi  stres hormonlarının artan seviyeleri nedeni ile ortaya çıkarlar.  </a:t>
            </a:r>
            <a:endParaRPr lang="en-US" sz="17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1700" b="1" dirty="0" smtClean="0">
                <a:solidFill>
                  <a:schemeClr val="accent2"/>
                </a:solidFill>
              </a:rPr>
              <a:t>Egzersiz, stres hormon seviyelerinin düşmesine ve bu belirtilerin ortadan kalkmasına yardımcı  olabilir.   </a:t>
            </a:r>
            <a:endParaRPr lang="en-US" sz="1500" b="1" dirty="0" smtClean="0">
              <a:solidFill>
                <a:schemeClr val="accent2"/>
              </a:solidFill>
            </a:endParaRP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A2C888-4056-47CE-B144-857FACC8AF89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525868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839</Words>
  <Application>Microsoft Office PowerPoint</Application>
  <PresentationFormat>Ekran Gösterisi (4:3)</PresentationFormat>
  <Paragraphs>114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Arial Rounded MT Bold</vt:lpstr>
      <vt:lpstr>Calibri</vt:lpstr>
      <vt:lpstr>Verdana</vt:lpstr>
      <vt:lpstr>Wingdings</vt:lpstr>
      <vt:lpstr>Ofis Teması</vt:lpstr>
      <vt:lpstr>  BSÖ 201      (2 2) 3 EGZERSİZ FİZYOLOJİSİ </vt:lpstr>
      <vt:lpstr>Optimal kuvvet üretimi</vt:lpstr>
      <vt:lpstr>Optimal kuvvet üretimi</vt:lpstr>
      <vt:lpstr>Kas lif tipleri</vt:lpstr>
      <vt:lpstr>Kas lif tipleri</vt:lpstr>
      <vt:lpstr>Düzenli direnç antrenmanlarına nöromusküler uyumlar</vt:lpstr>
      <vt:lpstr>Kronik stresin vücut sistemlerine etkisi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80</cp:revision>
  <dcterms:created xsi:type="dcterms:W3CDTF">2013-08-23T13:39:04Z</dcterms:created>
  <dcterms:modified xsi:type="dcterms:W3CDTF">2017-08-14T12:27:52Z</dcterms:modified>
</cp:coreProperties>
</file>