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85" r:id="rId3"/>
    <p:sldId id="286" r:id="rId4"/>
    <p:sldId id="287" r:id="rId5"/>
    <p:sldId id="288" r:id="rId6"/>
    <p:sldId id="289" r:id="rId7"/>
    <p:sldId id="290" r:id="rId8"/>
    <p:sldId id="291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36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349E3-9EC4-4509-8034-E49D70A9DD85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F1DC6-C219-4A29-AB9A-E9D1C14F3E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65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FA74AB-A885-4849-83FF-50C6A5BC30B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536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23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3552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2D6ADF-EB39-4E75-947F-23FFFB59418C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63619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654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3654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EE7208-69D9-432F-9B1E-960912B57E7F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96099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7571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37572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11482A-3267-47B5-A0ED-DBB742063C04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74114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8595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38596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026850-7244-4040-A36D-1741AC7D7634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29016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961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3962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11FCE2-5B70-4ABC-AE69-97E272B08F6C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02117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0643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40644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E59678-812D-4D47-8E4C-BEA8F7B54D47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498222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726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6726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322E36-8946-48D0-A6CA-C53076EB55F6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77947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185EA-9438-4490-B284-5E1748F33385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B42C5-CF81-4A39-9E32-72818504DE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Başlık ve Metin Üzerind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7313612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370013" y="3960813"/>
            <a:ext cx="7313612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C46C5C-B6B3-4D98-9B51-3AB79D234922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DC643-9165-4F5E-935D-E5534DD4E7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5102225" y="1827213"/>
            <a:ext cx="35814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5102225" y="3960813"/>
            <a:ext cx="3581400" cy="198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79344-3B4C-4562-8122-18110A0F8516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F4A14-D09C-400F-8C8E-386D51620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b="1" dirty="0" smtClean="0">
                <a:solidFill>
                  <a:srgbClr val="C00000"/>
                </a:solidFill>
              </a:rPr>
              <a:t>BSÖ 201      (2 2) 3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i="1" dirty="0" smtClean="0">
                <a:solidFill>
                  <a:srgbClr val="002060"/>
                </a:solidFill>
                <a:latin typeface="Arial Rounded MT Bold" pitchFamily="34" charset="0"/>
              </a:rPr>
              <a:t>EGZERSİZ FİZYOLOJİSİ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3075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4071958"/>
          </a:xfrm>
        </p:spPr>
        <p:txBody>
          <a:bodyPr>
            <a:normAutofit/>
          </a:bodyPr>
          <a:lstStyle/>
          <a:p>
            <a:pPr eaLnBrk="1" hangingPunct="1"/>
            <a:endParaRPr lang="tr-TR" dirty="0" smtClean="0"/>
          </a:p>
          <a:p>
            <a:pPr eaLnBrk="1" hangingPunct="1"/>
            <a:endParaRPr lang="tr-TR" dirty="0" smtClean="0"/>
          </a:p>
          <a:p>
            <a:pPr eaLnBrk="1" hangingPunct="1"/>
            <a:endParaRPr lang="tr-TR" sz="2800" dirty="0" smtClean="0"/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Ankara Üniversitesi</a:t>
            </a:r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Spor Bilimleri Fakültesi</a:t>
            </a:r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Beden Eğitimi ve Spor </a:t>
            </a:r>
          </a:p>
          <a:p>
            <a:pPr eaLnBrk="1" hangingPunct="1"/>
            <a:r>
              <a:rPr lang="tr-TR" sz="2800" b="1" dirty="0" smtClean="0">
                <a:solidFill>
                  <a:srgbClr val="00B050"/>
                </a:solidFill>
              </a:rPr>
              <a:t>Öğretmenliği Bölümü</a:t>
            </a:r>
          </a:p>
          <a:p>
            <a:pPr eaLnBrk="1" hangingPunct="1"/>
            <a:endParaRPr lang="tr-TR" sz="2800" dirty="0" smtClean="0"/>
          </a:p>
        </p:txBody>
      </p:sp>
      <p:pic>
        <p:nvPicPr>
          <p:cNvPr id="3076" name="Picture 4" descr="Ace_244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20574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4" descr="Ace_246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20574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47" descr="02-06-007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2143116"/>
            <a:ext cx="257175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6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E2F5ED8-0D93-4633-8F46-0EBC80947D08}" type="datetime1">
              <a:rPr lang="tr-TR" smtClean="0"/>
              <a:pPr/>
              <a:t>14.8.2017</a:t>
            </a:fld>
            <a:endParaRPr lang="en-US" smtClean="0"/>
          </a:p>
        </p:txBody>
      </p:sp>
      <p:sp>
        <p:nvSpPr>
          <p:cNvPr id="3080" name="7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33E776-EC7B-4B54-A980-7D797993962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81" name="8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4BF329-B249-47C1-AB0E-78BB43241422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>
                <a:solidFill>
                  <a:srgbClr val="00B0F0"/>
                </a:solidFill>
              </a:rPr>
              <a:t>Optimal </a:t>
            </a:r>
            <a:r>
              <a:rPr lang="tr-TR" b="1" dirty="0" smtClean="0">
                <a:solidFill>
                  <a:srgbClr val="00B0F0"/>
                </a:solidFill>
              </a:rPr>
              <a:t>kuvvet üretimi</a:t>
            </a:r>
            <a:endParaRPr lang="en-US" b="1" dirty="0" smtClean="0">
              <a:solidFill>
                <a:srgbClr val="00B0F0"/>
              </a:solidFill>
            </a:endParaRP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524000"/>
            <a:ext cx="6096000" cy="48006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tr-TR" sz="2300" b="1" i="1" dirty="0" smtClean="0"/>
              <a:t>Uzunluk-gerilim ilişkisi</a:t>
            </a:r>
          </a:p>
          <a:p>
            <a:pPr marL="533400" indent="-533400" eaLnBrk="1" hangingPunct="1">
              <a:lnSpc>
                <a:spcPct val="90000"/>
              </a:lnSpc>
              <a:buNone/>
            </a:pPr>
            <a:endParaRPr lang="en-US" sz="2300" b="1" i="1" dirty="0" smtClean="0"/>
          </a:p>
          <a:p>
            <a:pPr marL="914400" lvl="1" indent="-457200" eaLnBrk="1" hangingPunct="1">
              <a:lnSpc>
                <a:spcPct val="90000"/>
              </a:lnSpc>
            </a:pPr>
            <a:r>
              <a:rPr lang="tr-TR" sz="1900" b="1" dirty="0" smtClean="0">
                <a:solidFill>
                  <a:srgbClr val="C00000"/>
                </a:solidFill>
              </a:rPr>
              <a:t>BİR KASIN ORTAYA KOYABİLDİĞİ  KUVVET, O KASIN UZUNLUĞUNA BAĞLIDIR; </a:t>
            </a:r>
            <a:endParaRPr lang="en-US" sz="1900" b="1" dirty="0" smtClean="0">
              <a:solidFill>
                <a:srgbClr val="C00000"/>
              </a:solidFill>
            </a:endParaRPr>
          </a:p>
          <a:p>
            <a:pPr marL="914400" lvl="1" indent="-457200" eaLnBrk="1" hangingPunct="1">
              <a:lnSpc>
                <a:spcPct val="90000"/>
              </a:lnSpc>
            </a:pPr>
            <a:r>
              <a:rPr lang="tr-TR" sz="1900" b="1" dirty="0" smtClean="0">
                <a:solidFill>
                  <a:srgbClr val="C00000"/>
                </a:solidFill>
              </a:rPr>
              <a:t>DORUK KUVVET, GENELLİKLE KAS DİNLENME UZUNLUĞUNDAN HAFİF UZUN OLDUĞUNDA ORAYA KOYULUR; </a:t>
            </a:r>
            <a:endParaRPr lang="en-US" sz="1900" b="1" dirty="0" smtClean="0">
              <a:solidFill>
                <a:srgbClr val="C00000"/>
              </a:solidFill>
            </a:endParaRPr>
          </a:p>
          <a:p>
            <a:pPr marL="914400" lvl="1" indent="-457200" eaLnBrk="1" hangingPunct="1">
              <a:lnSpc>
                <a:spcPct val="90000"/>
              </a:lnSpc>
            </a:pPr>
            <a:r>
              <a:rPr lang="tr-TR" sz="1900" b="1" dirty="0" smtClean="0">
                <a:solidFill>
                  <a:srgbClr val="C00000"/>
                </a:solidFill>
              </a:rPr>
              <a:t>YAKLAŞIK OLARAK DİNLENME BOYUNDA, DAHA FAZLA MİYOZİN ÇAPRAZ KÖPRÜ BAŞLARI AKTİF RESEPTÖR BÖLGELERİ İLE HİZALANIRLAR; </a:t>
            </a:r>
            <a:endParaRPr lang="en-US" sz="1900" b="1" dirty="0" smtClean="0">
              <a:solidFill>
                <a:srgbClr val="C00000"/>
              </a:solidFill>
            </a:endParaRPr>
          </a:p>
          <a:p>
            <a:pPr marL="914400" lvl="1" indent="-457200" eaLnBrk="1" hangingPunct="1">
              <a:lnSpc>
                <a:spcPct val="90000"/>
              </a:lnSpc>
            </a:pPr>
            <a:r>
              <a:rPr lang="tr-TR" sz="1900" b="1" dirty="0" smtClean="0">
                <a:solidFill>
                  <a:srgbClr val="C00000"/>
                </a:solidFill>
              </a:rPr>
              <a:t>NİTEKİM, KRONİK OLARAK KISALMIŞ YA DA UZAMIŞ  KAS  GRUPLARINA SAHİP OLAN KÖTÜ DURUŞLU (POSTÜRLÜ)  KİMSELER, YANLIŞ HİZALANMIŞ  EKLEMLERİ İLE OPTİMAL KUVVET OLUŞTURAMAZLAR;  </a:t>
            </a:r>
            <a:endParaRPr lang="en-US" sz="1900" b="1" dirty="0" smtClean="0">
              <a:solidFill>
                <a:srgbClr val="C00000"/>
              </a:solidFill>
            </a:endParaRPr>
          </a:p>
        </p:txBody>
      </p:sp>
      <p:pic>
        <p:nvPicPr>
          <p:cNvPr id="12294" name="Picture 5" descr="02-02-0120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7239000" y="2057400"/>
            <a:ext cx="1771650" cy="2667000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44D11A5-3F03-4847-85BC-AB4B5ED23BA3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9ADE50-950A-48CE-95D3-D69094FCC90C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Optimal </a:t>
            </a:r>
            <a:r>
              <a:rPr lang="tr-TR" b="1" dirty="0" smtClean="0">
                <a:solidFill>
                  <a:srgbClr val="00B0F0"/>
                </a:solidFill>
              </a:rPr>
              <a:t>kuvvet üretimi</a:t>
            </a:r>
            <a:endParaRPr lang="en-US" dirty="0" smtClean="0"/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600200"/>
            <a:ext cx="52578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500" b="1" i="1" dirty="0" smtClean="0">
                <a:solidFill>
                  <a:srgbClr val="FF0000"/>
                </a:solidFill>
              </a:rPr>
              <a:t>Kuvvet-hız ilişkisi</a:t>
            </a:r>
          </a:p>
          <a:p>
            <a:pPr eaLnBrk="1" hangingPunct="1">
              <a:lnSpc>
                <a:spcPct val="80000"/>
              </a:lnSpc>
              <a:buNone/>
            </a:pPr>
            <a:endParaRPr lang="en-US" sz="2500" i="1" dirty="0" smtClean="0"/>
          </a:p>
          <a:p>
            <a:pPr lvl="1" eaLnBrk="1" hangingPunct="1">
              <a:lnSpc>
                <a:spcPct val="80000"/>
              </a:lnSpc>
            </a:pPr>
            <a:r>
              <a:rPr lang="tr-TR" sz="1900" b="1" dirty="0" smtClean="0">
                <a:solidFill>
                  <a:srgbClr val="7030A0"/>
                </a:solidFill>
              </a:rPr>
              <a:t>MAKSİMAL BİR KASILMA, OLUŞTURULAN AKTİN VE MİYOZİN ÇAPRAZ KÖPRÜLERİNİN SAYISINA BAĞLIDIR;  </a:t>
            </a:r>
            <a:endParaRPr lang="en-US" sz="1900" b="1" dirty="0" smtClean="0">
              <a:solidFill>
                <a:srgbClr val="7030A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1900" b="1" dirty="0" smtClean="0">
                <a:solidFill>
                  <a:srgbClr val="7030A0"/>
                </a:solidFill>
              </a:rPr>
              <a:t>KASILMA HIZI NE KADAR YÜKSEK İSE, AKTİN VE MİYOZİN ÇAPRAZ KÖPRÜLERİNİN OLUŞMASI DA O KADAR YÜKSEKTİR; </a:t>
            </a:r>
            <a:endParaRPr lang="en-US" sz="1900" b="1" dirty="0" smtClean="0">
              <a:solidFill>
                <a:srgbClr val="7030A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1900" b="1" dirty="0" smtClean="0">
                <a:solidFill>
                  <a:srgbClr val="7030A0"/>
                </a:solidFill>
              </a:rPr>
              <a:t>AĞIRLIK ÇALIŞMASI  SIRASINDAKİ  OPTİMAL KASILMA HIZI,  </a:t>
            </a:r>
            <a:r>
              <a:rPr lang="tr-TR" sz="1900" b="1" i="1" dirty="0" smtClean="0">
                <a:solidFill>
                  <a:srgbClr val="7030A0"/>
                </a:solidFill>
              </a:rPr>
              <a:t>KONSANTRİK HAREKET </a:t>
            </a:r>
            <a:r>
              <a:rPr lang="tr-TR" sz="1900" b="1" dirty="0" smtClean="0">
                <a:solidFill>
                  <a:srgbClr val="7030A0"/>
                </a:solidFill>
              </a:rPr>
              <a:t>SIRASINDA 1-2 SANİYE</a:t>
            </a:r>
            <a:r>
              <a:rPr lang="en-US" sz="1900" b="1" dirty="0" smtClean="0">
                <a:solidFill>
                  <a:srgbClr val="7030A0"/>
                </a:solidFill>
              </a:rPr>
              <a:t>, </a:t>
            </a:r>
            <a:r>
              <a:rPr lang="tr-TR" sz="1900" b="1" dirty="0" smtClean="0">
                <a:solidFill>
                  <a:srgbClr val="7030A0"/>
                </a:solidFill>
              </a:rPr>
              <a:t>ONU TAKİP EDEN </a:t>
            </a:r>
            <a:r>
              <a:rPr lang="en-US" sz="1900" b="1" i="1" dirty="0" smtClean="0">
                <a:solidFill>
                  <a:srgbClr val="7030A0"/>
                </a:solidFill>
              </a:rPr>
              <a:t>E</a:t>
            </a:r>
            <a:r>
              <a:rPr lang="tr-TR" sz="1900" b="1" i="1" dirty="0" smtClean="0">
                <a:solidFill>
                  <a:srgbClr val="7030A0"/>
                </a:solidFill>
              </a:rPr>
              <a:t>KSANTRİK</a:t>
            </a:r>
            <a:r>
              <a:rPr lang="en-US" sz="1900" b="1" dirty="0" smtClean="0">
                <a:solidFill>
                  <a:srgbClr val="7030A0"/>
                </a:solidFill>
              </a:rPr>
              <a:t> </a:t>
            </a:r>
            <a:r>
              <a:rPr lang="tr-TR" sz="1900" b="1" dirty="0" smtClean="0">
                <a:solidFill>
                  <a:srgbClr val="7030A0"/>
                </a:solidFill>
              </a:rPr>
              <a:t>HAREKET SIRASINDA 2-4 SANİYEDİR</a:t>
            </a:r>
            <a:r>
              <a:rPr lang="en-US" sz="1900" b="1" dirty="0" smtClean="0">
                <a:solidFill>
                  <a:srgbClr val="7030A0"/>
                </a:solidFill>
              </a:rPr>
              <a:t>.</a:t>
            </a:r>
          </a:p>
        </p:txBody>
      </p:sp>
      <p:pic>
        <p:nvPicPr>
          <p:cNvPr id="13318" name="Picture 5" descr="02-02-015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705600" y="2362200"/>
            <a:ext cx="1771650" cy="2667000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EEC2EEB-8B1D-4D46-9430-E222ABDDDD38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AB4421-4C6A-4DE3-B7C9-47B7C01463DA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069975"/>
          </a:xfrm>
        </p:spPr>
        <p:txBody>
          <a:bodyPr/>
          <a:lstStyle/>
          <a:p>
            <a:pPr eaLnBrk="1" hangingPunct="1"/>
            <a:r>
              <a:rPr lang="tr-TR" b="1" dirty="0" smtClean="0">
                <a:solidFill>
                  <a:srgbClr val="7030A0"/>
                </a:solidFill>
              </a:rPr>
              <a:t>Kas lif tipleri</a:t>
            </a:r>
            <a:endParaRPr lang="en-US" b="1" dirty="0" smtClean="0">
              <a:solidFill>
                <a:srgbClr val="7030A0"/>
              </a:solidFill>
            </a:endParaRP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638800" y="1524000"/>
            <a:ext cx="3276600" cy="46021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1800" b="1" dirty="0" smtClean="0">
                <a:solidFill>
                  <a:srgbClr val="7030A0"/>
                </a:solidFill>
              </a:rPr>
              <a:t>Yavaş kasılan (</a:t>
            </a:r>
            <a:r>
              <a:rPr lang="en-US" sz="1800" b="1" i="1" dirty="0" smtClean="0">
                <a:solidFill>
                  <a:srgbClr val="7030A0"/>
                </a:solidFill>
              </a:rPr>
              <a:t>Slow-twitch</a:t>
            </a:r>
            <a:r>
              <a:rPr lang="tr-TR" sz="1800" b="1" i="1" dirty="0" smtClean="0">
                <a:solidFill>
                  <a:srgbClr val="7030A0"/>
                </a:solidFill>
              </a:rPr>
              <a:t>)</a:t>
            </a:r>
            <a:r>
              <a:rPr lang="en-US" sz="1800" b="1" dirty="0" smtClean="0">
                <a:solidFill>
                  <a:srgbClr val="7030A0"/>
                </a:solidFill>
              </a:rPr>
              <a:t> (T</a:t>
            </a:r>
            <a:r>
              <a:rPr lang="tr-TR" sz="1800" b="1" dirty="0" smtClean="0">
                <a:solidFill>
                  <a:srgbClr val="7030A0"/>
                </a:solidFill>
              </a:rPr>
              <a:t>i</a:t>
            </a:r>
            <a:r>
              <a:rPr lang="en-US" sz="1800" b="1" dirty="0" smtClean="0">
                <a:solidFill>
                  <a:srgbClr val="7030A0"/>
                </a:solidFill>
              </a:rPr>
              <a:t>p I)</a:t>
            </a:r>
            <a:endParaRPr lang="tr-TR" sz="1800" b="1" dirty="0" smtClean="0">
              <a:solidFill>
                <a:srgbClr val="7030A0"/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endParaRPr lang="en-US" sz="1800" b="1" dirty="0" smtClean="0">
              <a:solidFill>
                <a:srgbClr val="7030A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1400" b="1" dirty="0" smtClean="0">
                <a:solidFill>
                  <a:srgbClr val="FF0000"/>
                </a:solidFill>
              </a:rPr>
              <a:t>YAVAŞÇA KASILIRLAR;</a:t>
            </a:r>
            <a:endParaRPr lang="en-US" sz="1400" b="1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1400" b="1" dirty="0" smtClean="0">
                <a:solidFill>
                  <a:srgbClr val="FF0000"/>
                </a:solidFill>
              </a:rPr>
              <a:t>DAHA AZ KUVVETLE KASILIRLAR; </a:t>
            </a:r>
            <a:endParaRPr lang="en-US" sz="1400" b="1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1400" b="1" dirty="0" smtClean="0">
                <a:solidFill>
                  <a:srgbClr val="FF0000"/>
                </a:solidFill>
              </a:rPr>
              <a:t>YORGUNLUĞA KARŞI DİRENÇLİDİRLER; </a:t>
            </a:r>
            <a:endParaRPr lang="en-US" sz="1400" b="1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1400" b="1" dirty="0" smtClean="0">
                <a:solidFill>
                  <a:srgbClr val="FF0000"/>
                </a:solidFill>
              </a:rPr>
              <a:t>TEMEL ENERJİ SİSTEMİ AEROBİKTİR;  </a:t>
            </a:r>
            <a:endParaRPr lang="en-US" sz="1400" b="1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1400" b="1" dirty="0" smtClean="0">
                <a:solidFill>
                  <a:srgbClr val="FF0000"/>
                </a:solidFill>
              </a:rPr>
              <a:t>DAYANIKLILIK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tr-TR" sz="1400" b="1" dirty="0" smtClean="0">
                <a:solidFill>
                  <a:srgbClr val="FF0000"/>
                </a:solidFill>
              </a:rPr>
              <a:t>(</a:t>
            </a:r>
            <a:r>
              <a:rPr lang="en-US" sz="1400" b="1" dirty="0" smtClean="0">
                <a:solidFill>
                  <a:srgbClr val="FF0000"/>
                </a:solidFill>
              </a:rPr>
              <a:t>ENDURAN</a:t>
            </a:r>
            <a:r>
              <a:rPr lang="tr-TR" sz="1400" b="1" dirty="0" smtClean="0">
                <a:solidFill>
                  <a:srgbClr val="FF0000"/>
                </a:solidFill>
              </a:rPr>
              <a:t>S)</a:t>
            </a:r>
            <a:r>
              <a:rPr lang="en-US" sz="1400" b="1" dirty="0" smtClean="0">
                <a:solidFill>
                  <a:srgbClr val="FF0000"/>
                </a:solidFill>
              </a:rPr>
              <a:t> A</a:t>
            </a:r>
            <a:r>
              <a:rPr lang="tr-TR" sz="1400" b="1" dirty="0" smtClean="0">
                <a:solidFill>
                  <a:srgbClr val="FF0000"/>
                </a:solidFill>
              </a:rPr>
              <a:t>K</a:t>
            </a:r>
            <a:r>
              <a:rPr lang="en-US" sz="1400" b="1" dirty="0" smtClean="0">
                <a:solidFill>
                  <a:srgbClr val="FF0000"/>
                </a:solidFill>
              </a:rPr>
              <a:t>TİVİT</a:t>
            </a:r>
            <a:r>
              <a:rPr lang="tr-TR" sz="1400" b="1" dirty="0" smtClean="0">
                <a:solidFill>
                  <a:srgbClr val="FF0000"/>
                </a:solidFill>
              </a:rPr>
              <a:t>ELERİ SIRASINDA KULLANILIRLAR;</a:t>
            </a:r>
            <a:endParaRPr lang="en-US" sz="1400" b="1" dirty="0" smtClean="0">
              <a:solidFill>
                <a:srgbClr val="FF0000"/>
              </a:solidFill>
            </a:endParaRP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914400" y="1524000"/>
            <a:ext cx="47244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1800" b="1" dirty="0" smtClean="0">
                <a:solidFill>
                  <a:srgbClr val="7030A0"/>
                </a:solidFill>
              </a:rPr>
              <a:t>Hızlı kasılan  (</a:t>
            </a:r>
            <a:r>
              <a:rPr lang="en-US" sz="1800" b="1" i="1" dirty="0" smtClean="0">
                <a:solidFill>
                  <a:srgbClr val="7030A0"/>
                </a:solidFill>
              </a:rPr>
              <a:t>Fast-twitch</a:t>
            </a:r>
            <a:r>
              <a:rPr lang="tr-TR" sz="1800" b="1" i="1" dirty="0" smtClean="0">
                <a:solidFill>
                  <a:srgbClr val="7030A0"/>
                </a:solidFill>
              </a:rPr>
              <a:t>)</a:t>
            </a:r>
            <a:r>
              <a:rPr lang="en-US" sz="1800" b="1" dirty="0" smtClean="0">
                <a:solidFill>
                  <a:srgbClr val="7030A0"/>
                </a:solidFill>
              </a:rPr>
              <a:t> (T</a:t>
            </a:r>
            <a:r>
              <a:rPr lang="tr-TR" sz="1800" b="1" dirty="0" smtClean="0">
                <a:solidFill>
                  <a:srgbClr val="7030A0"/>
                </a:solidFill>
              </a:rPr>
              <a:t>i</a:t>
            </a:r>
            <a:r>
              <a:rPr lang="en-US" sz="1800" b="1" dirty="0" smtClean="0">
                <a:solidFill>
                  <a:srgbClr val="7030A0"/>
                </a:solidFill>
              </a:rPr>
              <a:t>p II)</a:t>
            </a:r>
            <a:endParaRPr lang="tr-TR" sz="1800" b="1" dirty="0" smtClean="0">
              <a:solidFill>
                <a:srgbClr val="7030A0"/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endParaRPr lang="en-US" sz="1800" b="1" dirty="0" smtClean="0">
              <a:solidFill>
                <a:srgbClr val="7030A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1400" b="1" dirty="0" smtClean="0">
                <a:solidFill>
                  <a:srgbClr val="FF0000"/>
                </a:solidFill>
              </a:rPr>
              <a:t>ÇABUKÇA  KASILIRLAR; </a:t>
            </a:r>
            <a:endParaRPr lang="en-US" sz="1400" b="1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1400" b="1" dirty="0" smtClean="0">
                <a:solidFill>
                  <a:srgbClr val="FF0000"/>
                </a:solidFill>
              </a:rPr>
              <a:t>KUVVETLİCE KASILIRLAR; </a:t>
            </a:r>
            <a:r>
              <a:rPr lang="en-US" sz="1400" b="1" dirty="0" smtClean="0">
                <a:solidFill>
                  <a:srgbClr val="FF0000"/>
                </a:solidFill>
              </a:rPr>
              <a:t>CON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1400" b="1" dirty="0" smtClean="0">
                <a:solidFill>
                  <a:srgbClr val="FF0000"/>
                </a:solidFill>
              </a:rPr>
              <a:t>ÇABUCAK  YORULURLAR; </a:t>
            </a:r>
            <a:endParaRPr lang="en-US" sz="1400" b="1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1400" b="1" dirty="0" smtClean="0">
                <a:solidFill>
                  <a:srgbClr val="FF0000"/>
                </a:solidFill>
              </a:rPr>
              <a:t>TEMEL ENERJİ SİSTEMİ ANAEROBİKTİR; </a:t>
            </a:r>
            <a:endParaRPr lang="en-US" sz="1400" b="1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1400" b="1" dirty="0" smtClean="0">
                <a:solidFill>
                  <a:srgbClr val="FF0000"/>
                </a:solidFill>
              </a:rPr>
              <a:t>KUVVET VE GÜÇ GEREKTİREN KISA SÜRELİ AKTİVİTELERDE KULLANILIRLAR; </a:t>
            </a:r>
            <a:endParaRPr lang="en-US" sz="1400" b="1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1400" b="1" dirty="0" smtClean="0">
                <a:solidFill>
                  <a:srgbClr val="FF0000"/>
                </a:solidFill>
              </a:rPr>
              <a:t>FAST-TWİTCH </a:t>
            </a:r>
            <a:r>
              <a:rPr lang="tr-TR" sz="1400" b="1" dirty="0" smtClean="0">
                <a:solidFill>
                  <a:srgbClr val="FF0000"/>
                </a:solidFill>
              </a:rPr>
              <a:t>LİFLER EK  OLARAK,</a:t>
            </a:r>
            <a:r>
              <a:rPr lang="en-US" sz="1400" b="1" dirty="0" smtClean="0">
                <a:solidFill>
                  <a:srgbClr val="FF0000"/>
                </a:solidFill>
              </a:rPr>
              <a:t> T</a:t>
            </a:r>
            <a:r>
              <a:rPr lang="tr-TR" sz="1400" b="1" dirty="0" smtClean="0">
                <a:solidFill>
                  <a:srgbClr val="FF0000"/>
                </a:solidFill>
              </a:rPr>
              <a:t>İ</a:t>
            </a:r>
            <a:r>
              <a:rPr lang="en-US" sz="1400" b="1" dirty="0" smtClean="0">
                <a:solidFill>
                  <a:srgbClr val="FF0000"/>
                </a:solidFill>
              </a:rPr>
              <a:t>P IIA </a:t>
            </a:r>
            <a:r>
              <a:rPr lang="tr-TR" sz="1400" b="1" dirty="0" smtClean="0">
                <a:solidFill>
                  <a:srgbClr val="FF0000"/>
                </a:solidFill>
              </a:rPr>
              <a:t>VE</a:t>
            </a:r>
            <a:r>
              <a:rPr lang="en-US" sz="1400" b="1" dirty="0" smtClean="0">
                <a:solidFill>
                  <a:srgbClr val="FF0000"/>
                </a:solidFill>
              </a:rPr>
              <a:t> T</a:t>
            </a:r>
            <a:r>
              <a:rPr lang="tr-TR" sz="1400" b="1" dirty="0" smtClean="0">
                <a:solidFill>
                  <a:srgbClr val="FF0000"/>
                </a:solidFill>
              </a:rPr>
              <a:t>İ</a:t>
            </a:r>
            <a:r>
              <a:rPr lang="en-US" sz="1400" b="1" dirty="0" smtClean="0">
                <a:solidFill>
                  <a:srgbClr val="FF0000"/>
                </a:solidFill>
              </a:rPr>
              <a:t>P I</a:t>
            </a:r>
            <a:r>
              <a:rPr lang="tr-TR" sz="1400" b="1" dirty="0" smtClean="0">
                <a:solidFill>
                  <a:srgbClr val="FF0000"/>
                </a:solidFill>
              </a:rPr>
              <a:t>I</a:t>
            </a:r>
            <a:r>
              <a:rPr lang="en-US" sz="1400" b="1" dirty="0" smtClean="0">
                <a:solidFill>
                  <a:srgbClr val="FF0000"/>
                </a:solidFill>
              </a:rPr>
              <a:t>B</a:t>
            </a:r>
            <a:r>
              <a:rPr lang="tr-TR" sz="1400" b="1" dirty="0" smtClean="0">
                <a:solidFill>
                  <a:srgbClr val="FF0000"/>
                </a:solidFill>
              </a:rPr>
              <a:t> OLARAK SINIFLANDIRILIRLAR;</a:t>
            </a:r>
            <a:endParaRPr lang="en-US" sz="1400" b="1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1400" b="1" dirty="0" smtClean="0">
                <a:solidFill>
                  <a:srgbClr val="FF0000"/>
                </a:solidFill>
              </a:rPr>
              <a:t>TYPE IIA FİBERS ARE SLİGHTLY MORE OXİDATİVE THAN TYPE IIB.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400" b="1" dirty="0" smtClean="0">
                <a:solidFill>
                  <a:srgbClr val="FF0000"/>
                </a:solidFill>
              </a:rPr>
              <a:t>IT İS POSSİBLE TO İNCREASE EİTHER THE OXİDATİVE QUALİTİES OR THE GLYCOLİTİC QUALİTİES OF TYPE IIA FİBERS THROUGH TRAİNİNG.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400" b="1" dirty="0" smtClean="0">
                <a:solidFill>
                  <a:srgbClr val="FF0000"/>
                </a:solidFill>
              </a:rPr>
              <a:t>HOWEVER, MUSCLE FİBERS CANNOT BE CHANGED FROM ONE TYPE TO ANOTHER.</a:t>
            </a:r>
          </a:p>
        </p:txBody>
      </p:sp>
      <p:pic>
        <p:nvPicPr>
          <p:cNvPr id="14343" name="Picture 8" descr="02-06-0090"/>
          <p:cNvPicPr>
            <a:picLocks noChangeAspect="1" noChangeArrowheads="1"/>
          </p:cNvPicPr>
          <p:nvPr/>
        </p:nvPicPr>
        <p:blipFill>
          <a:blip r:embed="rId3"/>
          <a:srcRect t="28572"/>
          <a:stretch>
            <a:fillRect/>
          </a:stretch>
        </p:blipFill>
        <p:spPr bwMode="auto">
          <a:xfrm>
            <a:off x="5845145" y="3674703"/>
            <a:ext cx="2838480" cy="259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A59864E-17EB-4CFB-8DF9-BB33500E3FF7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A0B7C6-C83F-45A6-AFBB-F8B44E24FF19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7030A0"/>
                </a:solidFill>
              </a:rPr>
              <a:t>Kas lif tipleri</a:t>
            </a:r>
            <a:endParaRPr lang="en-US" dirty="0" smtClean="0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19200" y="1600200"/>
            <a:ext cx="6172200" cy="4724400"/>
          </a:xfrm>
        </p:spPr>
        <p:txBody>
          <a:bodyPr/>
          <a:lstStyle/>
          <a:p>
            <a:pPr eaLnBrk="1" hangingPunct="1"/>
            <a:r>
              <a:rPr lang="tr-TR" sz="1800" b="1" dirty="0" smtClean="0">
                <a:solidFill>
                  <a:srgbClr val="FF0000"/>
                </a:solidFill>
              </a:rPr>
              <a:t>Her kastaki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tr-TR" sz="1800" b="1" dirty="0" smtClean="0">
                <a:solidFill>
                  <a:srgbClr val="FF0000"/>
                </a:solidFill>
              </a:rPr>
              <a:t>F</a:t>
            </a:r>
            <a:r>
              <a:rPr lang="en-US" sz="1800" b="1" dirty="0" err="1" smtClean="0">
                <a:solidFill>
                  <a:srgbClr val="FF0000"/>
                </a:solidFill>
              </a:rPr>
              <a:t>ast</a:t>
            </a:r>
            <a:r>
              <a:rPr lang="en-US" sz="1800" b="1" dirty="0" smtClean="0">
                <a:solidFill>
                  <a:srgbClr val="FF0000"/>
                </a:solidFill>
              </a:rPr>
              <a:t>-twitch </a:t>
            </a:r>
            <a:r>
              <a:rPr lang="tr-TR" sz="1800" b="1" dirty="0" smtClean="0">
                <a:solidFill>
                  <a:srgbClr val="FF0000"/>
                </a:solidFill>
              </a:rPr>
              <a:t>‘e karşılık </a:t>
            </a:r>
            <a:r>
              <a:rPr lang="en-US" sz="1800" b="1" dirty="0" smtClean="0">
                <a:solidFill>
                  <a:srgbClr val="FF0000"/>
                </a:solidFill>
              </a:rPr>
              <a:t>slow-twitch </a:t>
            </a:r>
            <a:r>
              <a:rPr lang="tr-TR" sz="1800" b="1" dirty="0" smtClean="0">
                <a:solidFill>
                  <a:srgbClr val="FF0000"/>
                </a:solidFill>
              </a:rPr>
              <a:t> lif yüzdesi genetik olarak belirlenmiştir ve kişiden kişiye farklılık gösterir;   </a:t>
            </a:r>
            <a:endParaRPr lang="en-US" sz="1800" b="1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tr-TR" sz="1500" b="1" dirty="0" smtClean="0">
                <a:solidFill>
                  <a:srgbClr val="00B050"/>
                </a:solidFill>
              </a:rPr>
              <a:t>BİR SPORCU KUADRİSEPS KASINDA </a:t>
            </a:r>
            <a:r>
              <a:rPr lang="en-US" sz="1500" b="1" dirty="0" smtClean="0">
                <a:solidFill>
                  <a:srgbClr val="00B050"/>
                </a:solidFill>
              </a:rPr>
              <a:t>FAST-TWİTCH </a:t>
            </a:r>
            <a:r>
              <a:rPr lang="tr-TR" sz="1500" b="1" dirty="0" smtClean="0">
                <a:solidFill>
                  <a:srgbClr val="00B050"/>
                </a:solidFill>
              </a:rPr>
              <a:t>LİFLERE SAHİPKEN, TAKIM ARKADAŞI DÜŞÜK  BİR YÜZDEYE SAHİP OLABİLİR;</a:t>
            </a:r>
            <a:endParaRPr lang="en-US" sz="1500" b="1" dirty="0" smtClean="0">
              <a:solidFill>
                <a:srgbClr val="00B050"/>
              </a:solidFill>
            </a:endParaRPr>
          </a:p>
          <a:p>
            <a:pPr lvl="1" eaLnBrk="1" hangingPunct="1"/>
            <a:r>
              <a:rPr lang="tr-TR" sz="1500" b="1" dirty="0" smtClean="0">
                <a:solidFill>
                  <a:srgbClr val="00B050"/>
                </a:solidFill>
              </a:rPr>
              <a:t>BU FARKLILIKLAR, KİŞİNİN DAYANIKLILIK (ENDURANS) AKTİVİTELERİNE KARŞILIK HIZ VE GÜÇ AKTİVİTELERİNDEKİ YETENEĞİNİ ETKİLER; </a:t>
            </a:r>
          </a:p>
          <a:p>
            <a:pPr lvl="1" eaLnBrk="1" hangingPunct="1">
              <a:buNone/>
            </a:pPr>
            <a:endParaRPr lang="en-US" sz="1500" dirty="0" smtClean="0"/>
          </a:p>
          <a:p>
            <a:pPr eaLnBrk="1" hangingPunct="1"/>
            <a:r>
              <a:rPr lang="tr-TR" sz="1800" b="1" dirty="0" smtClean="0">
                <a:solidFill>
                  <a:srgbClr val="FF0000"/>
                </a:solidFill>
              </a:rPr>
              <a:t>Farklı aktiviteler için farklı kas lif tipleri devreye girer; </a:t>
            </a:r>
            <a:endParaRPr lang="en-US" sz="1800" b="1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en-US" sz="1500" b="1" dirty="0" smtClean="0">
                <a:solidFill>
                  <a:srgbClr val="00B050"/>
                </a:solidFill>
              </a:rPr>
              <a:t>FAST-TWİTCH </a:t>
            </a:r>
            <a:r>
              <a:rPr lang="tr-TR" sz="1500" b="1" dirty="0" smtClean="0">
                <a:solidFill>
                  <a:srgbClr val="00B050"/>
                </a:solidFill>
              </a:rPr>
              <a:t>LİFLER, SPRİNT  VE AĞIRLIK  KALDIRMA  GİBİ  KUVVET VE GÜÇ GEREKTİREN KISA SÜRELİ AKTİVİTELERDE KULLANILIRLAR; </a:t>
            </a:r>
            <a:endParaRPr lang="en-US" sz="1500" b="1" dirty="0" smtClean="0">
              <a:solidFill>
                <a:srgbClr val="00B050"/>
              </a:solidFill>
            </a:endParaRPr>
          </a:p>
          <a:p>
            <a:pPr lvl="1" eaLnBrk="1" hangingPunct="1"/>
            <a:r>
              <a:rPr lang="en-US" sz="1500" b="1" dirty="0" smtClean="0">
                <a:solidFill>
                  <a:srgbClr val="00B050"/>
                </a:solidFill>
              </a:rPr>
              <a:t>SLOW-TWİTCH</a:t>
            </a:r>
            <a:r>
              <a:rPr lang="tr-TR" sz="1500" b="1" dirty="0" smtClean="0">
                <a:solidFill>
                  <a:srgbClr val="00B050"/>
                </a:solidFill>
              </a:rPr>
              <a:t> LİFLER, KOŞMA  VE YÜZME GİBİ  DAYANIKLILIK (ENDURANS) AKTİVİTELERİNDE KULLANILIRLAR;  </a:t>
            </a:r>
            <a:endParaRPr lang="en-US" sz="1500" b="1" dirty="0" smtClean="0">
              <a:solidFill>
                <a:srgbClr val="00B050"/>
              </a:solidFill>
            </a:endParaRPr>
          </a:p>
        </p:txBody>
      </p:sp>
      <p:pic>
        <p:nvPicPr>
          <p:cNvPr id="15366" name="Picture 8" descr="02-03-0256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7543800" y="2590800"/>
            <a:ext cx="1309688" cy="1981200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E6B759A-A892-463E-90E6-ACC6EA50F652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53DDDA-1AC4-4C1D-A6CB-72FD29EE6752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tr-TR" sz="2400" b="1" dirty="0" smtClean="0">
                <a:solidFill>
                  <a:srgbClr val="00B050"/>
                </a:solidFill>
              </a:rPr>
              <a:t>Düzenli direnç antrenmanlarına </a:t>
            </a:r>
            <a:r>
              <a:rPr lang="tr-TR" sz="2400" b="1" dirty="0" err="1" smtClean="0">
                <a:solidFill>
                  <a:srgbClr val="00B050"/>
                </a:solidFill>
              </a:rPr>
              <a:t>nöromusküler</a:t>
            </a:r>
            <a:r>
              <a:rPr lang="tr-TR" sz="2400" b="1" dirty="0" smtClean="0">
                <a:solidFill>
                  <a:srgbClr val="00B050"/>
                </a:solidFill>
              </a:rPr>
              <a:t> uyumlar</a:t>
            </a:r>
            <a:endParaRPr lang="en-US" sz="2400" b="1" dirty="0" smtClean="0">
              <a:solidFill>
                <a:srgbClr val="00B050"/>
              </a:solidFill>
            </a:endParaRP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524000"/>
            <a:ext cx="58674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1900" b="1" dirty="0" smtClean="0">
                <a:solidFill>
                  <a:srgbClr val="C00000"/>
                </a:solidFill>
              </a:rPr>
              <a:t>Sinirsel (</a:t>
            </a:r>
            <a:r>
              <a:rPr lang="tr-TR" sz="1900" b="1" dirty="0" err="1" smtClean="0">
                <a:solidFill>
                  <a:srgbClr val="C00000"/>
                </a:solidFill>
              </a:rPr>
              <a:t>Nö</a:t>
            </a:r>
            <a:r>
              <a:rPr lang="en-US" sz="1900" b="1" dirty="0" smtClean="0">
                <a:solidFill>
                  <a:srgbClr val="C00000"/>
                </a:solidFill>
              </a:rPr>
              <a:t>r</a:t>
            </a:r>
            <a:r>
              <a:rPr lang="tr-TR" sz="1900" b="1" dirty="0" smtClean="0">
                <a:solidFill>
                  <a:srgbClr val="C00000"/>
                </a:solidFill>
              </a:rPr>
              <a:t>o</a:t>
            </a:r>
            <a:r>
              <a:rPr lang="en-US" sz="1900" b="1" dirty="0" smtClean="0">
                <a:solidFill>
                  <a:srgbClr val="C00000"/>
                </a:solidFill>
              </a:rPr>
              <a:t>l</a:t>
            </a:r>
            <a:r>
              <a:rPr lang="tr-TR" sz="1900" b="1" dirty="0" smtClean="0">
                <a:solidFill>
                  <a:srgbClr val="C00000"/>
                </a:solidFill>
              </a:rPr>
              <a:t>) uyumlar</a:t>
            </a:r>
            <a:r>
              <a:rPr lang="en-US" sz="1900" b="1" dirty="0" smtClean="0">
                <a:solidFill>
                  <a:srgbClr val="C00000"/>
                </a:solidFill>
              </a:rPr>
              <a:t> </a:t>
            </a:r>
            <a:r>
              <a:rPr lang="tr-TR" sz="1900" b="1" dirty="0" smtClean="0">
                <a:solidFill>
                  <a:srgbClr val="C00000"/>
                </a:solidFill>
              </a:rPr>
              <a:t>(</a:t>
            </a:r>
            <a:r>
              <a:rPr lang="en-US" sz="1900" b="1" dirty="0" smtClean="0">
                <a:solidFill>
                  <a:srgbClr val="C00000"/>
                </a:solidFill>
              </a:rPr>
              <a:t>adapt</a:t>
            </a:r>
            <a:r>
              <a:rPr lang="tr-TR" sz="1900" b="1" dirty="0" err="1" smtClean="0">
                <a:solidFill>
                  <a:srgbClr val="C00000"/>
                </a:solidFill>
              </a:rPr>
              <a:t>asyonlar</a:t>
            </a:r>
            <a:r>
              <a:rPr lang="tr-TR" sz="1900" b="1" dirty="0" smtClean="0">
                <a:solidFill>
                  <a:srgbClr val="C00000"/>
                </a:solidFill>
              </a:rPr>
              <a:t>)</a:t>
            </a:r>
          </a:p>
          <a:p>
            <a:pPr eaLnBrk="1" hangingPunct="1">
              <a:lnSpc>
                <a:spcPct val="80000"/>
              </a:lnSpc>
              <a:buNone/>
            </a:pPr>
            <a:endParaRPr lang="en-US" sz="1900" b="1" dirty="0" smtClean="0">
              <a:solidFill>
                <a:srgbClr val="C000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1500" b="1" dirty="0" smtClean="0">
                <a:solidFill>
                  <a:srgbClr val="0070C0"/>
                </a:solidFill>
              </a:rPr>
              <a:t>MOTOR ÜNİTE DAHİL ETME PATERNLERİNDE GELİŞME; </a:t>
            </a:r>
            <a:endParaRPr lang="en-US" sz="1500" b="1" dirty="0" smtClean="0">
              <a:solidFill>
                <a:srgbClr val="0070C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1500" b="1" dirty="0" smtClean="0">
                <a:solidFill>
                  <a:srgbClr val="0070C0"/>
                </a:solidFill>
              </a:rPr>
              <a:t>MOTOR ÖĞRENMEDE GELİŞME; </a:t>
            </a:r>
            <a:endParaRPr lang="en-US" sz="1500" b="1" dirty="0" smtClean="0">
              <a:solidFill>
                <a:srgbClr val="0070C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tr-TR" sz="1500" b="1" dirty="0" smtClean="0">
                <a:solidFill>
                  <a:srgbClr val="0070C0"/>
                </a:solidFill>
              </a:rPr>
              <a:t>6 HAFTA KADAR SÜREN ANTRENMANLARDAN SONRA, KAS ÇAPRAZ KESİTLERİNDE DEĞİŞİM OLMAKSIZIN YA DA AZ BİR DEĞİŞİMLE, SİNİRSEL UYUMLAR (</a:t>
            </a:r>
            <a:r>
              <a:rPr lang="en-US" sz="1500" b="1" dirty="0" smtClean="0">
                <a:solidFill>
                  <a:srgbClr val="0070C0"/>
                </a:solidFill>
              </a:rPr>
              <a:t>N</a:t>
            </a:r>
            <a:r>
              <a:rPr lang="tr-TR" sz="1500" b="1" dirty="0" smtClean="0">
                <a:solidFill>
                  <a:srgbClr val="0070C0"/>
                </a:solidFill>
              </a:rPr>
              <a:t>Ö</a:t>
            </a:r>
            <a:r>
              <a:rPr lang="en-US" sz="1500" b="1" dirty="0" smtClean="0">
                <a:solidFill>
                  <a:srgbClr val="0070C0"/>
                </a:solidFill>
              </a:rPr>
              <a:t>RAL ADAPTA</a:t>
            </a:r>
            <a:r>
              <a:rPr lang="tr-TR" sz="1500" b="1" dirty="0" smtClean="0">
                <a:solidFill>
                  <a:srgbClr val="0070C0"/>
                </a:solidFill>
              </a:rPr>
              <a:t>SYONLAR) IN SORUMLU OLDUKLARI KUVVETTE KAZANIMLAR; </a:t>
            </a:r>
          </a:p>
          <a:p>
            <a:pPr lvl="1" eaLnBrk="1" hangingPunct="1">
              <a:lnSpc>
                <a:spcPct val="80000"/>
              </a:lnSpc>
              <a:buNone/>
            </a:pPr>
            <a:endParaRPr lang="en-US" sz="1500" dirty="0" smtClean="0"/>
          </a:p>
          <a:p>
            <a:pPr>
              <a:lnSpc>
                <a:spcPct val="80000"/>
              </a:lnSpc>
            </a:pPr>
            <a:r>
              <a:rPr lang="tr-TR" sz="1900" b="1" dirty="0" smtClean="0">
                <a:solidFill>
                  <a:srgbClr val="C00000"/>
                </a:solidFill>
              </a:rPr>
              <a:t>F</a:t>
            </a:r>
            <a:r>
              <a:rPr lang="en-US" sz="1900" b="1" dirty="0" err="1" smtClean="0">
                <a:solidFill>
                  <a:srgbClr val="C00000"/>
                </a:solidFill>
              </a:rPr>
              <a:t>ast</a:t>
            </a:r>
            <a:r>
              <a:rPr lang="en-US" sz="1900" b="1" dirty="0" smtClean="0">
                <a:solidFill>
                  <a:srgbClr val="C00000"/>
                </a:solidFill>
              </a:rPr>
              <a:t>-twitch </a:t>
            </a:r>
            <a:r>
              <a:rPr lang="tr-TR" sz="1900" b="1" dirty="0" smtClean="0">
                <a:solidFill>
                  <a:srgbClr val="C00000"/>
                </a:solidFill>
              </a:rPr>
              <a:t>liflerin büyümesi </a:t>
            </a:r>
            <a:r>
              <a:rPr lang="tr-TR" sz="2000" b="1" dirty="0" smtClean="0">
                <a:solidFill>
                  <a:srgbClr val="C00000"/>
                </a:solidFill>
              </a:rPr>
              <a:t>(</a:t>
            </a:r>
            <a:r>
              <a:rPr lang="en-US" sz="2000" b="1" i="1" dirty="0" smtClean="0">
                <a:solidFill>
                  <a:srgbClr val="C00000"/>
                </a:solidFill>
              </a:rPr>
              <a:t>H</a:t>
            </a:r>
            <a:r>
              <a:rPr lang="tr-TR" sz="2000" b="1" i="1" dirty="0" smtClean="0">
                <a:solidFill>
                  <a:srgbClr val="C00000"/>
                </a:solidFill>
              </a:rPr>
              <a:t>i</a:t>
            </a:r>
            <a:r>
              <a:rPr lang="en-US" sz="2000" b="1" i="1" dirty="0" err="1" smtClean="0">
                <a:solidFill>
                  <a:srgbClr val="C00000"/>
                </a:solidFill>
              </a:rPr>
              <a:t>pertro</a:t>
            </a:r>
            <a:r>
              <a:rPr lang="tr-TR" sz="2000" b="1" i="1" dirty="0" smtClean="0">
                <a:solidFill>
                  <a:srgbClr val="C00000"/>
                </a:solidFill>
              </a:rPr>
              <a:t>fi)</a:t>
            </a:r>
            <a:endParaRPr lang="en-US" sz="2000" b="1" dirty="0" smtClean="0">
              <a:solidFill>
                <a:srgbClr val="C0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tr-TR" sz="1900" b="1" dirty="0" smtClean="0">
                <a:solidFill>
                  <a:srgbClr val="C00000"/>
                </a:solidFill>
              </a:rPr>
              <a:t>Ak</a:t>
            </a:r>
            <a:r>
              <a:rPr lang="en-US" sz="1900" b="1" dirty="0" smtClean="0">
                <a:solidFill>
                  <a:srgbClr val="C00000"/>
                </a:solidFill>
              </a:rPr>
              <a:t>tin </a:t>
            </a:r>
            <a:r>
              <a:rPr lang="tr-TR" sz="1900" b="1" dirty="0" smtClean="0">
                <a:solidFill>
                  <a:srgbClr val="C00000"/>
                </a:solidFill>
              </a:rPr>
              <a:t>ve</a:t>
            </a:r>
            <a:r>
              <a:rPr lang="en-US" sz="1900" b="1" dirty="0" smtClean="0">
                <a:solidFill>
                  <a:srgbClr val="C00000"/>
                </a:solidFill>
              </a:rPr>
              <a:t> m</a:t>
            </a:r>
            <a:r>
              <a:rPr lang="tr-TR" sz="1900" b="1" dirty="0" err="1" smtClean="0">
                <a:solidFill>
                  <a:srgbClr val="C00000"/>
                </a:solidFill>
              </a:rPr>
              <a:t>iy</a:t>
            </a:r>
            <a:r>
              <a:rPr lang="en-US" sz="1900" b="1" dirty="0" smtClean="0">
                <a:solidFill>
                  <a:srgbClr val="C00000"/>
                </a:solidFill>
              </a:rPr>
              <a:t>o</a:t>
            </a:r>
            <a:r>
              <a:rPr lang="tr-TR" sz="1900" b="1" dirty="0" smtClean="0">
                <a:solidFill>
                  <a:srgbClr val="C00000"/>
                </a:solidFill>
              </a:rPr>
              <a:t>z</a:t>
            </a:r>
            <a:r>
              <a:rPr lang="en-US" sz="1900" b="1" dirty="0" smtClean="0">
                <a:solidFill>
                  <a:srgbClr val="C00000"/>
                </a:solidFill>
              </a:rPr>
              <a:t>in filament</a:t>
            </a:r>
            <a:r>
              <a:rPr lang="tr-TR" sz="1900" b="1" dirty="0" err="1" smtClean="0">
                <a:solidFill>
                  <a:srgbClr val="C00000"/>
                </a:solidFill>
              </a:rPr>
              <a:t>lerinin</a:t>
            </a:r>
            <a:r>
              <a:rPr lang="tr-TR" sz="1900" b="1" dirty="0" smtClean="0">
                <a:solidFill>
                  <a:srgbClr val="C00000"/>
                </a:solidFill>
              </a:rPr>
              <a:t> sayılarında ve büyüklüklerinde artış;</a:t>
            </a:r>
            <a:endParaRPr lang="en-US" sz="1900" b="1" dirty="0" smtClean="0">
              <a:solidFill>
                <a:srgbClr val="C0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tr-TR" sz="1900" b="1" dirty="0" smtClean="0">
                <a:solidFill>
                  <a:srgbClr val="C00000"/>
                </a:solidFill>
              </a:rPr>
              <a:t>Yağsız vücut kütlesinde artış;  </a:t>
            </a:r>
            <a:endParaRPr lang="en-US" sz="1900" b="1" dirty="0" smtClean="0">
              <a:solidFill>
                <a:srgbClr val="C0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tr-TR" sz="1900" b="1" dirty="0" smtClean="0">
                <a:solidFill>
                  <a:srgbClr val="C00000"/>
                </a:solidFill>
              </a:rPr>
              <a:t>Bağ  dokusu kuvvetinde artış; </a:t>
            </a:r>
            <a:endParaRPr lang="en-US" sz="1900" b="1" dirty="0" smtClean="0">
              <a:solidFill>
                <a:srgbClr val="C0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tr-TR" sz="1900" b="1" dirty="0" smtClean="0">
                <a:solidFill>
                  <a:srgbClr val="C00000"/>
                </a:solidFill>
              </a:rPr>
              <a:t>Eklem sakatlık riskinde azalma; </a:t>
            </a:r>
            <a:endParaRPr lang="en-US" sz="1900" b="1" dirty="0" smtClean="0">
              <a:solidFill>
                <a:srgbClr val="C0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tr-TR" sz="1900" b="1" dirty="0" smtClean="0">
                <a:solidFill>
                  <a:srgbClr val="C00000"/>
                </a:solidFill>
              </a:rPr>
              <a:t>Kemik mineral yoğunluğunda artış; </a:t>
            </a:r>
            <a:endParaRPr lang="en-US" sz="1900" b="1" dirty="0" smtClean="0">
              <a:solidFill>
                <a:srgbClr val="C0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1700" dirty="0" smtClean="0"/>
          </a:p>
        </p:txBody>
      </p:sp>
      <p:pic>
        <p:nvPicPr>
          <p:cNvPr id="16390" name="Picture 5" descr="02-02-0125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858000" y="3352800"/>
            <a:ext cx="1771650" cy="2667000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04A577C-5D06-478D-986C-B1A4DAB3D58A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34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431D56-DEE3-4D5F-9CB0-919890E97DA2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6175"/>
          </a:xfrm>
        </p:spPr>
        <p:txBody>
          <a:bodyPr/>
          <a:lstStyle/>
          <a:p>
            <a:pPr eaLnBrk="1" hangingPunct="1"/>
            <a:r>
              <a:rPr lang="tr-TR" sz="2800" b="1" dirty="0" smtClean="0">
                <a:solidFill>
                  <a:srgbClr val="C00000"/>
                </a:solidFill>
              </a:rPr>
              <a:t>Kronik stresin vücut sistemlerine etkisi</a:t>
            </a:r>
            <a:endParaRPr lang="en-US" sz="2800" b="1" dirty="0" smtClean="0">
              <a:solidFill>
                <a:srgbClr val="C00000"/>
              </a:solidFill>
            </a:endParaRPr>
          </a:p>
        </p:txBody>
      </p:sp>
      <p:graphicFrame>
        <p:nvGraphicFramePr>
          <p:cNvPr id="79971" name="Group 99"/>
          <p:cNvGraphicFramePr>
            <a:graphicFrameLocks noGrp="1"/>
          </p:cNvGraphicFramePr>
          <p:nvPr>
            <p:ph sz="half" idx="1"/>
          </p:nvPr>
        </p:nvGraphicFramePr>
        <p:xfrm>
          <a:off x="457200" y="1524000"/>
          <a:ext cx="8229600" cy="3188335"/>
        </p:xfrm>
        <a:graphic>
          <a:graphicData uri="http://schemas.openxmlformats.org/drawingml/2006/table">
            <a:tbl>
              <a:tblPr/>
              <a:tblGrid>
                <a:gridCol w="3048000"/>
                <a:gridCol w="5181600"/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Fizyolojik sistem</a:t>
                      </a:r>
                      <a:endParaRPr kumimoji="0" lang="en-US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S</a:t>
                      </a:r>
                      <a:r>
                        <a:rPr kumimoji="0" lang="en-US" sz="19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tres</a:t>
                      </a:r>
                      <a:r>
                        <a:rPr kumimoji="0" lang="tr-TR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</a:rPr>
                        <a:t> etkileri</a:t>
                      </a:r>
                      <a:endParaRPr kumimoji="0" lang="en-US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Kas-kemik (</a:t>
                      </a:r>
                      <a:r>
                        <a:rPr kumimoji="0" lang="en-US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Mus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k</a:t>
                      </a:r>
                      <a:r>
                        <a:rPr kumimoji="0" lang="en-US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uloskeletal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)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 s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i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stem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i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Gerilim </a:t>
                      </a:r>
                      <a:r>
                        <a:rPr kumimoji="0" lang="tr-TR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başağrısı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,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 ense ve omuzda rahatsızlık ve sırt ağrısı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K</a:t>
                      </a:r>
                      <a:r>
                        <a:rPr kumimoji="0" lang="en-US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ardi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y</a:t>
                      </a:r>
                      <a:r>
                        <a:rPr kumimoji="0" lang="en-US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ovas</a:t>
                      </a:r>
                      <a:r>
                        <a:rPr kumimoji="0" lang="tr-TR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kü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l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e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r s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i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stem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Erken oluşan </a:t>
                      </a:r>
                      <a:r>
                        <a:rPr kumimoji="0" lang="tr-TR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koronar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 arter hastalığı  (KAH), 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h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i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pert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a</a:t>
                      </a:r>
                      <a:r>
                        <a:rPr kumimoji="0" lang="en-US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nsi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y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on, 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artan plaka (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platelet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) yapışkanlığı ve kalp sektesi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Bağışıklık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 s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i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stem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i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T-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hücre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 f</a:t>
                      </a:r>
                      <a:r>
                        <a:rPr kumimoji="0" lang="tr-TR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onksiyonunun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 bastırılması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, 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enfeksiyonlara ve </a:t>
                      </a:r>
                      <a:r>
                        <a:rPr kumimoji="0" lang="tr-TR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viral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 hastalıklara maruz kalmada artış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MS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Hafızada zayıflama ve sinirsel dejenerasyon</a:t>
                      </a:r>
                      <a:endParaRPr kumimoji="0" lang="en-US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Gastrointestinal s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i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stem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5000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Mide ağrısı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, 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mide bulantısı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, </a:t>
                      </a:r>
                      <a:r>
                        <a:rPr kumimoji="0" lang="tr-T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kabızlık ve ishal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28" name="Rectangle 60"/>
          <p:cNvSpPr>
            <a:spLocks noGrp="1" noChangeArrowheads="1"/>
          </p:cNvSpPr>
          <p:nvPr>
            <p:ph type="body" sz="half" idx="2"/>
          </p:nvPr>
        </p:nvSpPr>
        <p:spPr>
          <a:xfrm>
            <a:off x="1143000" y="4737100"/>
            <a:ext cx="7540625" cy="1204913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1700" b="1" dirty="0" smtClean="0">
                <a:solidFill>
                  <a:schemeClr val="accent2"/>
                </a:solidFill>
              </a:rPr>
              <a:t>Bu negatif  değişimler, temelde </a:t>
            </a:r>
            <a:r>
              <a:rPr lang="tr-TR" sz="1700" b="1" dirty="0" err="1" smtClean="0">
                <a:solidFill>
                  <a:schemeClr val="accent2"/>
                </a:solidFill>
              </a:rPr>
              <a:t>norepinefrin</a:t>
            </a:r>
            <a:r>
              <a:rPr lang="tr-TR" sz="1700" b="1" dirty="0" smtClean="0">
                <a:solidFill>
                  <a:schemeClr val="accent2"/>
                </a:solidFill>
              </a:rPr>
              <a:t>  ve </a:t>
            </a:r>
            <a:r>
              <a:rPr lang="tr-TR" sz="1700" b="1" dirty="0" err="1" smtClean="0">
                <a:solidFill>
                  <a:schemeClr val="accent2"/>
                </a:solidFill>
              </a:rPr>
              <a:t>kortizol</a:t>
            </a:r>
            <a:r>
              <a:rPr lang="tr-TR" sz="1700" b="1" dirty="0" smtClean="0">
                <a:solidFill>
                  <a:schemeClr val="accent2"/>
                </a:solidFill>
              </a:rPr>
              <a:t> gibi  stres hormonlarının artan seviyeleri nedeni ile ortaya çıkarlar.  </a:t>
            </a:r>
            <a:endParaRPr lang="en-US" sz="17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tr-TR" sz="1700" b="1" dirty="0" smtClean="0">
                <a:solidFill>
                  <a:schemeClr val="accent2"/>
                </a:solidFill>
              </a:rPr>
              <a:t>Egzersiz, stres hormon seviyelerinin düşmesine ve bu belirtilerin ortadan kalkmasına yardımcı  olabilir.   </a:t>
            </a:r>
            <a:endParaRPr lang="en-US" sz="1500" b="1" dirty="0" smtClean="0">
              <a:solidFill>
                <a:schemeClr val="accent2"/>
              </a:solidFill>
            </a:endParaRPr>
          </a:p>
        </p:txBody>
      </p:sp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5A2C888-4056-47CE-B144-857FACC8AF89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>
          <a:xfrm>
            <a:off x="357158" y="274638"/>
            <a:ext cx="8429684" cy="1210146"/>
          </a:xfrm>
        </p:spPr>
        <p:txBody>
          <a:bodyPr>
            <a:noAutofit/>
          </a:bodyPr>
          <a:lstStyle/>
          <a:p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Kaynaklar</a:t>
            </a:r>
            <a:r>
              <a:rPr lang="tr-TR" sz="4000" dirty="0"/>
              <a:t/>
            </a:r>
            <a:br>
              <a:rPr lang="tr-TR" sz="4000" dirty="0"/>
            </a:br>
            <a:endParaRPr lang="tr-TR" sz="4000" b="1" dirty="0" smtClean="0"/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tr-TR" dirty="0" err="1" smtClean="0"/>
              <a:t>Scott</a:t>
            </a:r>
            <a:r>
              <a:rPr lang="tr-TR" dirty="0" smtClean="0"/>
              <a:t> </a:t>
            </a:r>
            <a:r>
              <a:rPr lang="tr-TR" dirty="0"/>
              <a:t>K. Powers </a:t>
            </a:r>
            <a:r>
              <a:rPr lang="tr-TR" dirty="0" err="1"/>
              <a:t>and</a:t>
            </a:r>
            <a:r>
              <a:rPr lang="tr-TR" dirty="0"/>
              <a:t> Edward T. </a:t>
            </a:r>
            <a:r>
              <a:rPr lang="tr-TR" dirty="0" err="1"/>
              <a:t>Howley</a:t>
            </a:r>
            <a:r>
              <a:rPr lang="tr-TR" dirty="0"/>
              <a:t> (1990).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Physiology</a:t>
            </a:r>
            <a:r>
              <a:rPr lang="tr-TR" dirty="0"/>
              <a:t> – </a:t>
            </a:r>
            <a:r>
              <a:rPr lang="tr-TR" dirty="0" err="1"/>
              <a:t>Theory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Application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Performance</a:t>
            </a:r>
            <a:r>
              <a:rPr lang="tr-TR" dirty="0"/>
              <a:t>. </a:t>
            </a:r>
            <a:r>
              <a:rPr lang="tr-TR" dirty="0" err="1"/>
              <a:t>Wm</a:t>
            </a:r>
            <a:r>
              <a:rPr lang="tr-TR" dirty="0"/>
              <a:t>. C. Brown </a:t>
            </a:r>
            <a:r>
              <a:rPr lang="tr-TR" dirty="0" err="1"/>
              <a:t>Publishers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Edward L. </a:t>
            </a:r>
            <a:r>
              <a:rPr lang="tr-TR" dirty="0" err="1"/>
              <a:t>Fox</a:t>
            </a:r>
            <a:r>
              <a:rPr lang="tr-TR" dirty="0"/>
              <a:t>, Richard W. </a:t>
            </a:r>
            <a:r>
              <a:rPr lang="tr-TR" dirty="0" err="1"/>
              <a:t>Bowers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Merle</a:t>
            </a:r>
            <a:r>
              <a:rPr lang="tr-TR" dirty="0"/>
              <a:t> L. </a:t>
            </a:r>
            <a:r>
              <a:rPr lang="tr-TR" dirty="0" err="1"/>
              <a:t>Foss</a:t>
            </a:r>
            <a:r>
              <a:rPr lang="tr-TR" dirty="0"/>
              <a:t> (1989).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Physiological</a:t>
            </a:r>
            <a:r>
              <a:rPr lang="tr-TR" dirty="0"/>
              <a:t> </a:t>
            </a:r>
            <a:r>
              <a:rPr lang="tr-TR" dirty="0" err="1"/>
              <a:t>Basis</a:t>
            </a:r>
            <a:r>
              <a:rPr lang="tr-TR" dirty="0"/>
              <a:t> of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Athletics</a:t>
            </a:r>
            <a:r>
              <a:rPr lang="tr-TR" dirty="0"/>
              <a:t>. Em. C. Brown </a:t>
            </a:r>
            <a:r>
              <a:rPr lang="tr-TR" dirty="0" err="1"/>
              <a:t>Publishers</a:t>
            </a:r>
            <a:r>
              <a:rPr lang="tr-TR" dirty="0"/>
              <a:t>, </a:t>
            </a:r>
            <a:r>
              <a:rPr lang="tr-TR" dirty="0" err="1"/>
              <a:t>Dubuque</a:t>
            </a:r>
            <a:r>
              <a:rPr lang="tr-TR" dirty="0"/>
              <a:t>, Iowa.</a:t>
            </a:r>
          </a:p>
          <a:p>
            <a:pPr lvl="0"/>
            <a:r>
              <a:rPr lang="tr-TR" dirty="0"/>
              <a:t>Michael L. </a:t>
            </a:r>
            <a:r>
              <a:rPr lang="tr-TR" dirty="0" err="1"/>
              <a:t>Pollock</a:t>
            </a:r>
            <a:r>
              <a:rPr lang="tr-TR" dirty="0"/>
              <a:t>, </a:t>
            </a:r>
            <a:r>
              <a:rPr lang="tr-TR" dirty="0" err="1"/>
              <a:t>Jack</a:t>
            </a:r>
            <a:r>
              <a:rPr lang="tr-TR" dirty="0"/>
              <a:t> H. </a:t>
            </a:r>
            <a:r>
              <a:rPr lang="tr-TR" dirty="0" err="1"/>
              <a:t>Wilmore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Samuel</a:t>
            </a:r>
            <a:r>
              <a:rPr lang="tr-TR" dirty="0"/>
              <a:t> M. </a:t>
            </a:r>
            <a:r>
              <a:rPr lang="tr-TR" dirty="0" err="1"/>
              <a:t>Fox</a:t>
            </a:r>
            <a:r>
              <a:rPr lang="tr-TR" dirty="0"/>
              <a:t> III (1978). </a:t>
            </a:r>
            <a:r>
              <a:rPr lang="tr-TR" dirty="0" err="1"/>
              <a:t>Health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Through </a:t>
            </a:r>
            <a:r>
              <a:rPr lang="tr-TR" dirty="0" err="1"/>
              <a:t>Physical</a:t>
            </a:r>
            <a:r>
              <a:rPr lang="tr-TR" dirty="0"/>
              <a:t> Activity. John </a:t>
            </a:r>
            <a:r>
              <a:rPr lang="tr-TR" dirty="0" err="1"/>
              <a:t>Wiley</a:t>
            </a:r>
            <a:r>
              <a:rPr lang="tr-TR" dirty="0"/>
              <a:t> &amp; </a:t>
            </a:r>
            <a:r>
              <a:rPr lang="tr-TR" dirty="0" err="1"/>
              <a:t>Sons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William D. </a:t>
            </a:r>
            <a:r>
              <a:rPr lang="tr-TR" dirty="0" err="1"/>
              <a:t>McArdle</a:t>
            </a:r>
            <a:r>
              <a:rPr lang="tr-TR" dirty="0"/>
              <a:t>, Frank I. </a:t>
            </a:r>
            <a:r>
              <a:rPr lang="tr-TR" dirty="0" err="1"/>
              <a:t>Katch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Victor L. </a:t>
            </a:r>
            <a:r>
              <a:rPr lang="tr-TR" dirty="0" err="1"/>
              <a:t>Katch</a:t>
            </a:r>
            <a:r>
              <a:rPr lang="tr-TR" dirty="0"/>
              <a:t> (1981).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Physiology-Energy</a:t>
            </a:r>
            <a:r>
              <a:rPr lang="tr-TR" dirty="0"/>
              <a:t>, </a:t>
            </a:r>
            <a:r>
              <a:rPr lang="tr-TR" dirty="0" err="1"/>
              <a:t>Nutrition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Human </a:t>
            </a:r>
            <a:r>
              <a:rPr lang="tr-TR" dirty="0" err="1"/>
              <a:t>Performance</a:t>
            </a:r>
            <a:r>
              <a:rPr lang="tr-TR" dirty="0"/>
              <a:t>. </a:t>
            </a:r>
            <a:r>
              <a:rPr lang="tr-TR" dirty="0" err="1"/>
              <a:t>Lea</a:t>
            </a:r>
            <a:r>
              <a:rPr lang="tr-TR" dirty="0"/>
              <a:t> &amp; </a:t>
            </a:r>
            <a:r>
              <a:rPr lang="tr-TR" dirty="0" err="1"/>
              <a:t>Febiger</a:t>
            </a:r>
            <a:r>
              <a:rPr lang="tr-TR" dirty="0"/>
              <a:t>, </a:t>
            </a:r>
            <a:r>
              <a:rPr lang="tr-TR" dirty="0" err="1"/>
              <a:t>Philadelphia</a:t>
            </a:r>
            <a:r>
              <a:rPr lang="tr-TR" dirty="0"/>
              <a:t>.</a:t>
            </a:r>
          </a:p>
          <a:p>
            <a:pPr lvl="0"/>
            <a:r>
              <a:rPr lang="tr-TR" dirty="0" err="1"/>
              <a:t>Brian</a:t>
            </a:r>
            <a:r>
              <a:rPr lang="tr-TR" dirty="0"/>
              <a:t> J. </a:t>
            </a:r>
            <a:r>
              <a:rPr lang="tr-TR" dirty="0" err="1"/>
              <a:t>Sharkey</a:t>
            </a:r>
            <a:r>
              <a:rPr lang="tr-TR" dirty="0"/>
              <a:t> (1990). </a:t>
            </a:r>
            <a:r>
              <a:rPr lang="tr-TR" dirty="0" err="1"/>
              <a:t>Physiology</a:t>
            </a:r>
            <a:r>
              <a:rPr lang="tr-TR" dirty="0"/>
              <a:t> of </a:t>
            </a:r>
            <a:r>
              <a:rPr lang="tr-TR" dirty="0" err="1"/>
              <a:t>Fitness</a:t>
            </a:r>
            <a:r>
              <a:rPr lang="tr-TR" dirty="0"/>
              <a:t>. Human </a:t>
            </a:r>
            <a:r>
              <a:rPr lang="tr-TR" dirty="0" err="1"/>
              <a:t>Kinetics</a:t>
            </a:r>
            <a:r>
              <a:rPr lang="tr-TR" dirty="0"/>
              <a:t> </a:t>
            </a:r>
            <a:r>
              <a:rPr lang="tr-TR" dirty="0" err="1"/>
              <a:t>Publishers</a:t>
            </a:r>
            <a:r>
              <a:rPr lang="tr-TR" dirty="0"/>
              <a:t>, </a:t>
            </a:r>
            <a:r>
              <a:rPr lang="tr-TR" dirty="0" err="1"/>
              <a:t>Inc</a:t>
            </a:r>
            <a:r>
              <a:rPr lang="tr-TR" dirty="0"/>
              <a:t>. </a:t>
            </a:r>
          </a:p>
          <a:p>
            <a:pPr algn="ctr">
              <a:buFontTx/>
              <a:buNone/>
            </a:pPr>
            <a:endParaRPr lang="tr-TR" dirty="0" smtClean="0"/>
          </a:p>
        </p:txBody>
      </p:sp>
      <p:sp>
        <p:nvSpPr>
          <p:cNvPr id="12292" name="3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72AD668-A978-45EE-8C3E-3109D6214362}" type="datetime1">
              <a:rPr lang="tr-TR" smtClean="0"/>
              <a:pPr/>
              <a:t>14.8.2017</a:t>
            </a:fld>
            <a:endParaRPr lang="en-US" smtClean="0"/>
          </a:p>
        </p:txBody>
      </p:sp>
      <p:sp>
        <p:nvSpPr>
          <p:cNvPr id="12293" name="4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  <p:sp>
        <p:nvSpPr>
          <p:cNvPr id="1229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4CED23-30DB-4A93-B33C-37A2C97F6A0A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525868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839</Words>
  <Application>Microsoft Office PowerPoint</Application>
  <PresentationFormat>Ekran Gösterisi (4:3)</PresentationFormat>
  <Paragraphs>114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Arial Rounded MT Bold</vt:lpstr>
      <vt:lpstr>Calibri</vt:lpstr>
      <vt:lpstr>Verdana</vt:lpstr>
      <vt:lpstr>Wingdings</vt:lpstr>
      <vt:lpstr>Ofis Teması</vt:lpstr>
      <vt:lpstr>  BSÖ 201      (2 2) 3 EGZERSİZ FİZYOLOJİSİ </vt:lpstr>
      <vt:lpstr>Optimal kuvvet üretimi</vt:lpstr>
      <vt:lpstr>Optimal kuvvet üretimi</vt:lpstr>
      <vt:lpstr>Kas lif tipleri</vt:lpstr>
      <vt:lpstr>Kas lif tipleri</vt:lpstr>
      <vt:lpstr>Düzenli direnç antrenmanlarına nöromusküler uyumlar</vt:lpstr>
      <vt:lpstr>Kronik stresin vücut sistemlerine etkisi</vt:lpstr>
      <vt:lpstr> Kaynaklar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BSÖ 201      (2 2) 3 EGZERSİZ FİZYOLOJİSİ </dc:title>
  <dc:creator>Adsız</dc:creator>
  <cp:lastModifiedBy>TUNCEL</cp:lastModifiedBy>
  <cp:revision>80</cp:revision>
  <dcterms:created xsi:type="dcterms:W3CDTF">2013-08-23T13:39:04Z</dcterms:created>
  <dcterms:modified xsi:type="dcterms:W3CDTF">2017-08-14T12:27:52Z</dcterms:modified>
</cp:coreProperties>
</file>