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62" r:id="rId9"/>
    <p:sldId id="263" r:id="rId10"/>
    <p:sldId id="265" r:id="rId11"/>
    <p:sldId id="275" r:id="rId12"/>
    <p:sldId id="276" r:id="rId13"/>
    <p:sldId id="277" r:id="rId14"/>
    <p:sldId id="278" r:id="rId15"/>
    <p:sldId id="279" r:id="rId16"/>
    <p:sldId id="280" r:id="rId17"/>
    <p:sldId id="270"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04.08.2011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04.08.2011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04.08.2011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04.08.2011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04.08.2011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04.08.2011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04.08.2011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04.08.2011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04.08.2011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04.08.2011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04.08.2011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04.08.2011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الرابعة</a:t>
            </a:r>
            <a:r>
              <a:rPr lang="tr-TR" sz="4900" b="1" dirty="0" smtClean="0"/>
              <a:t/>
            </a:r>
            <a:br>
              <a:rPr lang="tr-TR" sz="4900" b="1" dirty="0" smtClean="0"/>
            </a:br>
            <a:r>
              <a:rPr lang="tr-TR" sz="4900" b="1" dirty="0" smtClean="0"/>
              <a:t>IV. </a:t>
            </a:r>
            <a:r>
              <a:rPr lang="tr-TR" sz="4900" b="1" dirty="0"/>
              <a:t>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fontScale="92500" lnSpcReduction="10000"/>
          </a:bodyPr>
          <a:lstStyle/>
          <a:p>
            <a:pPr algn="ctr"/>
            <a:r>
              <a:rPr lang="ar-SA" sz="4000" b="1" dirty="0" smtClean="0"/>
              <a:t>الجملة الاسمية</a:t>
            </a:r>
            <a:endParaRPr lang="tr-TR" sz="4400" b="1" dirty="0"/>
          </a:p>
          <a:p>
            <a:pPr algn="ctr">
              <a:lnSpc>
                <a:spcPct val="150000"/>
              </a:lnSpc>
              <a:spcBef>
                <a:spcPts val="1200"/>
              </a:spcBef>
              <a:spcAft>
                <a:spcPts val="1200"/>
              </a:spcAft>
            </a:pPr>
            <a:r>
              <a:rPr lang="tr-TR" sz="4000" b="1" i="1" dirty="0" smtClean="0"/>
              <a:t>İSİM CÜMLESİ</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 مَيّ زِياَدَة </a:t>
            </a:r>
            <a:r>
              <a:rPr lang="ar-SA" sz="2800" b="1" dirty="0" smtClean="0"/>
              <a:t>(</a:t>
            </a:r>
            <a:r>
              <a:rPr lang="ar-SA" sz="2800" b="1" dirty="0" smtClean="0"/>
              <a:t>١٨٨٦-١٩٤١)</a:t>
            </a:r>
            <a:endParaRPr lang="tr-TR" sz="2800" dirty="0"/>
          </a:p>
        </p:txBody>
      </p:sp>
      <p:sp>
        <p:nvSpPr>
          <p:cNvPr id="3" name="2 İçerik Yer Tutucusu"/>
          <p:cNvSpPr>
            <a:spLocks noGrp="1"/>
          </p:cNvSpPr>
          <p:nvPr>
            <p:ph idx="1"/>
          </p:nvPr>
        </p:nvSpPr>
        <p:spPr/>
        <p:txBody>
          <a:bodyPr>
            <a:normAutofit fontScale="85000" lnSpcReduction="10000"/>
          </a:bodyPr>
          <a:lstStyle/>
          <a:p>
            <a:pPr algn="r">
              <a:buNone/>
            </a:pPr>
            <a:r>
              <a:rPr lang="ar-SA" dirty="0" smtClean="0"/>
              <a:t>مِنْ أَهَمِّ رَائِدَاتِ النَّهْضَةِ اْلأَدَبِيَّةِ وَالنَّهْضَةِ النِّسَائِيَّةِ فِي الْعَالَمِ الْعَرَبِيِّ. اِسْمُهَا اْلأَصْلِيُّ </a:t>
            </a:r>
            <a:r>
              <a:rPr lang="ar-SA" dirty="0" smtClean="0"/>
              <a:t>«مَارِي» </a:t>
            </a:r>
            <a:r>
              <a:rPr lang="ar-SA" dirty="0" smtClean="0"/>
              <a:t>وَهِيَ اِبْنَةُ أَبٍ لُبْنَانِيٍّ وَأُمٍّ فِلِسْطِينِيَّةٍ. وُلِدَ فِي النَّاصِرَةِ (فِلِسْطِينُ)، وَتَعَلَّمَتْ فِي مَدْرَسَتِهَا حَتَّى بَلَغَتِ الثَّالِثَةَ عَشْرَةَ مِنَ الْعُمْرِ، وَ دَرَسَتْ فِي اِحْدَى مَدَارِسِ الرَّاهِبَاتِ فِي لُبْنَان حَيْثُ بَقِيَتْ حَتَّى سَنَةِ ١٩٠٤. وَفِي سَنَةِ ١٩٠٨ اِنْتَقَلَتْ مَعَ وَالِدَيْهَا إِلىَ مِصْرَ، وَلَمَّا كَانَ مَوْرِدُ وَالِدِهَا قَلِيلاً رَأَتْ مَيّ أَنْ تَعْمَلَ لِتُسَاعِدَهُ فِي الْقِيَامِ بِنَفَقَاتِ الْعَائِلَةِ، فَعَمِلَتْ كَمُعَلِّمَةٍ لِأَوْلاَدِ أَحَدِ اْلأَغْنِيَاءِ وَفِي سَنَةِ ١٩١١. ظَهَرَ لِمَيّ أَوَّلُ عَمَلٍ أَدَبِيٍّ بِالْفِرَنْسِيَّةِ، وَهُوَ مَجْمُوعَةُ قَصَائِدَ تَحْتَ عُنْوَانِ </a:t>
            </a:r>
            <a:r>
              <a:rPr lang="ar-SA" dirty="0" smtClean="0"/>
              <a:t>«</a:t>
            </a:r>
            <a:r>
              <a:rPr lang="ar-SA" dirty="0" smtClean="0"/>
              <a:t>أَزَاهِيرُ حُلْمٍ</a:t>
            </a:r>
            <a:r>
              <a:rPr lang="ar-SA" dirty="0" smtClean="0"/>
              <a:t>». </a:t>
            </a:r>
            <a:r>
              <a:rPr lang="ar-SA" dirty="0" smtClean="0"/>
              <a:t>وَلاَعَجَبَ فِي ذَلِكَ، فَقَدْ كَانَتْ ثَقَافَتُهَا فِرَنْسِيَّةً وَلَكِنَّهَا لَمْ تَلْبَثْ وَهِيَ فِي مِصْرَ أَنْ أَتْقَنَتِ الْعَرَبِيَّةَ فَصَارَتْ لُغَتَهَا الْكِتَابِيَّةَ الْمُفَضَّلَةَ وَنَالَتْ مَكَانَةً عَالِيَةً بَيْنَ أُدَبَاءِ الْعَرَبِيَّةِ.</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404664"/>
            <a:ext cx="7498080" cy="5843736"/>
          </a:xfrm>
        </p:spPr>
        <p:txBody>
          <a:bodyPr>
            <a:normAutofit fontScale="85000" lnSpcReduction="10000"/>
          </a:bodyPr>
          <a:lstStyle/>
          <a:p>
            <a:pPr algn="r">
              <a:buNone/>
            </a:pPr>
            <a:r>
              <a:rPr lang="ar-SA" dirty="0" smtClean="0"/>
              <a:t>وَقَدْ فَتَحَتْ صَالُوناً أَدَبِياًّ فِي الْقَاهِرَةِ كَانَ يَقْصِدُهُ كُلَّ يَوْمِ ثُلاَثَاءَ كِبَارُ رِجَالِ اْلأَدَبِ وَالْفِكْرِ وَالْفَنِّ، فَتَجْرِي بَيْنَهُمُ اْلأَحَادِيثُ اْلأَدَبِيَّةُ وَالْمُنَاقَشَاتُ الثَّقَافِيَّةُ. وَ يَكْفِي هُنَا أَنْ أَنْقُلَ وَصْفَ الدُّكْتُورِ طَهَ حُسَيْنٍ لَهُ إِذْ قَالَ </a:t>
            </a:r>
            <a:r>
              <a:rPr lang="ar-SA" dirty="0" smtClean="0"/>
              <a:t>«كَانَ </a:t>
            </a:r>
            <a:r>
              <a:rPr lang="ar-SA" dirty="0" smtClean="0"/>
              <a:t>صَالُونُ مَيّ دِيمُقْرَاطِياًّ وَأَنَا أَذْكُرُ أَنَّنِي اِتَّصَلْتُ بِصَالُونِ مَيّ بَعْدَ أَنْ نُوقِشَتْ رِسَالَتِي لِلدُّكْتُوراَ فِي أَبِي الْعَلاَءِ وَشَهِدْتْ مَيّ هَذِهِ الْمُنَاقَشَةَ، وَشَهِدْتْ فِيمَا يَظْهَرُ بَعْضُ الْحَفَلاَتِ الَّتِي أَقَامَهَا لِي الزُّمَلاَءُ حِينَئِذٍ وَطَلَبَتْ إِلَى أُسْتَاذِهَا وَأُسْتَاذِي لُطْفِي السَّيِدِ أَنْ يُظْهِرَنيِ فِي صَالُونِهَا وَكَذَلِكَ عَرَفْتُهَا فِي ذَلِكَ الصَّالُونِ وَتَرَدَّدْتُ عَلَيْهَا فِي أَيَّامِ الثُّلاَثاَءِ إِلَى أَنْ سَافَرْتُ إِلَى </a:t>
            </a:r>
            <a:r>
              <a:rPr lang="ar-SA" dirty="0" smtClean="0"/>
              <a:t>أُورُباَّ». </a:t>
            </a:r>
            <a:r>
              <a:rPr lang="ar-SA" dirty="0" smtClean="0"/>
              <a:t>وَكَانَ بَيْنَ الَّذِينَ يَتَرَدَّدُونَ عَلَى الصَّالُونِ الْمِصْرِيُّونَ وَ السُّورِيُّونَ وَاْلأُورُبِّيُّونَ عَلَى اِخْتِلاَفِ شُعُوبِهِمْ وَكَانَ مِنْهُمُ الرِّجَالُ وَالنِّسَاءُ وَكَانُوا يَتَحَدَّثُونَ فِي كُلِّ شَيْءٍ، وَيَتَحَدَّثُونَ بِلُغَاتٍ مُخْتَلِفَةٍ وَبِالْعَرَبِيَّةِ وَالْفِرَنْسِيَّةِ وَاْلإِنْكِلِيزِيَّةِ خَاصَّةً، وَرُبَّمَا اِسْتَمَعُوا لِقَصِيدَةٍ تُلْقَى أَوْ مَقَالَةٍ تُقْرَأُ أَوْقِطْعَةٍ مُوسِيقِيَّةٍ تُعْزَفُ أَوْ أُغْنِيَةٍ تَنْفُذُ إِلَى الْقُلُوبِ.</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وَمِنْ كِبَارِ أَهْلِ الْقَلَمِ وَقَادَةِ الْفِكْرِ الَّذِينَ كَانُوا يَتَرَدَّدُونَ عَلَى صَالُونِ مَيّ نَذْكُرْ لُطْفِيٌّ السَّيِّدُ، وَأَمِيرُ الشُّعَرَاءِ أَحْمَدُ شَوْقِيٌّ، وَطَهَ حُسَيْنٌ، وَعَبَّاسٌ اَلْعَقَّادٌ.</a:t>
            </a:r>
            <a:r>
              <a:rPr lang="ar-SA" strike="sngStrike" dirty="0" smtClean="0"/>
              <a:t>،</a:t>
            </a:r>
            <a:r>
              <a:rPr lang="ar-SA" dirty="0" smtClean="0"/>
              <a:t> وَمِنَ الْجَدِيرِ بِالذِّكْرِ أَنَّ الْعَقّادَ قَالَ عَنْ صَالُونِ مَيّ </a:t>
            </a:r>
            <a:r>
              <a:rPr lang="ar-SA" dirty="0" smtClean="0"/>
              <a:t>«إِنَّهُ </a:t>
            </a:r>
            <a:r>
              <a:rPr lang="ar-SA" dirty="0" smtClean="0"/>
              <a:t>لَوْ جَمَعَتِ اْلأَحَادِيثُ الَّتِي دَارَتْ فِي نَدْوَةِ مَيّ لَتَأَلَّفَتْ مِنْهَا مَكْتَبَةٌ مِصْرِيَّةٌ تُقَابِلُ مَكْتَبَةَ الْعِقْدِ الفَرِيدِ وَمَكْتَبَةَ اْلأَغَانِي فِي الثَّقَافَتَيْنِ اْلأَنْدَلُسِيَّةِ وَالْعَبَّاسِيَّةِ</a:t>
            </a:r>
            <a:r>
              <a:rPr lang="ar-SA" dirty="0" smtClean="0"/>
              <a:t>».</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rtl="1">
              <a:buNone/>
            </a:pPr>
            <a:r>
              <a:rPr lang="ar-SA" dirty="0" smtClean="0"/>
              <a:t>وَازْدَادَ نَشَاطُهَا اْلأَدَبِيُّ بَعْدَ الْحَرْبِ الْعَالَمِيَّةِ اْلأُولَى</a:t>
            </a:r>
            <a:r>
              <a:rPr lang="ar-SA" dirty="0" smtClean="0"/>
              <a:t>،</a:t>
            </a:r>
          </a:p>
          <a:p>
            <a:pPr algn="r" rtl="1">
              <a:buNone/>
            </a:pPr>
            <a:r>
              <a:rPr lang="ar-SA" dirty="0" smtClean="0"/>
              <a:t>وَلَمْ </a:t>
            </a:r>
            <a:r>
              <a:rPr lang="ar-SA" dirty="0" smtClean="0"/>
              <a:t>تَلْبَثْ أَنْ أَصْبَحَتْ زَعِيمَةَ اْلأَدِيبَاتِ فِي الْعَالَمِ </a:t>
            </a:r>
            <a:r>
              <a:rPr lang="ar-SA" dirty="0" smtClean="0"/>
              <a:t>الْعَرَبِيِّ. وَكَانَتْ </a:t>
            </a:r>
            <a:r>
              <a:rPr lang="ar-SA" dirty="0" smtClean="0"/>
              <a:t>أَيْنَمَا تَوَجَّهَتْ تُقَامُ لَهَا حَفَلاَتُ التَّكْرِيمِ.             </a:t>
            </a:r>
            <a:endParaRPr lang="tr-TR" dirty="0" smtClean="0"/>
          </a:p>
          <a:p>
            <a:pPr algn="r">
              <a:buNone/>
            </a:pPr>
            <a:r>
              <a:rPr lang="ar-SA" dirty="0" smtClean="0"/>
              <a:t>وَكَانَ بَيْنَ اْلأُدَبَاءِ الَّذِينَ بَادَلَتْهُمُ اْلآرَاءُ وَاْلأَفْكَارُ جِبْرَانُ خَلِيلُ جِبْرَانُ أَدِيبُ الْمَهْجَرِ، اَلَّذِي مَاكَادَتْ تَطَّلِعُ عَلَى كِتَابَاتِهِ حَتَّى شَعَرَتْ بِجَاذِبِيَّتِهِ اْلأَدَبِيَّةِ فَكَاتَبَتْهُ وَكَاتَبَهَا، وَتَطَوَّرَتْ عَلاَقَتُهُمَا إِلَى حُبٍّ اِسْتَمَرَّ زَمَناً مِنْ غَيْرِ أَنْ يَلْتَقِيَا. وَقَدْ وُلِدَ مِنْ هَذِهِ الْعَلاَقَةِ رَسَائِلُ مُتَبَادِلَةٌ تُعَدُّ الْيَوْمَ مِنْ ثَرْوَتِنَا اْلأَدَبِيَّةِ.</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وَكَانَتْ مَيّ بِرَغْمِ ثَقَافَتِهَا اْلأَجْنَبِيَّةِ شَرْقِيَّةَ الرُّوحِ، وَقَدْ قَالَتْ عَنْهَا اِحْدَى اْلأَدِيبَاتِ الشَّهِيرَاتِ عَائِشَةُ التَّيْمُورِيَّةُ: </a:t>
            </a:r>
            <a:r>
              <a:rPr lang="ar-SA" dirty="0" smtClean="0"/>
              <a:t>«إِنَّهَا </a:t>
            </a:r>
            <a:r>
              <a:rPr lang="ar-SA" dirty="0" smtClean="0"/>
              <a:t>كَانَتِ الْمَثَلَ اْلأَعْلَى لِلْفَتَاةِ الشَّرْقِيَّةِ الرَّاقِيَةِ الْمُثَقَّفَةِ. لَقَدْ أَخَذَتْ مِنِّي الْكَثِيرَ مِنْ ثَقَافَةِ الْعَرَبِ وَطَرَائِفِهِمْ وَاتِّجَاهَاتِهِمْ، وَلَكِنْ ذَلِكَ لَمْ يُنْسِهَا حَقَّ أَهْلِهَا وَوَطَنِهَا، وَكَانَ الشَّرْقُ كُلُّهُ لَهَا وَطَناً. لَمَا نَسِيَتْ عَادَاتِ أَهْلِهَا، وَلاَ اِحْتَقَرَتْ تَقَالِيدَ قَوْمِهَا.»</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وَقَدْ اِنْضَمَّتْ إِلَى الْحَرَكَةِ النِّسَائِيَّةِ فِي مِصْرَ لِلدِّفَاعِ عَنْ حُقُوقِ الْمَرأَةِ، وَطَالَبَتْ بِتَحْقِيقِ الْمُسَاوَاةِ فِي الْعَمَلِ بَيْنَهَا وَبَيْنَ الرَّجُلِ وَذَلِكَ فِي أَحَادِيثِهَا أَوْكِتَابَاتِهَا وَخُطَبِهَا. لَقَدْ كَانَتْ مَيّ تُؤْمِنُ بِالْحُرِّيَّةِ لِلْمَرْأَةِ وَتُطَالِبُ بِالتَّسَاوِي بَيْنَهَا وَبَيْنَ الرَّجُلِ وَلَكِنَّهَا كَانَتْ تُؤْمِنُ أَيْضاً أَنَّ الْحُرِّيَّةَ وَالْمُسَاوَاةَ يَنْبَغِي أَلاَّ تُخْرِجَ الْمَرْأَةَ عَنْ خَصَائِصِهَا الطَّبِيعِيَّةِ.</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لَقَدْ تَرَكَتْ مَيّ نِتَاجاً أَدَبِيّاً رَائِعاً مِنْ كِتَابَاتِهَا وَتَرْجَمَاتِهَا بَيْنَهَا: </a:t>
            </a:r>
            <a:r>
              <a:rPr lang="ar-SA" dirty="0" smtClean="0"/>
              <a:t>«اِبْتِسَامَاتٌ </a:t>
            </a:r>
            <a:r>
              <a:rPr lang="ar-SA" dirty="0" smtClean="0"/>
              <a:t>وَدُمُوعٌ</a:t>
            </a:r>
            <a:r>
              <a:rPr lang="ar-SA" dirty="0" smtClean="0"/>
              <a:t>» </a:t>
            </a:r>
            <a:r>
              <a:rPr lang="ar-SA" dirty="0" smtClean="0"/>
              <a:t>وَهُوَ مَنْقُولٌ عَنِ اْلأَلْمَانِيَّةِ لِفِرِدِرِيكْ مَكْسْ مُولَرْ، وَ </a:t>
            </a:r>
            <a:r>
              <a:rPr lang="ar-SA" dirty="0" smtClean="0"/>
              <a:t>«رُجُوعُ </a:t>
            </a:r>
            <a:r>
              <a:rPr lang="ar-SA" dirty="0" smtClean="0"/>
              <a:t>الْمَوْجَةِ</a:t>
            </a:r>
            <a:r>
              <a:rPr lang="ar-SA" dirty="0" smtClean="0"/>
              <a:t>» </a:t>
            </a:r>
            <a:r>
              <a:rPr lang="ar-SA" dirty="0" smtClean="0"/>
              <a:t>نَقَلَتْهُ عَنِ الْفِرَنْسِيَّةِ، لِلْكَاتِبِ بَرَادَا، </a:t>
            </a:r>
            <a:r>
              <a:rPr lang="ar-SA" dirty="0" smtClean="0"/>
              <a:t>وَ«الْحُبُّ </a:t>
            </a:r>
            <a:r>
              <a:rPr lang="ar-SA" dirty="0" smtClean="0"/>
              <a:t>فِي الْعَذَابِ</a:t>
            </a:r>
            <a:r>
              <a:rPr lang="ar-SA" dirty="0" smtClean="0"/>
              <a:t>» </a:t>
            </a:r>
            <a:r>
              <a:rPr lang="ar-SA" dirty="0" smtClean="0"/>
              <a:t>عَنِ اْلإِنْكِلِيزِيَّةِ لِلرُّوَائِيِّ كُونَانْدْوِيلْ</a:t>
            </a:r>
            <a:r>
              <a:rPr lang="ar-SA" dirty="0" smtClean="0"/>
              <a:t>.</a:t>
            </a:r>
          </a:p>
          <a:p>
            <a:pPr algn="r">
              <a:buNone/>
            </a:pPr>
            <a:r>
              <a:rPr lang="ar-SA" dirty="0" smtClean="0"/>
              <a:t>وَمِنْ مُؤَلَّفَاتِهَا </a:t>
            </a:r>
            <a:r>
              <a:rPr lang="ar-SA" dirty="0" smtClean="0"/>
              <a:t>«بَيْنَ </a:t>
            </a:r>
            <a:r>
              <a:rPr lang="ar-SA" dirty="0" smtClean="0"/>
              <a:t>الْمَدِّ وَالْجَزْرِ</a:t>
            </a:r>
            <a:r>
              <a:rPr lang="ar-SA" dirty="0" smtClean="0"/>
              <a:t>» </a:t>
            </a:r>
            <a:r>
              <a:rPr lang="ar-SA" dirty="0" smtClean="0"/>
              <a:t>وَ«</a:t>
            </a:r>
            <a:r>
              <a:rPr lang="ar-SA" strike="sngStrike" dirty="0" smtClean="0"/>
              <a:t>"</a:t>
            </a:r>
            <a:r>
              <a:rPr lang="ar-SA" dirty="0" smtClean="0"/>
              <a:t>ظُلُمَاتٌ وَأَشِعَّةٌ</a:t>
            </a:r>
            <a:r>
              <a:rPr lang="ar-SA" dirty="0" smtClean="0"/>
              <a:t>» وَ«بَاحِثَةُ </a:t>
            </a:r>
            <a:r>
              <a:rPr lang="ar-SA" dirty="0" smtClean="0"/>
              <a:t>الْبَادِيَةِ</a:t>
            </a:r>
            <a:r>
              <a:rPr lang="ar-SA" dirty="0" smtClean="0"/>
              <a:t>» وَ«كَلِمَاتٌ </a:t>
            </a:r>
            <a:r>
              <a:rPr lang="ar-SA" dirty="0" smtClean="0"/>
              <a:t>وَإِشَارَاتٌ</a:t>
            </a:r>
            <a:r>
              <a:rPr lang="ar-SA" dirty="0" smtClean="0"/>
              <a:t>».</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92500" lnSpcReduction="20000"/>
          </a:bodyPr>
          <a:lstStyle/>
          <a:p>
            <a:pPr algn="r" rtl="1">
              <a:buNone/>
            </a:pPr>
            <a:r>
              <a:rPr lang="ar-SA" dirty="0" smtClean="0"/>
              <a:t>١</a:t>
            </a:r>
            <a:r>
              <a:rPr lang="ar-SA" b="1" dirty="0" smtClean="0"/>
              <a:t> </a:t>
            </a:r>
            <a:r>
              <a:rPr lang="ar-SA" dirty="0" smtClean="0"/>
              <a:t>– مَن هي ميّ زيادة؟</a:t>
            </a:r>
            <a:endParaRPr lang="tr-TR" dirty="0" smtClean="0"/>
          </a:p>
          <a:p>
            <a:pPr algn="r" rtl="1">
              <a:buNone/>
            </a:pPr>
            <a:r>
              <a:rPr lang="ar-SA" dirty="0" smtClean="0"/>
              <a:t>٢</a:t>
            </a:r>
            <a:r>
              <a:rPr lang="ar-SA" b="1" dirty="0" smtClean="0"/>
              <a:t> </a:t>
            </a:r>
            <a:r>
              <a:rPr lang="ar-SA" dirty="0" smtClean="0"/>
              <a:t>– أين ولدت وفي أي مدارس تعلمت؟</a:t>
            </a:r>
            <a:endParaRPr lang="tr-TR" dirty="0" smtClean="0"/>
          </a:p>
          <a:p>
            <a:pPr algn="r" rtl="1">
              <a:buNone/>
            </a:pPr>
            <a:r>
              <a:rPr lang="ar-SA" dirty="0" smtClean="0"/>
              <a:t>٣ – متى ومع من انتقلت إلى مصر؟</a:t>
            </a:r>
            <a:endParaRPr lang="tr-TR" dirty="0" smtClean="0"/>
          </a:p>
          <a:p>
            <a:pPr algn="r" rtl="1">
              <a:buNone/>
            </a:pPr>
            <a:r>
              <a:rPr lang="ar-SA" dirty="0" smtClean="0"/>
              <a:t>٤ – لماذا ميّ بدأت أن تعمل؟</a:t>
            </a:r>
            <a:endParaRPr lang="tr-TR" dirty="0" smtClean="0"/>
          </a:p>
          <a:p>
            <a:pPr algn="r" rtl="1">
              <a:buNone/>
            </a:pPr>
            <a:r>
              <a:rPr lang="ar-SA" dirty="0" smtClean="0"/>
              <a:t>٥ – من كانوا يشتركون في صالون ميّ؟</a:t>
            </a:r>
            <a:endParaRPr lang="tr-TR" dirty="0" smtClean="0"/>
          </a:p>
          <a:p>
            <a:pPr algn="r" rtl="1">
              <a:buNone/>
            </a:pPr>
            <a:r>
              <a:rPr lang="ar-SA" dirty="0" smtClean="0"/>
              <a:t>٦ – أيُّ لغاتٍ كانت مستعملة في صالون ميّ؟  </a:t>
            </a:r>
            <a:endParaRPr lang="tr-TR" dirty="0" smtClean="0"/>
          </a:p>
          <a:p>
            <a:pPr algn="r" rtl="1">
              <a:buNone/>
            </a:pPr>
            <a:r>
              <a:rPr lang="ar-SA" dirty="0" smtClean="0"/>
              <a:t>٧ – لماذا انضمّت ميّ إلى الحركة النسائية في مصر؟  </a:t>
            </a:r>
            <a:endParaRPr lang="tr-TR" dirty="0" smtClean="0"/>
          </a:p>
          <a:p>
            <a:pPr algn="r" rtl="1">
              <a:buNone/>
            </a:pPr>
            <a:r>
              <a:rPr lang="ar-SA" dirty="0" smtClean="0"/>
              <a:t>٨ – بم طالبت وبم كانت تؤمن؟</a:t>
            </a:r>
            <a:endParaRPr lang="tr-TR" dirty="0" smtClean="0"/>
          </a:p>
          <a:p>
            <a:pPr algn="r" rtl="1">
              <a:buNone/>
            </a:pPr>
            <a:r>
              <a:rPr lang="ar-SA" dirty="0" smtClean="0"/>
              <a:t>٩ – أي آثار أدبية ترجمت ميّ إلى العربية وما لغاتها؟</a:t>
            </a:r>
            <a:endParaRPr lang="tr-TR" dirty="0" smtClean="0"/>
          </a:p>
          <a:p>
            <a:pPr algn="r" rtl="1">
              <a:buNone/>
            </a:pPr>
            <a:r>
              <a:rPr lang="ar-SA" dirty="0" smtClean="0"/>
              <a:t>١٠ – ما عناوين مؤلفات ميّ؟</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٧</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اَلتَّعْلِيمُ</a:t>
            </a:r>
            <a:endParaRPr lang="tr-TR" dirty="0"/>
          </a:p>
        </p:txBody>
      </p:sp>
      <p:sp>
        <p:nvSpPr>
          <p:cNvPr id="3" name="2 İçerik Yer Tutucusu"/>
          <p:cNvSpPr>
            <a:spLocks noGrp="1"/>
          </p:cNvSpPr>
          <p:nvPr>
            <p:ph idx="1"/>
          </p:nvPr>
        </p:nvSpPr>
        <p:spPr>
          <a:xfrm>
            <a:off x="1435608" y="1447800"/>
            <a:ext cx="7498080" cy="4800600"/>
          </a:xfrm>
        </p:spPr>
        <p:txBody>
          <a:bodyPr>
            <a:normAutofit fontScale="85000" lnSpcReduction="10000"/>
          </a:bodyPr>
          <a:lstStyle/>
          <a:p>
            <a:pPr algn="r">
              <a:buNone/>
            </a:pPr>
            <a:r>
              <a:rPr lang="ar-SA" dirty="0" smtClean="0"/>
              <a:t>اَلتَّعْلِيمُ عَامِلٌ أَسَاسِيٌّ لِتَقَدُّمِ أَيِّ شَعْبٍ، وَقَدْ عَمِلَتِ الدُّوَلُ الْعَرَبِيَّةُ وَلاَتَزَالُ تَعْمَلُ عَلَى نَشْرِهِ وَتَيْسِيرِهِ لِمُوَاطِنِيهَا، وَوَاجَهَتْ كَغَيْرِهَا مِنَ الدُّوَلِ مَشَاكِلَ مُتَعَدِّدَةً. وَهِيَ تُحَاوِلُ الْيَوْمَ إِيجَادِ حَلٍّ لَهَا</a:t>
            </a:r>
            <a:r>
              <a:rPr lang="ar-SA" dirty="0" smtClean="0"/>
              <a:t>.</a:t>
            </a:r>
            <a:endParaRPr lang="tr-TR" dirty="0" smtClean="0"/>
          </a:p>
          <a:p>
            <a:pPr algn="r">
              <a:buNone/>
            </a:pPr>
            <a:r>
              <a:rPr lang="ar-SA" dirty="0" smtClean="0"/>
              <a:t>كَانَ التَّعْلِيمُ فِي جَمِيعِ الْبُلْدَانِ الْعَرَبِيَّةِ قَبْلَ الْقَرْنِ التَّاسِعَ عَشَرَ مَحْدُوداً، وَلَمْ تَكُنْ هُنَاكَ مَدَارِسُ بِالْمَفْهُومِ الْحَدِيثِ. بَلْ كَانَتْ هُنَاكَ مَدَارِسُ ذَاتُ طَابَعٍ دِينِيٍّ يُعَلَّمُ فِيهَا مَا يَتَّصِلُ بِالدِّينِ وَالْعُلُومِ اللُّغَوِيَّةِ وَبَعْضِ مَبَادِئِ الْحِسَابِ. وَكَانَتِ الْمَسَاجِدُ تَلْعَبُ دَوْراً مُهِمّاً كَمَعَاهِدَ لِلتَّعْلِيمِ كَمَا نَجِدُ ذَلِكَ فِي جَامِعِ اْلأَزْهَرِ (اَلْقَاهِرَة) وَجَامِعِ الْق</a:t>
            </a:r>
            <a:r>
              <a:rPr lang="ar-SA" u="sng" dirty="0" smtClean="0"/>
              <a:t>َ</a:t>
            </a:r>
            <a:r>
              <a:rPr lang="ar-SA" strike="sngStrike" dirty="0" smtClean="0"/>
              <a:t>ُ</a:t>
            </a:r>
            <a:r>
              <a:rPr lang="ar-SA" dirty="0" smtClean="0"/>
              <a:t>رَوِيِّينَ (فَاس</a:t>
            </a:r>
            <a:r>
              <a:rPr lang="ar-SA" strike="sngStrike" dirty="0" smtClean="0"/>
              <a:t> </a:t>
            </a:r>
            <a:r>
              <a:rPr lang="ar-SA" dirty="0" smtClean="0"/>
              <a:t>–</a:t>
            </a:r>
            <a:r>
              <a:rPr lang="ar-SA" strike="sngStrike" dirty="0" smtClean="0"/>
              <a:t> </a:t>
            </a:r>
            <a:r>
              <a:rPr lang="ar-SA" dirty="0" smtClean="0"/>
              <a:t>اَلْمَغْرِب) وَجَامِعِ الزَّيْتُونَةِ (تُونُس). وَمِنَ الْجَدِيرِ بِالذَِّكْرِ أَنَّ التَّعْلِيمَ فِي هَذِهِ الْمَعَاهِدِ كَانَ مُقْتَصِراً عَلَى الرَّجُلِ وَلَمْ يَكُنْ لِلْمَرْأَةِ مِنْهُ نَصِيبٌ كَبِيرٌ.</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r">
              <a:buNone/>
            </a:pPr>
            <a:r>
              <a:rPr lang="ar-SA" dirty="0" smtClean="0"/>
              <a:t>وَمَا أَنْ بَدَأَ الْقَرْنُ التَّاسِعَ عَشَرَ حَتَّى شَهِدَتِ الْبِلاَدُ الْعَرَبِيَّةُ نَهْضَةً شَمَلَتِ التَّعْلِيمَ فِي مُخْتَلِفِ مَرَاحِلِهِ وَقَدْ سَبَقَتْ مِصْرُ غَيْرَهَا مِنَ اْلأَقْطَارِ الْعَرَبِيَّةِ فِي إِنْشَاءِ الْمَدَارِسِ الْحَدِيثَةِ لِتَعْلِيمِ اللُّغَاتِ وَالْعُلُومِ الْمُخْتَلِفَةِ وَتَنْظِيمِ الْمَدَارِسِ اْلاِبْتِدَائِيَّةِ وَالثَّانَوِيَّةِ وَإِنْشَاءِ مَدَارِسَ خاَصَّةٍ بِالْبَنَاتِ. وَقَدْ تَأَخَّرَ ظُهُورُ الْجَامِعَاتِ فِي مِصْرَ حَتَّى سَنَةِ ١٩٠٨ حِينَ أُنْشِئَتِ الْجَامِعَةُ الْمِصْرِيَّةُ الَّتِي تُعْرَفُ الْيَوْمَ بِاِسْمِ جَامِعَةِ الْقَاهِرَةِ. ثُمَّ أُسِّسَتْ جَامِعَاتٌ أُخْرَى كَجَامِعَةِ اْلإِسْكَنْدَرِيَّةِ (١٩٣٨)، وَعَيْنِ شَمْسٍ (١٩٥٠) وَجَامِعَةِ أَسْيُوط (١٩٥٧).</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وَإِذَا اِنْتَقَلْنَا إِلَى اْلأَقْطَارِالْعَرَبِيَّةِ اْلأُخْرَى فَإِنَّناَ نُلاَحِظُ نَهْضَةً مُمَاثِلَةً وَإِنْ جَاءَتْ مُتَأَخِّرَةً بِالنِّسْبَةِ إِلَى مِصْرَ، وَحَاوَلَتِ الدُّوَلُ الْعَرَبِيَّةُ نَشْرَ التَّعْلِيمِ لاَسِيَّمَا التَّعْلِيمَ اْلاِبْتِدَائِيَّ وَالثَّانَوِيَّ، وَتَيْسِيرَهُ لِ</a:t>
            </a:r>
            <a:r>
              <a:rPr lang="ar-SA" u="sng" dirty="0" smtClean="0"/>
              <a:t>أَ</a:t>
            </a:r>
            <a:r>
              <a:rPr lang="ar-SA" strike="sngStrike" dirty="0" smtClean="0"/>
              <a:t>أَ</a:t>
            </a:r>
            <a:r>
              <a:rPr lang="ar-SA" u="sng" dirty="0" smtClean="0"/>
              <a:t>ك</a:t>
            </a:r>
            <a:r>
              <a:rPr lang="ar-SA" strike="sngStrike" dirty="0" smtClean="0"/>
              <a:t>ك</a:t>
            </a:r>
            <a:r>
              <a:rPr lang="ar-SA" dirty="0" smtClean="0"/>
              <a:t>ْبَرِ عَدَدٍ مُمْكِنٍ مِنَ الْمُوَاطِنِينَ. كَمَا حَاوَلَتْ أَنْ تُوَفِّرَ لَهُمْ التَّعْلِيمَ الْجَامِعِيَّ بِتَأْسِيسِ مَعَاهِدَ عَالِيَةٍ خَاصَّةٍ وَإِرْسَالَ الطَّلَبَةِ الْمُتَفَوِّقِينَ لِلدِّرَاسَةِ عَلَى حِسَابِهَا فِي أَقْطَارٍ أُخْرَى سَوَاءٌ كَانَتْ عَرَبِيَّةً أَمْ أَجْنَبِيَّةً.</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وَيَكَادُ يَكُونُ التَّعْلِيمُ مَجَّاناً فِي مُخْتَلِفِ مَرَاحِلِهِ (اْلاِبْتِدَائِيِّ وَالثَّانَوِيِّ وَالْجَامِعِيِّ)، وَقَدْ أَصْبَحَ إِلْزَامِيّاً فِي الْمَرْحَلَةِ اْلاِبْتِدَائِيَّةِ. وَمِنَ الْجَدِيرِ بِالذِّكْرِ أَنَّ التَّعْلِيمَ فِي مُعْظَمِ الْمَدَارِسِ حُكُومِيٌّ تُشْرِفُ عَلَيْهِ وِزَارَ</a:t>
            </a:r>
            <a:r>
              <a:rPr lang="ar-SA" u="sng" dirty="0" smtClean="0"/>
              <a:t>ةُ</a:t>
            </a:r>
            <a:r>
              <a:rPr lang="ar-SA" strike="sngStrike" dirty="0" smtClean="0"/>
              <a:t>اتُ</a:t>
            </a:r>
            <a:r>
              <a:rPr lang="ar-SA" dirty="0" smtClean="0"/>
              <a:t> التَّرْبِيَةِ أَوْغَيْرُهَا مِنَ الْوِزَارَاتِ الْمُخْتَصَّةِ، غَيْرَأَنَّ هُنَالِكَ بَعْضُ الْمَدَارِسِ اْلأَهْلِيَّةِ الْخَاصَّةِ، كَمَا أَنَّ هُنَاكَ مَعَاهِدَ أَجْنَبِيَّةً أَسْهَمَتْ فِي النَّهْضَةِ التَّعْلِيمِيَّةِ كَالْجَامِعَةِ اْلأَمْرِيكِيَّةِ فِي الْقَاهِرَةِ وَجَامِعَةِ الْحِكْمَةِ فِي بَغْدَادَ.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r">
              <a:buNone/>
            </a:pPr>
            <a:r>
              <a:rPr lang="ar-SA" dirty="0" smtClean="0"/>
              <a:t>وَبِالرَّغْمِ مِنَ التَّقَدُّمِ الْكَبِيرِ الَّذِي حَقَّقَتْهُ الْبِلاَدُ الْعَرَبِيَّةُ فِي التَّعْلِيمِ فَإِنَّهَا لاَتَزَالُ تُوَاجِهُ مُشْكِلَةً كُبْرَى هِيَ مُشْكِلَةُ اْلأُمِّيَّةِ الَّتِي تَزِيدُ نِسْبَتُهَا عَنْ ٧٠ ٪ فِي بَعْضِ اْلأَقْطَارِ. وَتُوَاجِهُ الْبِلاَدُ الْعَرَبِيَّةُ كَذَلِكَ مُشْكِلَةَ التَّخَلُّفِ فِي التَّعْلِيمِ الْمِهَنِيِّ أَوِالْفَنِّيِّ وَمِنْ أَسْبَابِهِ الرَّئِيسِيَّةِ أَنَّ جُمْهُورَ الطَّلَبَةِ يَحْتَقِرُ الْعَمَلَ الْيَدَوِيَّ وَيَرَى فِي التَّعْلِيمِ النَّظَرِيِّ وَسِيلَةً لِلْوُصُولِ إِلَى مَرَاكِزَ مُهِمَّةٍ فِي اْلإِدَارَاتِ الْحُكُومِيَّةِ. وَأَنَّ الْحُكُومَاتِ الْعَرَبِيَّةَ لَمْ تَهْتَمَّ بِهَذَا النَّوْعِ مِنَ التَّعْلِيمِ اِهْتِمَاماً كَبِيراً إِلاَّ فِي السَّنَوَاتِ اْلأَخِيرَةِ. وَتُحَاوِلُ الْحُكُومَاتُ الْعَرَبِيَّةُ الْيَوْمَ تَشْجِيعَ التَّعْلِيمِ الْمِهَنِيِّ أَوِالْفَنِّيِّ بِأَنْوَاعِهِ الْمُخْتَلِفَةِ كَالتَّعْلِيمِ الزِّرَاعِيِّ وَالصِّنَاعِيِّ وَالتِّجَارِيِّ وَذَلِكَ عَنْ طَرِيقِ زِيَادَةِ عَدَدِ الْمَدَارِسِ الْفَنِّيَّةِ وَتَوْفِيرِ الْعَمَلِ لِخِرِّجِيهَا بِرَوَاتِبَ مُشَجِّعَةٍ وَتَوْجِيهِ الطَّلَبَةِ تَوْجِيهاً يَرْفَعُ مِنْ أَهَمِّيَّةِ التَعْلِيمِ الْمِهَنِيِّ.</a:t>
            </a:r>
            <a:endParaRPr lang="tr-TR" dirty="0" smtClean="0"/>
          </a:p>
          <a:p>
            <a:pPr algn="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92500" lnSpcReduction="20000"/>
          </a:bodyPr>
          <a:lstStyle/>
          <a:p>
            <a:pPr algn="r" rtl="1">
              <a:buNone/>
            </a:pPr>
            <a:r>
              <a:rPr lang="ar-SA" dirty="0" smtClean="0"/>
              <a:t>١</a:t>
            </a:r>
            <a:r>
              <a:rPr lang="ar-SA" b="1" dirty="0" smtClean="0"/>
              <a:t> </a:t>
            </a:r>
            <a:r>
              <a:rPr lang="ar-SA" dirty="0" smtClean="0"/>
              <a:t>– لماذا التعليم مهم للشعب العربي؟</a:t>
            </a:r>
            <a:endParaRPr lang="tr-TR" dirty="0" smtClean="0"/>
          </a:p>
          <a:p>
            <a:pPr algn="r" rtl="1">
              <a:buNone/>
            </a:pPr>
            <a:r>
              <a:rPr lang="ar-SA" dirty="0" smtClean="0"/>
              <a:t>٢</a:t>
            </a:r>
            <a:r>
              <a:rPr lang="ar-SA" b="1" dirty="0" smtClean="0"/>
              <a:t> </a:t>
            </a:r>
            <a:r>
              <a:rPr lang="ar-SA" dirty="0" smtClean="0"/>
              <a:t>– كيف كان التعليم في البلدان العربية قبل القرن التاسع عشر؟</a:t>
            </a:r>
            <a:endParaRPr lang="tr-TR" dirty="0" smtClean="0"/>
          </a:p>
          <a:p>
            <a:pPr algn="r" rtl="1">
              <a:buNone/>
            </a:pPr>
            <a:r>
              <a:rPr lang="ar-SA" dirty="0" smtClean="0"/>
              <a:t>٣ – ماذا كان يُعلَّمُ  في مدارس ذات طابعٍ دينيٍّ؟ </a:t>
            </a:r>
            <a:endParaRPr lang="tr-TR" dirty="0" smtClean="0"/>
          </a:p>
          <a:p>
            <a:pPr algn="r" rtl="1">
              <a:buNone/>
            </a:pPr>
            <a:r>
              <a:rPr lang="ar-SA" dirty="0" smtClean="0"/>
              <a:t>٤ – في أيِّ بلدٍ عربيٍّ ظهرتْ مدارسُ حديثةٌ لأوَّلِ مرةٍ؟</a:t>
            </a:r>
            <a:endParaRPr lang="tr-TR" dirty="0" smtClean="0"/>
          </a:p>
          <a:p>
            <a:pPr algn="r" rtl="1">
              <a:buNone/>
            </a:pPr>
            <a:r>
              <a:rPr lang="ar-SA" dirty="0" smtClean="0"/>
              <a:t>٥ – متى أُنْشِئتْ الجامعةُ في مصر و ما اسمها؟</a:t>
            </a:r>
            <a:endParaRPr lang="tr-TR" dirty="0" smtClean="0"/>
          </a:p>
          <a:p>
            <a:pPr algn="r" rtl="1">
              <a:buNone/>
            </a:pPr>
            <a:r>
              <a:rPr lang="ar-SA" dirty="0" smtClean="0"/>
              <a:t>٦ – كم جامعةً توجد في مصر بالسبة لِلنَّصِّ؟</a:t>
            </a:r>
            <a:endParaRPr lang="tr-TR" dirty="0" smtClean="0"/>
          </a:p>
          <a:p>
            <a:pPr algn="r" rtl="1">
              <a:buNone/>
            </a:pPr>
            <a:r>
              <a:rPr lang="ar-SA" dirty="0" smtClean="0"/>
              <a:t>٧ – ما أسماءُ مراحلِ التعليمِ؟ </a:t>
            </a:r>
            <a:endParaRPr lang="tr-TR" dirty="0" smtClean="0"/>
          </a:p>
          <a:p>
            <a:pPr algn="r" rtl="1">
              <a:buNone/>
            </a:pPr>
            <a:r>
              <a:rPr lang="ar-SA" dirty="0" smtClean="0"/>
              <a:t>٨ – ما نسبةُ اْلأُمِّيَّةِ فِي بَعْضِ اْلأَقْطَارِ من الدول العربية؟</a:t>
            </a:r>
            <a:endParaRPr lang="tr-TR" dirty="0" smtClean="0"/>
          </a:p>
          <a:p>
            <a:pPr algn="r" rtl="1">
              <a:buNone/>
            </a:pPr>
            <a:r>
              <a:rPr lang="ar-SA" dirty="0" smtClean="0"/>
              <a:t>٩ – ما أسبابُ التَّخلُّفِ فِي التَّعْليم المهنيِّ أوالفنِّيِّ؟</a:t>
            </a:r>
            <a:endParaRPr lang="tr-TR" dirty="0" smtClean="0"/>
          </a:p>
          <a:p>
            <a:pPr algn="r">
              <a:buNone/>
            </a:pPr>
            <a:r>
              <a:rPr lang="ar-SA" dirty="0" smtClean="0"/>
              <a:t>١٠ – كيف تُشجِّع الحكوماتُ العربيةُ التعليمَ المهنيَّ أوالفنِّيَّ؟</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٨</a:t>
            </a:r>
            <a:r>
              <a:rPr lang="ar-SA" sz="4000" b="1" dirty="0" smtClean="0"/>
              <a:t>) </a:t>
            </a:r>
            <a:endParaRPr lang="tr-TR"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68</TotalTime>
  <Words>1242</Words>
  <Application>Microsoft Office PowerPoint</Application>
  <PresentationFormat>Ekran Gösterisi (4:3)</PresentationFormat>
  <Paragraphs>52</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Gündönümü</vt:lpstr>
      <vt:lpstr>          الوحدة الرابعة IV. ÜNİTE </vt:lpstr>
      <vt:lpstr>Slayt 2</vt:lpstr>
      <vt:lpstr>اَلتَّعْلِيمُ</vt:lpstr>
      <vt:lpstr>Slayt 4</vt:lpstr>
      <vt:lpstr>Slayt 5</vt:lpstr>
      <vt:lpstr>Slayt 6</vt:lpstr>
      <vt:lpstr>Slayt 7</vt:lpstr>
      <vt:lpstr>ج – الأسئلةُ عن النّصِّ </vt:lpstr>
      <vt:lpstr>Slayt 9</vt:lpstr>
      <vt:lpstr> مَيّ زِياَدَة (١٨٨٦-١٩٤١)</vt:lpstr>
      <vt:lpstr>Slayt 11</vt:lpstr>
      <vt:lpstr>Slayt 12</vt:lpstr>
      <vt:lpstr>Slayt 13</vt:lpstr>
      <vt:lpstr>Slayt 14</vt:lpstr>
      <vt:lpstr>Slayt 15</vt:lpstr>
      <vt:lpstr>Slayt 16</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2011-08-04T20:08:29Z</dcterms:modified>
</cp:coreProperties>
</file>