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59" r:id="rId3"/>
    <p:sldId id="273" r:id="rId4"/>
    <p:sldId id="274" r:id="rId5"/>
    <p:sldId id="275" r:id="rId6"/>
    <p:sldId id="276"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31E26-34A1-4DDD-A683-2CB29A6C6CEC}" v="80" dt="2021-03-14T13:00:50.738"/>
    <p1510:client id="{49EC059C-7BA2-5E9C-96A5-B396AA949395}" v="467" dt="2021-03-14T16:54:53.14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5/11/2022</a:t>
            </a:fld>
            <a:endParaRPr lang="en-US" dirty="0"/>
          </a:p>
        </p:txBody>
      </p:sp>
      <p:sp>
        <p:nvSpPr>
          <p:cNvPr id="5" name="Footer Placeholder 4">
            <a:extLst>
              <a:ext uri="{FF2B5EF4-FFF2-40B4-BE49-F238E27FC236}">
                <a16:creationId xmlns:a16="http://schemas.microsoft.com/office/drawing/2014/main" xmlns=""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xmlns=""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40463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905B1B-77FE-4BFC-BF87-87DA989F0082}"/>
              </a:ext>
            </a:extLst>
          </p:cNvPr>
          <p:cNvSpPr>
            <a:spLocks noGrp="1"/>
          </p:cNvSpPr>
          <p:nvPr>
            <p:ph type="dt" sz="half" idx="10"/>
          </p:nvPr>
        </p:nvSpPr>
        <p:spPr/>
        <p:txBody>
          <a:bodyPr/>
          <a:lstStyle/>
          <a:p>
            <a:fld id="{4C559632-1575-4E14-B53B-3DC3D5ED3947}" type="datetime1">
              <a:rPr lang="en-US" smtClean="0"/>
              <a:t>5/11/2022</a:t>
            </a:fld>
            <a:endParaRPr lang="en-US"/>
          </a:p>
        </p:txBody>
      </p:sp>
      <p:sp>
        <p:nvSpPr>
          <p:cNvPr id="5" name="Footer Placeholder 4">
            <a:extLst>
              <a:ext uri="{FF2B5EF4-FFF2-40B4-BE49-F238E27FC236}">
                <a16:creationId xmlns:a16="http://schemas.microsoft.com/office/drawing/2014/main" xmlns=""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89173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DC126F-38E2-4425-861F-98ED432284BA}"/>
              </a:ext>
            </a:extLst>
          </p:cNvPr>
          <p:cNvSpPr>
            <a:spLocks noGrp="1"/>
          </p:cNvSpPr>
          <p:nvPr>
            <p:ph type="dt" sz="half" idx="10"/>
          </p:nvPr>
        </p:nvSpPr>
        <p:spPr/>
        <p:txBody>
          <a:bodyPr/>
          <a:lstStyle/>
          <a:p>
            <a:fld id="{CC4A6868-2568-4CC9-B302-F37117B01A6E}" type="datetime1">
              <a:rPr lang="en-US" smtClean="0"/>
              <a:t>5/11/2022</a:t>
            </a:fld>
            <a:endParaRPr lang="en-US"/>
          </a:p>
        </p:txBody>
      </p:sp>
      <p:sp>
        <p:nvSpPr>
          <p:cNvPr id="5" name="Footer Placeholder 4">
            <a:extLst>
              <a:ext uri="{FF2B5EF4-FFF2-40B4-BE49-F238E27FC236}">
                <a16:creationId xmlns:a16="http://schemas.microsoft.com/office/drawing/2014/main" xmlns=""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9016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E864CF5-F681-40C2-88CC-E02206C9CECB}"/>
              </a:ext>
            </a:extLst>
          </p:cNvPr>
          <p:cNvSpPr>
            <a:spLocks noGrp="1"/>
          </p:cNvSpPr>
          <p:nvPr>
            <p:ph type="dt" sz="half" idx="10"/>
          </p:nvPr>
        </p:nvSpPr>
        <p:spPr/>
        <p:txBody>
          <a:bodyPr/>
          <a:lstStyle/>
          <a:p>
            <a:fld id="{0055F08A-1E71-4B2B-BB49-E743F2903911}" type="datetime1">
              <a:rPr lang="en-US" smtClean="0"/>
              <a:t>5/11/2022</a:t>
            </a:fld>
            <a:endParaRPr lang="en-US" dirty="0"/>
          </a:p>
        </p:txBody>
      </p:sp>
      <p:sp>
        <p:nvSpPr>
          <p:cNvPr id="5" name="Footer Placeholder 4">
            <a:extLst>
              <a:ext uri="{FF2B5EF4-FFF2-40B4-BE49-F238E27FC236}">
                <a16:creationId xmlns:a16="http://schemas.microsoft.com/office/drawing/2014/main" xmlns=""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56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102990E-9F0A-446A-B5B8-459CA8D98D92}"/>
              </a:ext>
            </a:extLst>
          </p:cNvPr>
          <p:cNvSpPr>
            <a:spLocks noGrp="1"/>
          </p:cNvSpPr>
          <p:nvPr>
            <p:ph type="dt" sz="half" idx="10"/>
          </p:nvPr>
        </p:nvSpPr>
        <p:spPr/>
        <p:txBody>
          <a:bodyPr/>
          <a:lstStyle/>
          <a:p>
            <a:fld id="{15417D9E-721A-44BB-8863-9873FE64DA75}" type="datetime1">
              <a:rPr lang="en-US" smtClean="0"/>
              <a:t>5/11/2022</a:t>
            </a:fld>
            <a:endParaRPr lang="en-US"/>
          </a:p>
        </p:txBody>
      </p:sp>
      <p:sp>
        <p:nvSpPr>
          <p:cNvPr id="5" name="Footer Placeholder 4">
            <a:extLst>
              <a:ext uri="{FF2B5EF4-FFF2-40B4-BE49-F238E27FC236}">
                <a16:creationId xmlns:a16="http://schemas.microsoft.com/office/drawing/2014/main" xmlns=""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3444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55B56FDA-C47A-4F4A-A364-BA60A25AB90A}"/>
              </a:ext>
            </a:extLst>
          </p:cNvPr>
          <p:cNvSpPr>
            <a:spLocks noGrp="1"/>
          </p:cNvSpPr>
          <p:nvPr>
            <p:ph type="dt" sz="half" idx="10"/>
          </p:nvPr>
        </p:nvSpPr>
        <p:spPr/>
        <p:txBody>
          <a:bodyPr/>
          <a:lstStyle/>
          <a:p>
            <a:fld id="{5F31DA2F-80B8-49CF-99FB-5ABCA53A607A}" type="datetime1">
              <a:rPr lang="en-US" smtClean="0"/>
              <a:t>5/11/2022</a:t>
            </a:fld>
            <a:endParaRPr lang="en-US"/>
          </a:p>
        </p:txBody>
      </p:sp>
      <p:sp>
        <p:nvSpPr>
          <p:cNvPr id="6" name="Footer Placeholder 5">
            <a:extLst>
              <a:ext uri="{FF2B5EF4-FFF2-40B4-BE49-F238E27FC236}">
                <a16:creationId xmlns:a16="http://schemas.microsoft.com/office/drawing/2014/main" xmlns=""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8769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793CB55-E9C1-4CE6-9B61-81B71475B960}"/>
              </a:ext>
            </a:extLst>
          </p:cNvPr>
          <p:cNvSpPr>
            <a:spLocks noGrp="1"/>
          </p:cNvSpPr>
          <p:nvPr>
            <p:ph type="dt" sz="half" idx="10"/>
          </p:nvPr>
        </p:nvSpPr>
        <p:spPr/>
        <p:txBody>
          <a:bodyPr/>
          <a:lstStyle/>
          <a:p>
            <a:fld id="{28852172-E6C9-4B6C-929A-A9DE3837BBF1}" type="datetime1">
              <a:rPr lang="en-US" smtClean="0"/>
              <a:t>5/11/2022</a:t>
            </a:fld>
            <a:endParaRPr lang="en-US"/>
          </a:p>
        </p:txBody>
      </p:sp>
      <p:sp>
        <p:nvSpPr>
          <p:cNvPr id="8" name="Footer Placeholder 7">
            <a:extLst>
              <a:ext uri="{FF2B5EF4-FFF2-40B4-BE49-F238E27FC236}">
                <a16:creationId xmlns:a16="http://schemas.microsoft.com/office/drawing/2014/main" xmlns=""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25905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5/11/2022</a:t>
            </a:fld>
            <a:endParaRPr lang="en-US"/>
          </a:p>
        </p:txBody>
      </p:sp>
      <p:sp>
        <p:nvSpPr>
          <p:cNvPr id="4" name="Footer Placeholder 3">
            <a:extLst>
              <a:ext uri="{FF2B5EF4-FFF2-40B4-BE49-F238E27FC236}">
                <a16:creationId xmlns:a16="http://schemas.microsoft.com/office/drawing/2014/main" xmlns=""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77035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933BE2-665A-42DA-A3B7-835F81A3F46B}"/>
              </a:ext>
            </a:extLst>
          </p:cNvPr>
          <p:cNvSpPr>
            <a:spLocks noGrp="1"/>
          </p:cNvSpPr>
          <p:nvPr>
            <p:ph type="dt" sz="half" idx="10"/>
          </p:nvPr>
        </p:nvSpPr>
        <p:spPr/>
        <p:txBody>
          <a:bodyPr/>
          <a:lstStyle/>
          <a:p>
            <a:fld id="{F06048FA-06AB-4884-A69B-986B96E68A24}" type="datetime1">
              <a:rPr lang="en-US" smtClean="0"/>
              <a:t>5/11/2022</a:t>
            </a:fld>
            <a:endParaRPr lang="en-US"/>
          </a:p>
        </p:txBody>
      </p:sp>
      <p:sp>
        <p:nvSpPr>
          <p:cNvPr id="3" name="Footer Placeholder 2">
            <a:extLst>
              <a:ext uri="{FF2B5EF4-FFF2-40B4-BE49-F238E27FC236}">
                <a16:creationId xmlns:a16="http://schemas.microsoft.com/office/drawing/2014/main" xmlns=""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6548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13850F-5C87-4F08-9658-EAF049B60EB0}"/>
              </a:ext>
            </a:extLst>
          </p:cNvPr>
          <p:cNvSpPr>
            <a:spLocks noGrp="1"/>
          </p:cNvSpPr>
          <p:nvPr>
            <p:ph type="dt" sz="half" idx="10"/>
          </p:nvPr>
        </p:nvSpPr>
        <p:spPr/>
        <p:txBody>
          <a:bodyPr/>
          <a:lstStyle/>
          <a:p>
            <a:fld id="{50DB7ABA-0172-4F9C-889D-567164F66BCD}" type="datetime1">
              <a:rPr lang="en-US" smtClean="0"/>
              <a:t>5/11/2022</a:t>
            </a:fld>
            <a:endParaRPr lang="en-US"/>
          </a:p>
        </p:txBody>
      </p:sp>
      <p:sp>
        <p:nvSpPr>
          <p:cNvPr id="6" name="Footer Placeholder 5">
            <a:extLst>
              <a:ext uri="{FF2B5EF4-FFF2-40B4-BE49-F238E27FC236}">
                <a16:creationId xmlns:a16="http://schemas.microsoft.com/office/drawing/2014/main" xmlns=""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00758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05AD5B-0DEA-4C6F-94D2-FAA99F2E5DA9}"/>
              </a:ext>
            </a:extLst>
          </p:cNvPr>
          <p:cNvSpPr>
            <a:spLocks noGrp="1"/>
          </p:cNvSpPr>
          <p:nvPr>
            <p:ph type="dt" sz="half" idx="10"/>
          </p:nvPr>
        </p:nvSpPr>
        <p:spPr/>
        <p:txBody>
          <a:bodyPr/>
          <a:lstStyle/>
          <a:p>
            <a:fld id="{78AC6A5B-8AE7-4A41-B5A7-9ADC6686DC18}" type="datetime1">
              <a:rPr lang="en-US" smtClean="0"/>
              <a:t>5/11/2022</a:t>
            </a:fld>
            <a:endParaRPr lang="en-US"/>
          </a:p>
        </p:txBody>
      </p:sp>
      <p:sp>
        <p:nvSpPr>
          <p:cNvPr id="6" name="Footer Placeholder 5">
            <a:extLst>
              <a:ext uri="{FF2B5EF4-FFF2-40B4-BE49-F238E27FC236}">
                <a16:creationId xmlns:a16="http://schemas.microsoft.com/office/drawing/2014/main" xmlns=""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19041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0BABF38A-8A0D-492E-BD20-6CF4D46B50BD}"/>
              </a:ext>
              <a:ext uri="{C183D7F6-B498-43B3-948B-1728B52AA6E4}">
                <adec:decorative xmlns:adec="http://schemas.microsoft.com/office/drawing/2017/decorative" xmlns=""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xmlns=""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5/11/2022</a:t>
            </a:fld>
            <a:endParaRPr lang="en-US" dirty="0"/>
          </a:p>
        </p:txBody>
      </p:sp>
      <p:sp>
        <p:nvSpPr>
          <p:cNvPr id="5" name="Footer Placeholder 4">
            <a:extLst>
              <a:ext uri="{FF2B5EF4-FFF2-40B4-BE49-F238E27FC236}">
                <a16:creationId xmlns:a16="http://schemas.microsoft.com/office/drawing/2014/main" xmlns=""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xmlns=""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xmlns=""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4014577598"/>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38" r:id="rId8"/>
    <p:sldLayoutId id="2147483739" r:id="rId9"/>
    <p:sldLayoutId id="2147483740" r:id="rId10"/>
    <p:sldLayoutId id="2147483748"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9">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8" name="Rectangle 21">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descr="Koyu ağdan oluşan soyut arka plan">
            <a:extLst>
              <a:ext uri="{FF2B5EF4-FFF2-40B4-BE49-F238E27FC236}">
                <a16:creationId xmlns:a16="http://schemas.microsoft.com/office/drawing/2014/main" xmlns="" id="{CBB0EDA4-FC26-4755-A7A5-EEA8E7599319}"/>
              </a:ext>
            </a:extLst>
          </p:cNvPr>
          <p:cNvPicPr>
            <a:picLocks noChangeAspect="1"/>
          </p:cNvPicPr>
          <p:nvPr/>
        </p:nvPicPr>
        <p:blipFill rotWithShape="1">
          <a:blip r:embed="rId2">
            <a:alphaModFix amt="60000"/>
          </a:blip>
          <a:srcRect r="5" b="1"/>
          <a:stretch/>
        </p:blipFill>
        <p:spPr>
          <a:xfrm>
            <a:off x="3048" y="10"/>
            <a:ext cx="12188952" cy="6856614"/>
          </a:xfrm>
          <a:prstGeom prst="rect">
            <a:avLst/>
          </a:prstGeom>
        </p:spPr>
      </p:pic>
      <p:sp>
        <p:nvSpPr>
          <p:cNvPr id="2" name="Başlık 1"/>
          <p:cNvSpPr>
            <a:spLocks noGrp="1"/>
          </p:cNvSpPr>
          <p:nvPr>
            <p:ph type="ctrTitle"/>
          </p:nvPr>
        </p:nvSpPr>
        <p:spPr>
          <a:xfrm>
            <a:off x="996275" y="744909"/>
            <a:ext cx="10190071" cy="3145855"/>
          </a:xfrm>
        </p:spPr>
        <p:txBody>
          <a:bodyPr anchor="b">
            <a:normAutofit/>
          </a:bodyPr>
          <a:lstStyle/>
          <a:p>
            <a:r>
              <a:rPr lang="tr-TR" sz="5200" b="1">
                <a:solidFill>
                  <a:srgbClr val="FFFFFF"/>
                </a:solidFill>
                <a:ea typeface="+mj-lt"/>
                <a:cs typeface="+mj-lt"/>
              </a:rPr>
              <a:t>DÜNYADA VE ERMENİSTAN’DA İNTERNET </a:t>
            </a:r>
            <a:endParaRPr lang="tr-TR" sz="5200">
              <a:solidFill>
                <a:srgbClr val="FFFFFF"/>
              </a:solidFill>
            </a:endParaRPr>
          </a:p>
        </p:txBody>
      </p:sp>
    </p:spTree>
    <p:extLst>
      <p:ext uri="{BB962C8B-B14F-4D97-AF65-F5344CB8AC3E}">
        <p14:creationId xmlns:p14="http://schemas.microsoft.com/office/powerpoint/2010/main" val="167442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8" name="Rectangle 27">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8" name="Picture 4">
            <a:extLst>
              <a:ext uri="{FF2B5EF4-FFF2-40B4-BE49-F238E27FC236}">
                <a16:creationId xmlns:a16="http://schemas.microsoft.com/office/drawing/2014/main" xmlns="" id="{D369B561-CD90-4EA8-A4B3-7A82698CE4FB}"/>
              </a:ext>
            </a:extLst>
          </p:cNvPr>
          <p:cNvPicPr>
            <a:picLocks noChangeAspect="1"/>
          </p:cNvPicPr>
          <p:nvPr/>
        </p:nvPicPr>
        <p:blipFill rotWithShape="1">
          <a:blip r:embed="rId2">
            <a:alphaModFix amt="60000"/>
          </a:blip>
          <a:srcRect t="6999" r="-1" b="8726"/>
          <a:stretch/>
        </p:blipFill>
        <p:spPr>
          <a:xfrm>
            <a:off x="3048" y="10"/>
            <a:ext cx="12188952" cy="6856614"/>
          </a:xfrm>
          <a:prstGeom prst="rect">
            <a:avLst/>
          </a:prstGeom>
        </p:spPr>
      </p:pic>
      <p:sp>
        <p:nvSpPr>
          <p:cNvPr id="3" name="Alt Başlık 2">
            <a:extLst>
              <a:ext uri="{FF2B5EF4-FFF2-40B4-BE49-F238E27FC236}">
                <a16:creationId xmlns:a16="http://schemas.microsoft.com/office/drawing/2014/main" xmlns="" id="{F6583B6A-6F81-4C7D-BD8F-799F7813B984}"/>
              </a:ext>
            </a:extLst>
          </p:cNvPr>
          <p:cNvSpPr>
            <a:spLocks noGrp="1"/>
          </p:cNvSpPr>
          <p:nvPr>
            <p:ph type="subTitle" idx="1"/>
          </p:nvPr>
        </p:nvSpPr>
        <p:spPr>
          <a:xfrm>
            <a:off x="1218708" y="4069780"/>
            <a:ext cx="9781327" cy="2056617"/>
          </a:xfrm>
        </p:spPr>
        <p:txBody>
          <a:bodyPr vert="horz" lIns="91440" tIns="45720" rIns="91440" bIns="45720" rtlCol="0" anchor="t">
            <a:normAutofit/>
          </a:bodyPr>
          <a:lstStyle/>
          <a:p>
            <a:r>
              <a:rPr lang="tr-TR" sz="2200">
                <a:solidFill>
                  <a:srgbClr val="FFFFFF"/>
                </a:solidFill>
                <a:ea typeface="+mn-lt"/>
                <a:cs typeface="+mn-lt"/>
              </a:rPr>
              <a:t>Ermenistan’da ise internet bağlantısı ilk defa 1988 yılında gerçekleşmiştir. “Moskova Otomatik Sistemler Enstitüsü” tarafından Erivan’da kurulan merkez Moskova ile ağ üzerinden bağlantı kurmaktaydı. 1992 yılında modem ile internete bağlanmaya başlayan Ermenistan’da “.am” uzantılı adresler 1994 yılında kullanılmaya başlandı.  </a:t>
            </a:r>
            <a:endParaRPr lang="tr-TR" sz="2200">
              <a:solidFill>
                <a:srgbClr val="FFFFFF"/>
              </a:solidFill>
            </a:endParaRPr>
          </a:p>
        </p:txBody>
      </p:sp>
    </p:spTree>
    <p:extLst>
      <p:ext uri="{BB962C8B-B14F-4D97-AF65-F5344CB8AC3E}">
        <p14:creationId xmlns:p14="http://schemas.microsoft.com/office/powerpoint/2010/main" val="276567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xmlns="" id="{1E644DE9-8D09-43E2-BA69-F57482CFC9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7" name="Rectangle 10">
            <a:extLst>
              <a:ext uri="{FF2B5EF4-FFF2-40B4-BE49-F238E27FC236}">
                <a16:creationId xmlns:a16="http://schemas.microsoft.com/office/drawing/2014/main" xmlns="" id="{6C23C919-B32E-40FF-B3D8-631316E84E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8" name="Picture 4">
            <a:extLst>
              <a:ext uri="{FF2B5EF4-FFF2-40B4-BE49-F238E27FC236}">
                <a16:creationId xmlns:a16="http://schemas.microsoft.com/office/drawing/2014/main" xmlns="" id="{FDA0EAE2-625F-4CA1-A0D9-F108D9EC08F3}"/>
              </a:ext>
            </a:extLst>
          </p:cNvPr>
          <p:cNvPicPr>
            <a:picLocks noChangeAspect="1"/>
          </p:cNvPicPr>
          <p:nvPr/>
        </p:nvPicPr>
        <p:blipFill rotWithShape="1">
          <a:blip r:embed="rId2">
            <a:alphaModFix amt="60000"/>
          </a:blip>
          <a:srcRect t="2898" r="-2" b="15818"/>
          <a:stretch/>
        </p:blipFill>
        <p:spPr>
          <a:xfrm>
            <a:off x="20" y="10"/>
            <a:ext cx="12191980" cy="6856614"/>
          </a:xfrm>
          <a:prstGeom prst="rect">
            <a:avLst/>
          </a:prstGeom>
        </p:spPr>
      </p:pic>
      <p:sp>
        <p:nvSpPr>
          <p:cNvPr id="3" name="Alt Başlık 2">
            <a:extLst>
              <a:ext uri="{FF2B5EF4-FFF2-40B4-BE49-F238E27FC236}">
                <a16:creationId xmlns:a16="http://schemas.microsoft.com/office/drawing/2014/main" xmlns="" id="{4B6AE5FF-1B2F-4CFA-8A7B-2DFB4B740891}"/>
              </a:ext>
            </a:extLst>
          </p:cNvPr>
          <p:cNvSpPr>
            <a:spLocks noGrp="1"/>
          </p:cNvSpPr>
          <p:nvPr>
            <p:ph type="subTitle" idx="1"/>
          </p:nvPr>
        </p:nvSpPr>
        <p:spPr>
          <a:xfrm>
            <a:off x="838200" y="4074515"/>
            <a:ext cx="9984151" cy="2328671"/>
          </a:xfrm>
        </p:spPr>
        <p:txBody>
          <a:bodyPr vert="horz" lIns="91440" tIns="45720" rIns="91440" bIns="45720" rtlCol="0" anchor="t">
            <a:noAutofit/>
          </a:bodyPr>
          <a:lstStyle/>
          <a:p>
            <a:pPr algn="l">
              <a:lnSpc>
                <a:spcPct val="100000"/>
              </a:lnSpc>
            </a:pPr>
            <a:r>
              <a:rPr lang="tr-TR" sz="2400" b="1">
                <a:solidFill>
                  <a:srgbClr val="FFFFFF"/>
                </a:solidFill>
                <a:latin typeface="Times New Roman"/>
                <a:ea typeface="+mn-lt"/>
                <a:cs typeface="+mn-lt"/>
              </a:rPr>
              <a:t>CRCC’nin (Caucasus Research Resource Centers – Kafkasya Araştırması Kaynak Merkezleri) 2006’da yapmış olduğu araştırmaya göre Ermenistan’da nüfusun % 11,5’inin kişisel bilgisayarı vardır. 2005 yılında yapılan bir araştırmaya göre nüfusun % 28,3’ü internet kullanmaktadır.</a:t>
            </a:r>
            <a:endParaRPr lang="tr-TR" sz="2400" b="1">
              <a:solidFill>
                <a:srgbClr val="FFFFFF"/>
              </a:solidFill>
              <a:latin typeface="Times New Roman"/>
              <a:cs typeface="Times New Roman"/>
            </a:endParaRPr>
          </a:p>
        </p:txBody>
      </p:sp>
    </p:spTree>
    <p:extLst>
      <p:ext uri="{BB962C8B-B14F-4D97-AF65-F5344CB8AC3E}">
        <p14:creationId xmlns:p14="http://schemas.microsoft.com/office/powerpoint/2010/main" val="2196050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E644DE9-8D09-43E2-BA69-F57482CFC9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xmlns="" id="{6C23C919-B32E-40FF-B3D8-631316E84E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5" name="Picture 4">
            <a:extLst>
              <a:ext uri="{FF2B5EF4-FFF2-40B4-BE49-F238E27FC236}">
                <a16:creationId xmlns:a16="http://schemas.microsoft.com/office/drawing/2014/main" xmlns="" id="{096B4B1F-D912-4D31-AE3C-91E3715830AE}"/>
              </a:ext>
            </a:extLst>
          </p:cNvPr>
          <p:cNvPicPr>
            <a:picLocks noChangeAspect="1"/>
          </p:cNvPicPr>
          <p:nvPr/>
        </p:nvPicPr>
        <p:blipFill rotWithShape="1">
          <a:blip r:embed="rId2">
            <a:alphaModFix amt="60000"/>
          </a:blip>
          <a:srcRect t="7088" r="-2" b="5390"/>
          <a:stretch/>
        </p:blipFill>
        <p:spPr>
          <a:xfrm>
            <a:off x="20" y="10"/>
            <a:ext cx="12191980" cy="6856614"/>
          </a:xfrm>
          <a:prstGeom prst="rect">
            <a:avLst/>
          </a:prstGeom>
        </p:spPr>
      </p:pic>
      <p:sp>
        <p:nvSpPr>
          <p:cNvPr id="3" name="Alt Başlık 2">
            <a:extLst>
              <a:ext uri="{FF2B5EF4-FFF2-40B4-BE49-F238E27FC236}">
                <a16:creationId xmlns:a16="http://schemas.microsoft.com/office/drawing/2014/main" xmlns="" id="{8EAAA7AA-A77C-464D-9DA8-503525630B35}"/>
              </a:ext>
            </a:extLst>
          </p:cNvPr>
          <p:cNvSpPr>
            <a:spLocks noGrp="1"/>
          </p:cNvSpPr>
          <p:nvPr>
            <p:ph type="subTitle" idx="1"/>
          </p:nvPr>
        </p:nvSpPr>
        <p:spPr>
          <a:xfrm>
            <a:off x="2376577" y="4074515"/>
            <a:ext cx="7583133" cy="2386180"/>
          </a:xfrm>
        </p:spPr>
        <p:txBody>
          <a:bodyPr vert="horz" lIns="91440" tIns="45720" rIns="91440" bIns="45720" rtlCol="0" anchor="t">
            <a:noAutofit/>
          </a:bodyPr>
          <a:lstStyle/>
          <a:p>
            <a:pPr algn="l">
              <a:lnSpc>
                <a:spcPct val="100000"/>
              </a:lnSpc>
            </a:pPr>
            <a:r>
              <a:rPr lang="tr-TR" sz="2400" b="1">
                <a:solidFill>
                  <a:srgbClr val="FFFFFF"/>
                </a:solidFill>
                <a:latin typeface="Times New Roman"/>
                <a:ea typeface="+mn-lt"/>
                <a:cs typeface="+mn-lt"/>
              </a:rPr>
              <a:t>Ancak “Uluslararası Telekomünikasyon Birliği” yapmış olduğu araştırmada 172.800 (nüfusun % 5,9’u)  internet kullanıcısı olduğunu belirtmiştir. Yine CRCC’nin 2006 yılındaki verilerine göre Ermenistan’da nüfusun % 87’sinin bilgisayar bilgisi yok, % 3’ü temel bilgilere,  % 4,3’ü orta düzey, % 3,1’i ileri düzey bilgisayar bilgisine sahiptir.</a:t>
            </a:r>
            <a:endParaRPr lang="tr-TR" sz="2400" b="1">
              <a:solidFill>
                <a:srgbClr val="FFFFFF"/>
              </a:solidFill>
              <a:latin typeface="Times New Roman"/>
              <a:cs typeface="Times New Roman"/>
            </a:endParaRPr>
          </a:p>
        </p:txBody>
      </p:sp>
    </p:spTree>
    <p:extLst>
      <p:ext uri="{BB962C8B-B14F-4D97-AF65-F5344CB8AC3E}">
        <p14:creationId xmlns:p14="http://schemas.microsoft.com/office/powerpoint/2010/main" val="2100119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2" name="Rectangle 21">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5" name="Picture 4">
            <a:extLst>
              <a:ext uri="{FF2B5EF4-FFF2-40B4-BE49-F238E27FC236}">
                <a16:creationId xmlns:a16="http://schemas.microsoft.com/office/drawing/2014/main" xmlns="" id="{69B745EF-4908-4331-BCB7-E1459EB7A689}"/>
              </a:ext>
            </a:extLst>
          </p:cNvPr>
          <p:cNvPicPr>
            <a:picLocks noChangeAspect="1"/>
          </p:cNvPicPr>
          <p:nvPr/>
        </p:nvPicPr>
        <p:blipFill rotWithShape="1">
          <a:blip r:embed="rId2">
            <a:alphaModFix amt="60000"/>
          </a:blip>
          <a:srcRect t="9460" r="-1" b="11864"/>
          <a:stretch/>
        </p:blipFill>
        <p:spPr>
          <a:xfrm>
            <a:off x="3048" y="10"/>
            <a:ext cx="12188952" cy="6856614"/>
          </a:xfrm>
          <a:prstGeom prst="rect">
            <a:avLst/>
          </a:prstGeom>
        </p:spPr>
      </p:pic>
      <p:grpSp>
        <p:nvGrpSpPr>
          <p:cNvPr id="24" name="Group 23">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25" name="Picture 24">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26" name="Picture 25">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3" name="Alt Başlık 2">
            <a:extLst>
              <a:ext uri="{FF2B5EF4-FFF2-40B4-BE49-F238E27FC236}">
                <a16:creationId xmlns:a16="http://schemas.microsoft.com/office/drawing/2014/main" xmlns="" id="{F8F643E7-1A31-4588-9062-AE91973ECDE7}"/>
              </a:ext>
            </a:extLst>
          </p:cNvPr>
          <p:cNvSpPr>
            <a:spLocks noGrp="1"/>
          </p:cNvSpPr>
          <p:nvPr>
            <p:ph type="subTitle" idx="1"/>
          </p:nvPr>
        </p:nvSpPr>
        <p:spPr>
          <a:xfrm>
            <a:off x="1218708" y="4069780"/>
            <a:ext cx="9781327" cy="2056617"/>
          </a:xfrm>
        </p:spPr>
        <p:txBody>
          <a:bodyPr vert="horz" lIns="91440" tIns="45720" rIns="91440" bIns="45720" rtlCol="0" anchor="t">
            <a:normAutofit/>
          </a:bodyPr>
          <a:lstStyle/>
          <a:p>
            <a:r>
              <a:rPr lang="tr-TR" b="1">
                <a:solidFill>
                  <a:srgbClr val="FFFFFF"/>
                </a:solidFill>
                <a:latin typeface="Times New Roman"/>
                <a:ea typeface="+mn-lt"/>
                <a:cs typeface="+mn-lt"/>
              </a:rPr>
              <a:t>Ermenistan’da internet kullanımı hakkında verdiğimiz rakamların daha iyi anlaşılabilmesi Türkiye’de ve Ermenistan’da bilgisayar kullanımını gösteren aşağıdaki tablolardan yararlanabiliriz. Ermenistan’da nüfusa göre internet kullanımını gösteren aşağıdaki tabloda 2010 yılında bir önceki yıla göre gelir düzeyinde ve nüfusta gerileme görülürken internet kullanıcı sayısındaki olağan dışı artış dikkat çekmektedir.</a:t>
            </a:r>
            <a:endParaRPr lang="tr-TR" b="1">
              <a:solidFill>
                <a:srgbClr val="FFFFFF"/>
              </a:solidFill>
              <a:latin typeface="Times New Roman"/>
              <a:cs typeface="Times New Roman"/>
            </a:endParaRPr>
          </a:p>
        </p:txBody>
      </p:sp>
    </p:spTree>
    <p:extLst>
      <p:ext uri="{BB962C8B-B14F-4D97-AF65-F5344CB8AC3E}">
        <p14:creationId xmlns:p14="http://schemas.microsoft.com/office/powerpoint/2010/main" val="173849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5" name="Picture 4">
            <a:extLst>
              <a:ext uri="{FF2B5EF4-FFF2-40B4-BE49-F238E27FC236}">
                <a16:creationId xmlns:a16="http://schemas.microsoft.com/office/drawing/2014/main" xmlns="" id="{17BC5D40-0059-4A21-B097-2D5C69482B83}"/>
              </a:ext>
            </a:extLst>
          </p:cNvPr>
          <p:cNvPicPr>
            <a:picLocks noChangeAspect="1"/>
          </p:cNvPicPr>
          <p:nvPr/>
        </p:nvPicPr>
        <p:blipFill rotWithShape="1">
          <a:blip r:embed="rId2">
            <a:alphaModFix amt="60000"/>
          </a:blip>
          <a:srcRect t="15514" r="6" b="28237"/>
          <a:stretch/>
        </p:blipFill>
        <p:spPr>
          <a:xfrm>
            <a:off x="3048" y="10"/>
            <a:ext cx="12188952" cy="6856614"/>
          </a:xfrm>
          <a:prstGeom prst="rect">
            <a:avLst/>
          </a:prstGeom>
        </p:spPr>
      </p:pic>
      <p:grpSp>
        <p:nvGrpSpPr>
          <p:cNvPr id="13"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3" name="Alt Başlık 2">
            <a:extLst>
              <a:ext uri="{FF2B5EF4-FFF2-40B4-BE49-F238E27FC236}">
                <a16:creationId xmlns:a16="http://schemas.microsoft.com/office/drawing/2014/main" xmlns="" id="{412FAE0A-D052-41EA-8265-42F4D7FCA10C}"/>
              </a:ext>
            </a:extLst>
          </p:cNvPr>
          <p:cNvSpPr>
            <a:spLocks noGrp="1"/>
          </p:cNvSpPr>
          <p:nvPr>
            <p:ph type="subTitle" idx="1"/>
          </p:nvPr>
        </p:nvSpPr>
        <p:spPr>
          <a:xfrm>
            <a:off x="1218708" y="4069780"/>
            <a:ext cx="9781327" cy="2056617"/>
          </a:xfrm>
        </p:spPr>
        <p:txBody>
          <a:bodyPr vert="horz" lIns="91440" tIns="45720" rIns="91440" bIns="45720" rtlCol="0" anchor="t">
            <a:normAutofit/>
          </a:bodyPr>
          <a:lstStyle/>
          <a:p>
            <a:r>
              <a:rPr lang="tr-TR" sz="2200" b="1">
                <a:solidFill>
                  <a:srgbClr val="FFFFFF"/>
                </a:solidFill>
                <a:latin typeface="Times New Roman"/>
                <a:ea typeface="+mn-lt"/>
                <a:cs typeface="+mn-lt"/>
              </a:rPr>
              <a:t>Bunun nedeni </a:t>
            </a:r>
            <a:r>
              <a:rPr lang="tr-TR" sz="2200" b="1" i="1">
                <a:solidFill>
                  <a:srgbClr val="FFFFFF"/>
                </a:solidFill>
                <a:latin typeface="Times New Roman"/>
                <a:ea typeface="+mn-lt"/>
                <a:cs typeface="+mn-lt"/>
              </a:rPr>
              <a:t>bilgi kaynağı</a:t>
            </a:r>
            <a:r>
              <a:rPr lang="tr-TR" sz="2200" b="1">
                <a:solidFill>
                  <a:srgbClr val="FFFFFF"/>
                </a:solidFill>
                <a:latin typeface="Times New Roman"/>
                <a:ea typeface="+mn-lt"/>
                <a:cs typeface="+mn-lt"/>
              </a:rPr>
              <a:t> farklılığı olabilir. Çünkü Ermenistan’da nüfusa göre internet kullanımını gösteren tabloda 2009 yılına kadar olan istatistikler Uluslararası Telekomünikasyon Birliği’ne; 2010 yılına ait istatistikler ise Ermenistan Cumhuriyeti Ulusal Hizmetleri Düzenleme Komisyonu’na aittir.        </a:t>
            </a:r>
          </a:p>
        </p:txBody>
      </p:sp>
    </p:spTree>
    <p:extLst>
      <p:ext uri="{BB962C8B-B14F-4D97-AF65-F5344CB8AC3E}">
        <p14:creationId xmlns:p14="http://schemas.microsoft.com/office/powerpoint/2010/main" val="3612809567"/>
      </p:ext>
    </p:extLst>
  </p:cSld>
  <p:clrMapOvr>
    <a:masterClrMapping/>
  </p:clrMapOvr>
</p:sld>
</file>

<file path=ppt/theme/theme1.xml><?xml version="1.0" encoding="utf-8"?>
<a:theme xmlns:a="http://schemas.openxmlformats.org/drawingml/2006/main" name="DappledVTI">
  <a:themeElements>
    <a:clrScheme name="Custom 81">
      <a:dk1>
        <a:sysClr val="windowText" lastClr="000000"/>
      </a:dk1>
      <a:lt1>
        <a:sysClr val="window" lastClr="FFFFFF"/>
      </a:lt1>
      <a:dk2>
        <a:srgbClr val="21363B"/>
      </a:dk2>
      <a:lt2>
        <a:srgbClr val="F4F2F0"/>
      </a:lt2>
      <a:accent1>
        <a:srgbClr val="758468"/>
      </a:accent1>
      <a:accent2>
        <a:srgbClr val="B5A7AC"/>
      </a:accent2>
      <a:accent3>
        <a:srgbClr val="CC9C6F"/>
      </a:accent3>
      <a:accent4>
        <a:srgbClr val="767640"/>
      </a:accent4>
      <a:accent5>
        <a:srgbClr val="A5B295"/>
      </a:accent5>
      <a:accent6>
        <a:srgbClr val="C19DA7"/>
      </a:accent6>
      <a:hlink>
        <a:srgbClr val="D13D6E"/>
      </a:hlink>
      <a:folHlink>
        <a:srgbClr val="6C9D92"/>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docProps/app.xml><?xml version="1.0" encoding="utf-8"?>
<Properties xmlns="http://schemas.openxmlformats.org/officeDocument/2006/extended-properties" xmlns:vt="http://schemas.openxmlformats.org/officeDocument/2006/docPropsVTypes">
  <TotalTime>1</TotalTime>
  <Words>167</Words>
  <Application>Microsoft Office PowerPoint</Application>
  <PresentationFormat>Geniş ekran</PresentationFormat>
  <Paragraphs>6</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Avenir Next LT Pro</vt:lpstr>
      <vt:lpstr>AvenirNext LT Pro Medium</vt:lpstr>
      <vt:lpstr>Sabon Next LT</vt:lpstr>
      <vt:lpstr>Times New Roman</vt:lpstr>
      <vt:lpstr>DappledVTI</vt:lpstr>
      <vt:lpstr>DÜNYADA VE ERMENİSTAN’DA İNTERNET </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DÜNYADA VE ERMENİSTAN’DA İNTERNET </dc:title>
  <dc:creator/>
  <cp:lastModifiedBy>cihan</cp:lastModifiedBy>
  <cp:revision>210</cp:revision>
  <dcterms:created xsi:type="dcterms:W3CDTF">2021-03-14T12:49:07Z</dcterms:created>
  <dcterms:modified xsi:type="dcterms:W3CDTF">2022-05-11T15:03:56Z</dcterms:modified>
</cp:coreProperties>
</file>