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59" r:id="rId6"/>
    <p:sldId id="260"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20.12.2019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DDD59179-BBC5-2F48-B12A-6B540DCAA6A6}"/>
              </a:ext>
            </a:extLst>
          </p:cNvPr>
          <p:cNvSpPr>
            <a:spLocks noGrp="1"/>
          </p:cNvSpPr>
          <p:nvPr>
            <p:ph type="title"/>
          </p:nvPr>
        </p:nvSpPr>
        <p:spPr/>
        <p:txBody>
          <a:bodyPr/>
          <a:lstStyle/>
          <a:p>
            <a:pPr algn="ctr"/>
            <a:r>
              <a:rPr lang="tr-TR" b="1" dirty="0">
                <a:solidFill>
                  <a:srgbClr val="7030A0"/>
                </a:solidFill>
                <a:latin typeface="Arial" panose="020B0604020202020204" pitchFamily="34" charset="0"/>
                <a:cs typeface="Arial" panose="020B0604020202020204" pitchFamily="34" charset="0"/>
              </a:rPr>
              <a:t>3. HAFTA</a:t>
            </a:r>
          </a:p>
        </p:txBody>
      </p:sp>
      <p:sp>
        <p:nvSpPr>
          <p:cNvPr id="3" name="İçerik Yer Tutucusu 2">
            <a:extLst>
              <a:ext uri="{FF2B5EF4-FFF2-40B4-BE49-F238E27FC236}">
                <a16:creationId xmlns="" xmlns:a16="http://schemas.microsoft.com/office/drawing/2014/main" id="{03FD7C15-E01B-8440-8E36-1213C3C63CDB}"/>
              </a:ext>
            </a:extLst>
          </p:cNvPr>
          <p:cNvSpPr>
            <a:spLocks noGrp="1"/>
          </p:cNvSpPr>
          <p:nvPr>
            <p:ph idx="1"/>
          </p:nvPr>
        </p:nvSpPr>
        <p:spPr/>
        <p:txBody>
          <a:bodyPr/>
          <a:lstStyle/>
          <a:p>
            <a:pPr algn="just"/>
            <a:endParaRPr lang="tr-TR" b="1" dirty="0">
              <a:latin typeface="Arial" panose="020B0604020202020204" pitchFamily="34" charset="0"/>
              <a:cs typeface="Arial" panose="020B0604020202020204" pitchFamily="34" charset="0"/>
            </a:endParaRPr>
          </a:p>
          <a:p>
            <a:pPr algn="just"/>
            <a:r>
              <a:rPr lang="tr-TR" b="1" dirty="0">
                <a:latin typeface="Arial" panose="020B0604020202020204" pitchFamily="34" charset="0"/>
                <a:cs typeface="Arial" panose="020B0604020202020204" pitchFamily="34" charset="0"/>
              </a:rPr>
              <a:t>Adi şirkette iç ilişki</a:t>
            </a:r>
          </a:p>
          <a:p>
            <a:pPr marL="0" indent="0" algn="just">
              <a:buNone/>
            </a:pPr>
            <a:endParaRPr lang="tr-TR" b="1" dirty="0">
              <a:latin typeface="Arial" panose="020B0604020202020204" pitchFamily="34" charset="0"/>
              <a:cs typeface="Arial" panose="020B0604020202020204" pitchFamily="34" charset="0"/>
            </a:endParaRPr>
          </a:p>
          <a:p>
            <a:pPr algn="just"/>
            <a:r>
              <a:rPr lang="tr-TR" b="1" dirty="0">
                <a:latin typeface="Arial" panose="020B0604020202020204" pitchFamily="34" charset="0"/>
                <a:cs typeface="Arial" panose="020B0604020202020204" pitchFamily="34" charset="0"/>
              </a:rPr>
              <a:t>Sermaye koyma borcu</a:t>
            </a:r>
          </a:p>
          <a:p>
            <a:pPr marL="0" indent="0" algn="just">
              <a:buNone/>
            </a:pPr>
            <a:endParaRPr lang="tr-TR" b="1" dirty="0">
              <a:latin typeface="Arial" panose="020B0604020202020204" pitchFamily="34" charset="0"/>
              <a:cs typeface="Arial" panose="020B0604020202020204" pitchFamily="34" charset="0"/>
            </a:endParaRPr>
          </a:p>
          <a:p>
            <a:pPr algn="just"/>
            <a:r>
              <a:rPr lang="tr-TR" b="1" dirty="0">
                <a:latin typeface="Arial" panose="020B0604020202020204" pitchFamily="34" charset="0"/>
                <a:cs typeface="Arial" panose="020B0604020202020204" pitchFamily="34" charset="0"/>
              </a:rPr>
              <a:t>Kâr ve Zararın paylaşımı</a:t>
            </a:r>
          </a:p>
        </p:txBody>
      </p:sp>
    </p:spTree>
    <p:extLst>
      <p:ext uri="{BB962C8B-B14F-4D97-AF65-F5344CB8AC3E}">
        <p14:creationId xmlns:p14="http://schemas.microsoft.com/office/powerpoint/2010/main" val="1021531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a:solidFill>
                  <a:srgbClr val="7030A0"/>
                </a:solidFill>
                <a:latin typeface="Arial" panose="020B0604020202020204" pitchFamily="34" charset="0"/>
                <a:cs typeface="Arial" panose="020B0604020202020204" pitchFamily="34" charset="0"/>
              </a:rPr>
              <a:t>Adi Şirketlerde İç İlişkiler</a:t>
            </a:r>
          </a:p>
        </p:txBody>
      </p:sp>
      <p:sp>
        <p:nvSpPr>
          <p:cNvPr id="3" name="2 İçerik Yer Tutucusu"/>
          <p:cNvSpPr>
            <a:spLocks noGrp="1"/>
          </p:cNvSpPr>
          <p:nvPr>
            <p:ph idx="1"/>
          </p:nvPr>
        </p:nvSpPr>
        <p:spPr>
          <a:xfrm>
            <a:off x="949014" y="1433730"/>
            <a:ext cx="5840406" cy="4497363"/>
          </a:xfrm>
        </p:spPr>
        <p:txBody>
          <a:bodyPr>
            <a:noAutofit/>
          </a:bodyPr>
          <a:lstStyle/>
          <a:p>
            <a:pPr algn="just">
              <a:spcBef>
                <a:spcPts val="600"/>
              </a:spcBef>
              <a:spcAft>
                <a:spcPts val="600"/>
              </a:spcAft>
            </a:pPr>
            <a:r>
              <a:rPr lang="tr-TR" dirty="0">
                <a:latin typeface="Arial" panose="020B0604020202020204" pitchFamily="34" charset="0"/>
                <a:cs typeface="Arial" panose="020B0604020202020204" pitchFamily="34" charset="0"/>
              </a:rPr>
              <a:t>Sermaye Koyma Borcu</a:t>
            </a:r>
          </a:p>
          <a:p>
            <a:pPr algn="just">
              <a:spcBef>
                <a:spcPts val="600"/>
              </a:spcBef>
              <a:spcAft>
                <a:spcPts val="600"/>
              </a:spcAft>
            </a:pPr>
            <a:r>
              <a:rPr lang="tr-TR" dirty="0">
                <a:latin typeface="Arial" panose="020B0604020202020204" pitchFamily="34" charset="0"/>
                <a:cs typeface="Arial" panose="020B0604020202020204" pitchFamily="34" charset="0"/>
              </a:rPr>
              <a:t>Ortaklar Arasında Elbirliğiyle (İştirak Halinde) Mülkiyet Rejimi</a:t>
            </a:r>
          </a:p>
          <a:p>
            <a:pPr algn="just">
              <a:spcBef>
                <a:spcPts val="600"/>
              </a:spcBef>
              <a:spcAft>
                <a:spcPts val="600"/>
              </a:spcAft>
            </a:pPr>
            <a:r>
              <a:rPr lang="tr-TR" dirty="0">
                <a:latin typeface="Arial" panose="020B0604020202020204" pitchFamily="34" charset="0"/>
                <a:cs typeface="Arial" panose="020B0604020202020204" pitchFamily="34" charset="0"/>
              </a:rPr>
              <a:t>Kâr ve Zararın Paylaşımı</a:t>
            </a:r>
          </a:p>
          <a:p>
            <a:pPr algn="just">
              <a:spcBef>
                <a:spcPts val="600"/>
              </a:spcBef>
              <a:spcAft>
                <a:spcPts val="600"/>
              </a:spcAft>
            </a:pPr>
            <a:r>
              <a:rPr lang="tr-TR" dirty="0">
                <a:latin typeface="Arial" panose="020B0604020202020204" pitchFamily="34" charset="0"/>
                <a:cs typeface="Arial" panose="020B0604020202020204" pitchFamily="34" charset="0"/>
              </a:rPr>
              <a:t>Adi Şirketlerin Yönetimi</a:t>
            </a:r>
          </a:p>
          <a:p>
            <a:pPr algn="just">
              <a:spcBef>
                <a:spcPts val="600"/>
              </a:spcBef>
              <a:spcAft>
                <a:spcPts val="600"/>
              </a:spcAft>
            </a:pPr>
            <a:r>
              <a:rPr lang="tr-TR" dirty="0">
                <a:latin typeface="Arial" panose="020B0604020202020204" pitchFamily="34" charset="0"/>
                <a:cs typeface="Arial" panose="020B0604020202020204" pitchFamily="34" charset="0"/>
              </a:rPr>
              <a:t>Ortakların Hak ve Borçları</a:t>
            </a:r>
          </a:p>
          <a:p>
            <a:pPr algn="just">
              <a:spcBef>
                <a:spcPts val="600"/>
              </a:spcBef>
              <a:spcAft>
                <a:spcPts val="600"/>
              </a:spcAft>
            </a:pPr>
            <a:endParaRPr lang="tr-TR" b="1" dirty="0">
              <a:latin typeface="Arial" panose="020B0604020202020204" pitchFamily="34" charset="0"/>
              <a:cs typeface="Arial" panose="020B0604020202020204" pitchFamily="34" charset="0"/>
            </a:endParaRPr>
          </a:p>
          <a:p>
            <a:pPr algn="just">
              <a:spcBef>
                <a:spcPts val="600"/>
              </a:spcBef>
              <a:spcAft>
                <a:spcPts val="600"/>
              </a:spcAft>
            </a:pPr>
            <a:endParaRPr 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4031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spcBef>
                <a:spcPts val="600"/>
              </a:spcBef>
              <a:spcAft>
                <a:spcPts val="600"/>
              </a:spcAft>
            </a:pPr>
            <a:r>
              <a:rPr lang="tr-TR" dirty="0">
                <a:latin typeface="Arial" panose="020B0604020202020204" pitchFamily="34" charset="0"/>
                <a:cs typeface="Arial" panose="020B0604020202020204" pitchFamily="34" charset="0"/>
              </a:rPr>
              <a:t>Şirket İşlerinin İdaresinde “Özen Borcu”</a:t>
            </a:r>
          </a:p>
          <a:p>
            <a:pPr algn="just">
              <a:spcBef>
                <a:spcPts val="600"/>
              </a:spcBef>
              <a:spcAft>
                <a:spcPts val="600"/>
              </a:spcAft>
            </a:pPr>
            <a:r>
              <a:rPr lang="tr-TR" dirty="0">
                <a:latin typeface="Arial" panose="020B0604020202020204" pitchFamily="34" charset="0"/>
                <a:cs typeface="Arial" panose="020B0604020202020204" pitchFamily="34" charset="0"/>
              </a:rPr>
              <a:t>Şirket İşlerinin Denetlemesi</a:t>
            </a:r>
          </a:p>
          <a:p>
            <a:pPr algn="just">
              <a:spcBef>
                <a:spcPts val="600"/>
              </a:spcBef>
              <a:spcAft>
                <a:spcPts val="600"/>
              </a:spcAft>
            </a:pPr>
            <a:r>
              <a:rPr lang="tr-TR" dirty="0">
                <a:latin typeface="Arial" panose="020B0604020202020204" pitchFamily="34" charset="0"/>
                <a:cs typeface="Arial" panose="020B0604020202020204" pitchFamily="34" charset="0"/>
              </a:rPr>
              <a:t>Rekabet Yasağı</a:t>
            </a:r>
          </a:p>
          <a:p>
            <a:pPr algn="just">
              <a:spcBef>
                <a:spcPts val="600"/>
              </a:spcBef>
              <a:spcAft>
                <a:spcPts val="600"/>
              </a:spcAft>
            </a:pPr>
            <a:r>
              <a:rPr lang="tr-TR" dirty="0">
                <a:latin typeface="Arial" panose="020B0604020202020204" pitchFamily="34" charset="0"/>
                <a:cs typeface="Arial" panose="020B0604020202020204" pitchFamily="34" charset="0"/>
              </a:rPr>
              <a:t>Ortaklar Arasındaki Değişiklikler</a:t>
            </a:r>
          </a:p>
          <a:p>
            <a:endParaRPr lang="tr-TR" dirty="0"/>
          </a:p>
        </p:txBody>
      </p:sp>
    </p:spTree>
    <p:extLst>
      <p:ext uri="{BB962C8B-B14F-4D97-AF65-F5344CB8AC3E}">
        <p14:creationId xmlns:p14="http://schemas.microsoft.com/office/powerpoint/2010/main" val="4199554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47664" y="836712"/>
            <a:ext cx="6110436" cy="490066"/>
          </a:xfrm>
        </p:spPr>
        <p:txBody>
          <a:bodyPr>
            <a:noAutofit/>
          </a:bodyPr>
          <a:lstStyle/>
          <a:p>
            <a:pPr algn="ctr"/>
            <a:r>
              <a:rPr lang="tr-TR" b="1" dirty="0">
                <a:solidFill>
                  <a:srgbClr val="7030A0"/>
                </a:solidFill>
                <a:latin typeface="Arial" panose="020B0604020202020204" pitchFamily="34" charset="0"/>
                <a:cs typeface="Arial" panose="020B0604020202020204" pitchFamily="34" charset="0"/>
              </a:rPr>
              <a:t>Sermaye Koyma Borcu</a:t>
            </a:r>
            <a:endParaRPr lang="tr-TR" dirty="0">
              <a:solidFill>
                <a:srgbClr val="7030A0"/>
              </a:solidFill>
              <a:latin typeface="Arial" panose="020B0604020202020204" pitchFamily="34" charset="0"/>
              <a:cs typeface="Arial" panose="020B0604020202020204" pitchFamily="34" charset="0"/>
            </a:endParaRPr>
          </a:p>
        </p:txBody>
      </p:sp>
      <p:sp>
        <p:nvSpPr>
          <p:cNvPr id="3" name="2 İçerik Yer Tutucusu"/>
          <p:cNvSpPr>
            <a:spLocks noGrp="1"/>
          </p:cNvSpPr>
          <p:nvPr>
            <p:ph idx="1"/>
          </p:nvPr>
        </p:nvSpPr>
        <p:spPr>
          <a:xfrm>
            <a:off x="1043608" y="1700808"/>
            <a:ext cx="6588732" cy="4752528"/>
          </a:xfrm>
        </p:spPr>
        <p:txBody>
          <a:bodyPr>
            <a:noAutofit/>
          </a:bodyPr>
          <a:lstStyle/>
          <a:p>
            <a:pPr algn="just">
              <a:spcBef>
                <a:spcPts val="600"/>
              </a:spcBef>
              <a:spcAft>
                <a:spcPts val="600"/>
              </a:spcAft>
            </a:pPr>
            <a:r>
              <a:rPr lang="tr-TR" sz="2400" dirty="0">
                <a:latin typeface="Arial" panose="020B0604020202020204" pitchFamily="34" charset="0"/>
                <a:cs typeface="Arial" panose="020B0604020202020204" pitchFamily="34" charset="0"/>
              </a:rPr>
              <a:t>Türk Borçlar Kanunu’nun 621. maddesinde bunları “para, alacak veya başka bir mal ya da emek” olarak saymışsa da, Türk Ticaret Kanunu’nun 127. maddesinde sınırlayıcı olmaksızın yapılan sayım, adi şirketlere de uygulanacaktır. Getirilecek sermayenin, Türk Ticaret Kanunu’nun 127. ve Türk Borçlar Kanunu’nun 621. maddesinde belirtilen türden veya bunlara eşdeğerde, sonuç olarak iktisadi değer taşıyan nitelikte olması gerekir.</a:t>
            </a:r>
          </a:p>
        </p:txBody>
      </p:sp>
    </p:spTree>
    <p:extLst>
      <p:ext uri="{BB962C8B-B14F-4D97-AF65-F5344CB8AC3E}">
        <p14:creationId xmlns:p14="http://schemas.microsoft.com/office/powerpoint/2010/main" val="3962581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692696"/>
            <a:ext cx="8229600" cy="1143000"/>
          </a:xfrm>
        </p:spPr>
        <p:txBody>
          <a:bodyPr>
            <a:normAutofit fontScale="90000"/>
          </a:bodyPr>
          <a:lstStyle/>
          <a:p>
            <a:pPr algn="ctr"/>
            <a:r>
              <a:rPr lang="tr-TR" b="1" dirty="0">
                <a:solidFill>
                  <a:srgbClr val="7030A0"/>
                </a:solidFill>
                <a:latin typeface="Arial" panose="020B0604020202020204" pitchFamily="34" charset="0"/>
                <a:cs typeface="Arial" panose="020B0604020202020204" pitchFamily="34" charset="0"/>
              </a:rPr>
              <a:t>Ortaklar Arasında </a:t>
            </a:r>
            <a:br>
              <a:rPr lang="tr-TR" b="1" dirty="0">
                <a:solidFill>
                  <a:srgbClr val="7030A0"/>
                </a:solidFill>
                <a:latin typeface="Arial" panose="020B0604020202020204" pitchFamily="34" charset="0"/>
                <a:cs typeface="Arial" panose="020B0604020202020204" pitchFamily="34" charset="0"/>
              </a:rPr>
            </a:br>
            <a:r>
              <a:rPr lang="tr-TR" b="1" dirty="0">
                <a:solidFill>
                  <a:srgbClr val="7030A0"/>
                </a:solidFill>
                <a:latin typeface="Arial" panose="020B0604020202020204" pitchFamily="34" charset="0"/>
                <a:cs typeface="Arial" panose="020B0604020202020204" pitchFamily="34" charset="0"/>
              </a:rPr>
              <a:t>Elbirliğiyle (İştirak Halinde) Mülkiyet</a:t>
            </a:r>
            <a:endParaRPr lang="tr-TR" dirty="0">
              <a:solidFill>
                <a:srgbClr val="7030A0"/>
              </a:solidFill>
              <a:latin typeface="Arial" panose="020B0604020202020204" pitchFamily="34" charset="0"/>
              <a:cs typeface="Arial" panose="020B0604020202020204" pitchFamily="34" charset="0"/>
            </a:endParaRPr>
          </a:p>
        </p:txBody>
      </p:sp>
      <p:sp>
        <p:nvSpPr>
          <p:cNvPr id="3" name="2 İçerik Yer Tutucusu"/>
          <p:cNvSpPr>
            <a:spLocks noGrp="1"/>
          </p:cNvSpPr>
          <p:nvPr>
            <p:ph idx="1"/>
          </p:nvPr>
        </p:nvSpPr>
        <p:spPr>
          <a:xfrm>
            <a:off x="1115616" y="2204864"/>
            <a:ext cx="6164442" cy="4353347"/>
          </a:xfrm>
        </p:spPr>
        <p:txBody>
          <a:bodyPr>
            <a:noAutofit/>
          </a:bodyPr>
          <a:lstStyle/>
          <a:p>
            <a:pPr algn="just">
              <a:spcBef>
                <a:spcPts val="600"/>
              </a:spcBef>
              <a:spcAft>
                <a:spcPts val="600"/>
              </a:spcAft>
            </a:pPr>
            <a:r>
              <a:rPr lang="tr-TR" sz="2800" dirty="0">
                <a:latin typeface="Arial" panose="020B0604020202020204" pitchFamily="34" charset="0"/>
                <a:cs typeface="Arial" panose="020B0604020202020204" pitchFamily="34" charset="0"/>
              </a:rPr>
              <a:t>Adi ortaklığın müşterek amacına erişmek amacıyla tahsis edilen malvarlığı üzerinde ortaklar kural olarak elbirliğiyle (iştirak halinde) maliktirler (TBK m. 638/1). </a:t>
            </a:r>
            <a:endParaRPr lang="tr-TR" sz="2800" dirty="0" smtClean="0">
              <a:latin typeface="Arial" panose="020B0604020202020204" pitchFamily="34" charset="0"/>
              <a:cs typeface="Arial" panose="020B0604020202020204" pitchFamily="34" charset="0"/>
            </a:endParaRPr>
          </a:p>
          <a:p>
            <a:pPr algn="just">
              <a:spcBef>
                <a:spcPts val="600"/>
              </a:spcBef>
              <a:spcAft>
                <a:spcPts val="600"/>
              </a:spcAft>
            </a:pPr>
            <a:r>
              <a:rPr lang="tr-TR" sz="2800" dirty="0">
                <a:latin typeface="Arial" panose="020B0604020202020204" pitchFamily="34" charset="0"/>
                <a:cs typeface="Arial" panose="020B0604020202020204" pitchFamily="34" charset="0"/>
              </a:rPr>
              <a:t>Yalnız, ortaklar, sözleşmeye hüküm koymak şartıyla paylı mülkiyet (müşterek mülkiyet) şeklini de tercih edebilirler. </a:t>
            </a:r>
          </a:p>
          <a:p>
            <a:pPr algn="just">
              <a:spcBef>
                <a:spcPts val="600"/>
              </a:spcBef>
              <a:spcAft>
                <a:spcPts val="600"/>
              </a:spcAft>
            </a:pPr>
            <a:endParaRPr lang="tr-T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0376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75656" y="404664"/>
            <a:ext cx="6164442" cy="562074"/>
          </a:xfrm>
        </p:spPr>
        <p:txBody>
          <a:bodyPr>
            <a:noAutofit/>
          </a:bodyPr>
          <a:lstStyle/>
          <a:p>
            <a:pPr algn="ctr"/>
            <a:r>
              <a:rPr lang="tr-TR" b="1" dirty="0">
                <a:solidFill>
                  <a:srgbClr val="7030A0"/>
                </a:solidFill>
                <a:latin typeface="Arial" panose="020B0604020202020204" pitchFamily="34" charset="0"/>
                <a:cs typeface="Arial" panose="020B0604020202020204" pitchFamily="34" charset="0"/>
              </a:rPr>
              <a:t>Kâr ve Zararın Paylaşımı</a:t>
            </a:r>
            <a:endParaRPr lang="tr-TR" dirty="0">
              <a:solidFill>
                <a:srgbClr val="7030A0"/>
              </a:solidFill>
              <a:latin typeface="Arial" panose="020B0604020202020204" pitchFamily="34" charset="0"/>
              <a:cs typeface="Arial" panose="020B0604020202020204" pitchFamily="34" charset="0"/>
            </a:endParaRPr>
          </a:p>
        </p:txBody>
      </p:sp>
      <p:sp>
        <p:nvSpPr>
          <p:cNvPr id="3" name="2 İçerik Yer Tutucusu"/>
          <p:cNvSpPr>
            <a:spLocks noGrp="1"/>
          </p:cNvSpPr>
          <p:nvPr>
            <p:ph idx="1"/>
          </p:nvPr>
        </p:nvSpPr>
        <p:spPr>
          <a:xfrm>
            <a:off x="1403648" y="1340768"/>
            <a:ext cx="6426714" cy="4896544"/>
          </a:xfrm>
        </p:spPr>
        <p:txBody>
          <a:bodyPr>
            <a:noAutofit/>
          </a:bodyPr>
          <a:lstStyle/>
          <a:p>
            <a:pPr algn="just"/>
            <a:r>
              <a:rPr lang="tr-TR" dirty="0"/>
              <a:t>Ortaklar, niteliği gereği ortaklığa ait olan bütün kazançları aralarında paylaşmakla yükümlüdürler. (TBK m. 622). </a:t>
            </a:r>
          </a:p>
          <a:p>
            <a:pPr algn="just"/>
            <a:r>
              <a:rPr lang="tr-TR" dirty="0"/>
              <a:t>Sözleşmede hüküm veya açıklık yoksa, her ortağın kazanç ve zarardaki payı, katılım payının değerine ve niteliğine bakılmaksızın eşittir (TBK m. 623/1.</a:t>
            </a:r>
          </a:p>
          <a:p>
            <a:pPr algn="just">
              <a:spcBef>
                <a:spcPts val="600"/>
              </a:spcBef>
              <a:spcAft>
                <a:spcPts val="600"/>
              </a:spcAft>
            </a:pPr>
            <a:endParaRPr lang="tr-TR" dirty="0"/>
          </a:p>
        </p:txBody>
      </p:sp>
    </p:spTree>
    <p:extLst>
      <p:ext uri="{BB962C8B-B14F-4D97-AF65-F5344CB8AC3E}">
        <p14:creationId xmlns:p14="http://schemas.microsoft.com/office/powerpoint/2010/main" val="2345842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algn="just"/>
            <a:r>
              <a:rPr lang="tr-TR" dirty="0"/>
              <a:t>Sözleşmede ortakların kazanç veya zarara katılım paylarından biri belirlenmişse bu belirleme, diğerindeki payı da ifade eder (TBK m. 623/2).</a:t>
            </a:r>
          </a:p>
          <a:p>
            <a:pPr algn="just"/>
            <a:r>
              <a:rPr lang="tr-TR" dirty="0"/>
              <a:t>Bununla birlikte, bir ortağın zarara katılmaksızın yalnız kazanca katılacağına ilişkin anlaşma, ancak katılma payı olarak yalnızca emeğini koymuş olan ortak için geçerlidir (TBK m. 623/3).</a:t>
            </a:r>
          </a:p>
          <a:p>
            <a:pPr algn="just"/>
            <a:endParaRPr lang="tr-TR" dirty="0"/>
          </a:p>
        </p:txBody>
      </p:sp>
    </p:spTree>
    <p:extLst>
      <p:ext uri="{BB962C8B-B14F-4D97-AF65-F5344CB8AC3E}">
        <p14:creationId xmlns:p14="http://schemas.microsoft.com/office/powerpoint/2010/main" val="357665548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276</Words>
  <Application>Microsoft Office PowerPoint</Application>
  <PresentationFormat>Ekran Gösterisi (4:3)</PresentationFormat>
  <Paragraphs>27</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3. HAFTA</vt:lpstr>
      <vt:lpstr>Adi Şirketlerde İç İlişkiler</vt:lpstr>
      <vt:lpstr>PowerPoint Sunusu</vt:lpstr>
      <vt:lpstr>Sermaye Koyma Borcu</vt:lpstr>
      <vt:lpstr>Ortaklar Arasında  Elbirliğiyle (İştirak Halinde) Mülkiyet</vt:lpstr>
      <vt:lpstr>Kâr ve Zararın Paylaşımı</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HAFTA</dc:title>
  <dc:creator>KORKUT OZKORKUT</dc:creator>
  <cp:lastModifiedBy>KORKUT OZKORKUT</cp:lastModifiedBy>
  <cp:revision>2</cp:revision>
  <dcterms:created xsi:type="dcterms:W3CDTF">2019-12-20T10:06:23Z</dcterms:created>
  <dcterms:modified xsi:type="dcterms:W3CDTF">2019-12-20T10:24:13Z</dcterms:modified>
</cp:coreProperties>
</file>