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6" r:id="rId4"/>
    <p:sldId id="258" r:id="rId5"/>
    <p:sldId id="259" r:id="rId6"/>
    <p:sldId id="260" r:id="rId7"/>
    <p:sldId id="267" r:id="rId8"/>
    <p:sldId id="261" r:id="rId9"/>
    <p:sldId id="268" r:id="rId10"/>
    <p:sldId id="262" r:id="rId11"/>
    <p:sldId id="269" r:id="rId12"/>
    <p:sldId id="263" r:id="rId13"/>
    <p:sldId id="264" r:id="rId14"/>
    <p:sldId id="265"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08.02.2018</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08.02.2018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08.02.2018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08.02.2018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08.02.2018</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08.02.2018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08.02.2018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08.02.2018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08.02.2018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08.02.2018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08.02.2018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08.02.2018</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115616" y="3573016"/>
            <a:ext cx="7128792" cy="2160240"/>
          </a:xfrm>
        </p:spPr>
        <p:txBody>
          <a:bodyPr>
            <a:noAutofit/>
          </a:bodyPr>
          <a:lstStyle/>
          <a:p>
            <a:pPr algn="just"/>
            <a:r>
              <a:rPr lang="tr-TR" sz="2800" dirty="0" smtClean="0">
                <a:solidFill>
                  <a:schemeClr val="tx1"/>
                </a:solidFill>
                <a:latin typeface="Calibri" pitchFamily="34" charset="0"/>
                <a:cs typeface="Calibri" pitchFamily="34" charset="0"/>
              </a:rPr>
              <a:t>Dersin Adı: SOSYAL HİZMET EĞİTİM PROGRAMLARININ ANALİZİ</a:t>
            </a:r>
            <a:endParaRPr lang="tr-TR" sz="3000" dirty="0" smtClean="0">
              <a:solidFill>
                <a:schemeClr val="tx1"/>
              </a:solidFill>
              <a:latin typeface="Calibri" pitchFamily="34" charset="0"/>
              <a:cs typeface="Calibri" pitchFamily="34" charset="0"/>
            </a:endParaRPr>
          </a:p>
          <a:p>
            <a:pPr algn="just"/>
            <a:r>
              <a:rPr lang="tr-TR" sz="3000" dirty="0" smtClean="0">
                <a:solidFill>
                  <a:schemeClr val="tx1"/>
                </a:solidFill>
                <a:latin typeface="Calibri" pitchFamily="34" charset="0"/>
                <a:cs typeface="Calibri" pitchFamily="34" charset="0"/>
              </a:rPr>
              <a:t>Sorumlu Öğretim Üyesi: Prof. Dr. Veli </a:t>
            </a:r>
            <a:r>
              <a:rPr lang="tr-TR" sz="3000" dirty="0" smtClean="0">
                <a:solidFill>
                  <a:schemeClr val="tx1"/>
                </a:solidFill>
                <a:latin typeface="Calibri" pitchFamily="34" charset="0"/>
                <a:cs typeface="Calibri" pitchFamily="34" charset="0"/>
              </a:rPr>
              <a:t>DUYAN</a:t>
            </a:r>
            <a:endParaRPr lang="tr-TR" sz="3000" dirty="0" smtClean="0">
              <a:solidFill>
                <a:schemeClr val="tx1"/>
              </a:solidFill>
              <a:latin typeface="Calibri" pitchFamily="34" charset="0"/>
              <a:cs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u="sng" dirty="0" smtClean="0"/>
              <a:t>Bar-</a:t>
            </a:r>
            <a:r>
              <a:rPr lang="tr-TR" b="1" u="sng" dirty="0" err="1" smtClean="0"/>
              <a:t>llan</a:t>
            </a:r>
            <a:r>
              <a:rPr lang="tr-TR" b="1" u="sng" dirty="0" smtClean="0"/>
              <a:t> Üniversitesi Sosyal Hizmet Bölümü</a:t>
            </a:r>
            <a:endParaRPr lang="tr-TR" b="1" u="sng" dirty="0"/>
          </a:p>
        </p:txBody>
      </p:sp>
      <p:sp>
        <p:nvSpPr>
          <p:cNvPr id="3" name="İçerik Yer Tutucusu 2"/>
          <p:cNvSpPr>
            <a:spLocks noGrp="1"/>
          </p:cNvSpPr>
          <p:nvPr>
            <p:ph idx="1"/>
          </p:nvPr>
        </p:nvSpPr>
        <p:spPr>
          <a:xfrm>
            <a:off x="628650" y="1416368"/>
            <a:ext cx="7886700" cy="4870132"/>
          </a:xfrm>
        </p:spPr>
        <p:txBody>
          <a:bodyPr>
            <a:normAutofit/>
          </a:bodyPr>
          <a:lstStyle/>
          <a:p>
            <a:r>
              <a:rPr lang="tr-TR" dirty="0" smtClean="0"/>
              <a:t>1966 yılında kurulan sosyal hizmet bölümü lisans, yüksek lisans ve doktora eğitimleri verilmektedir. </a:t>
            </a:r>
          </a:p>
          <a:p>
            <a:r>
              <a:rPr lang="tr-TR" b="1" u="sng" dirty="0" smtClean="0"/>
              <a:t>Lisans programında; </a:t>
            </a:r>
            <a:r>
              <a:rPr lang="tr-TR" dirty="0" smtClean="0"/>
              <a:t>üç yıllık olan programda, teori, uygulama ve araştırma odaklı eğitimler verilmektedir. </a:t>
            </a:r>
            <a:endParaRPr lang="tr-TR" b="1" u="sng" dirty="0" smtClean="0"/>
          </a:p>
          <a:p>
            <a:r>
              <a:rPr lang="tr-TR" b="1" u="sng" dirty="0" smtClean="0"/>
              <a:t>Birinci yılda; </a:t>
            </a:r>
            <a:r>
              <a:rPr lang="tr-TR" dirty="0" smtClean="0"/>
              <a:t>refah politikaları, sosyal hizmete giriş, psikolojiye giriş, istatistik, insan davranışı ve sosyal çevre, sosyal hizmet ve mevzuat gibi dersler verilmektedir.</a:t>
            </a:r>
          </a:p>
          <a:p>
            <a:endParaRPr lang="tr-TR" dirty="0" smtClean="0"/>
          </a:p>
          <a:p>
            <a:endParaRPr lang="tr-TR" b="1" u="sng" dirty="0"/>
          </a:p>
        </p:txBody>
      </p:sp>
    </p:spTree>
    <p:extLst>
      <p:ext uri="{BB962C8B-B14F-4D97-AF65-F5344CB8AC3E}">
        <p14:creationId xmlns:p14="http://schemas.microsoft.com/office/powerpoint/2010/main" xmlns="" val="1361652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b="1" u="sng" dirty="0" smtClean="0"/>
              <a:t>İkinci yılda; </a:t>
            </a:r>
            <a:r>
              <a:rPr lang="tr-TR" dirty="0" smtClean="0"/>
              <a:t>refah politikaları dersinin devamı, birey ve grupla müdahale yöntemleri, toplum çalışması, araştırma yöntemleri, bir seçmeli ders verilmekte ve bununla birlikte öğrenciler haftada iki gün alan uygulaması yapmaktadırlar.</a:t>
            </a:r>
          </a:p>
          <a:p>
            <a:r>
              <a:rPr lang="tr-TR" b="1" u="sng" dirty="0" smtClean="0"/>
              <a:t>Üçüncü yılda; </a:t>
            </a:r>
            <a:r>
              <a:rPr lang="tr-TR" dirty="0" smtClean="0"/>
              <a:t>birey ve grupla çalışmada müdahale yöntemleri, davranışçı ve bilişsel terapiye giriş, sosyal sapma ve seminer derslerinin yanı sıra öğrenciler haftada iki gün uygulamaya gitmektedir</a:t>
            </a:r>
            <a:r>
              <a:rPr lang="tr-TR" dirty="0" smtClean="0"/>
              <a:t>.</a:t>
            </a:r>
            <a:endParaRPr lang="tr-TR" b="1" u="sng"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smtClean="0"/>
              <a:t>Yüksek lisans programı;</a:t>
            </a:r>
            <a:endParaRPr lang="tr-TR" b="1" u="sng" dirty="0"/>
          </a:p>
        </p:txBody>
      </p:sp>
      <p:sp>
        <p:nvSpPr>
          <p:cNvPr id="3" name="İçerik Yer Tutucusu 2"/>
          <p:cNvSpPr>
            <a:spLocks noGrp="1"/>
          </p:cNvSpPr>
          <p:nvPr>
            <p:ph idx="1"/>
          </p:nvPr>
        </p:nvSpPr>
        <p:spPr/>
        <p:txBody>
          <a:bodyPr/>
          <a:lstStyle/>
          <a:p>
            <a:r>
              <a:rPr lang="tr-TR" dirty="0" smtClean="0"/>
              <a:t>Tezli ve tezsiz olan programın üç uzmanlaşma programı vardır.</a:t>
            </a:r>
          </a:p>
          <a:p>
            <a:r>
              <a:rPr lang="tr-TR" b="1" u="sng" dirty="0" smtClean="0"/>
              <a:t>Birincisi; </a:t>
            </a:r>
            <a:r>
              <a:rPr lang="tr-TR" dirty="0" smtClean="0"/>
              <a:t>ileri klinik uygulamalar, </a:t>
            </a:r>
            <a:r>
              <a:rPr lang="tr-TR" b="1" u="sng" dirty="0" smtClean="0"/>
              <a:t>İkincisi; </a:t>
            </a:r>
            <a:r>
              <a:rPr lang="tr-TR" dirty="0" smtClean="0"/>
              <a:t>Rehabilitasyon ve Sağlık Alanı, </a:t>
            </a:r>
            <a:r>
              <a:rPr lang="tr-TR" b="1" u="sng" dirty="0" smtClean="0"/>
              <a:t>Üçüncüsü; </a:t>
            </a:r>
            <a:r>
              <a:rPr lang="tr-TR" dirty="0" smtClean="0"/>
              <a:t>toplum ve örgütsel gelişim</a:t>
            </a:r>
          </a:p>
          <a:p>
            <a:r>
              <a:rPr lang="tr-TR" dirty="0" smtClean="0"/>
              <a:t>Öğrenciler dersler ile birlikte seminer ve staj da yapmaları gerekmektedir. </a:t>
            </a:r>
          </a:p>
          <a:p>
            <a:r>
              <a:rPr lang="tr-TR" dirty="0" smtClean="0"/>
              <a:t>Öğrenciler, tezli programda yıllık 18 saat, tezsiz programda ise yıllık 24 saat ders almaktadırlar.</a:t>
            </a:r>
            <a:endParaRPr lang="tr-TR" dirty="0"/>
          </a:p>
        </p:txBody>
      </p:sp>
    </p:spTree>
    <p:extLst>
      <p:ext uri="{BB962C8B-B14F-4D97-AF65-F5344CB8AC3E}">
        <p14:creationId xmlns:p14="http://schemas.microsoft.com/office/powerpoint/2010/main" xmlns="" val="29761398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b="1" u="sng" dirty="0" smtClean="0"/>
              <a:t>Doktora programı;</a:t>
            </a:r>
            <a:endParaRPr lang="tr-TR" sz="4000" b="1" u="sng" dirty="0"/>
          </a:p>
        </p:txBody>
      </p:sp>
      <p:sp>
        <p:nvSpPr>
          <p:cNvPr id="3" name="İçerik Yer Tutucusu 2"/>
          <p:cNvSpPr>
            <a:spLocks noGrp="1"/>
          </p:cNvSpPr>
          <p:nvPr>
            <p:ph idx="1"/>
          </p:nvPr>
        </p:nvSpPr>
        <p:spPr/>
        <p:txBody>
          <a:bodyPr/>
          <a:lstStyle/>
          <a:p>
            <a:r>
              <a:rPr lang="tr-TR" dirty="0" smtClean="0"/>
              <a:t>Doktora programına katılmak için öğrencilerin yüksek lisans notunun 86 ve üzeri olması ve tez konularının sosyal hizmet ile ilgili olması gerekmektedir. </a:t>
            </a:r>
          </a:p>
          <a:p>
            <a:r>
              <a:rPr lang="tr-TR" dirty="0" smtClean="0"/>
              <a:t>Programın </a:t>
            </a:r>
            <a:r>
              <a:rPr lang="tr-TR" b="1" u="sng" dirty="0" smtClean="0"/>
              <a:t>müfredatında; </a:t>
            </a:r>
            <a:r>
              <a:rPr lang="tr-TR" dirty="0" smtClean="0"/>
              <a:t>bilimsel düşünme ilkeleri, araştırma becerileri, bilimsel yazma konuları üzerine dersler bulunmaktadır. </a:t>
            </a:r>
            <a:endParaRPr lang="tr-TR" dirty="0"/>
          </a:p>
          <a:p>
            <a:r>
              <a:rPr lang="tr-TR" b="1" u="sng" dirty="0" smtClean="0"/>
              <a:t>Bununla birlikte; </a:t>
            </a:r>
            <a:r>
              <a:rPr lang="tr-TR" dirty="0" smtClean="0"/>
              <a:t>doktora semineri, özellikle doktora öğrencileri için düzenlenmiş atölye çalışmaları ve nitel ve nicel araştırma yöntemleri program müfredatında bulunmaktadır. </a:t>
            </a:r>
            <a:endParaRPr lang="tr-TR" dirty="0"/>
          </a:p>
        </p:txBody>
      </p:sp>
    </p:spTree>
    <p:extLst>
      <p:ext uri="{BB962C8B-B14F-4D97-AF65-F5344CB8AC3E}">
        <p14:creationId xmlns:p14="http://schemas.microsoft.com/office/powerpoint/2010/main" xmlns="" val="17432173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sz="3600" b="1" u="sng" dirty="0" smtClean="0"/>
              <a:t>İsrail’de sosyal hizmet uzmanlarının istihdam alanları</a:t>
            </a:r>
            <a:endParaRPr lang="tr-TR" sz="3600" b="1" u="sng" dirty="0"/>
          </a:p>
        </p:txBody>
      </p:sp>
      <p:sp>
        <p:nvSpPr>
          <p:cNvPr id="3" name="İçerik Yer Tutucusu 2"/>
          <p:cNvSpPr>
            <a:spLocks noGrp="1"/>
          </p:cNvSpPr>
          <p:nvPr>
            <p:ph idx="1"/>
          </p:nvPr>
        </p:nvSpPr>
        <p:spPr>
          <a:xfrm>
            <a:off x="628650" y="1825626"/>
            <a:ext cx="7886700" cy="4076411"/>
          </a:xfrm>
        </p:spPr>
        <p:txBody>
          <a:bodyPr/>
          <a:lstStyle/>
          <a:p>
            <a:r>
              <a:rPr lang="tr-TR" dirty="0" smtClean="0"/>
              <a:t>Sosyal İşler Bakanlığı</a:t>
            </a:r>
          </a:p>
          <a:p>
            <a:r>
              <a:rPr lang="tr-TR" dirty="0" smtClean="0"/>
              <a:t>Ulusal Sigorta Enstitüsü</a:t>
            </a:r>
          </a:p>
          <a:p>
            <a:r>
              <a:rPr lang="tr-TR" dirty="0" smtClean="0"/>
              <a:t>Sağlık Bakanlığı</a:t>
            </a:r>
          </a:p>
          <a:p>
            <a:r>
              <a:rPr lang="tr-TR" dirty="0" smtClean="0"/>
              <a:t>Savunma Bakanlığı</a:t>
            </a:r>
          </a:p>
          <a:p>
            <a:r>
              <a:rPr lang="tr-TR" dirty="0" smtClean="0"/>
              <a:t>Milli Eğitim Bakanlığı</a:t>
            </a:r>
          </a:p>
          <a:p>
            <a:r>
              <a:rPr lang="tr-TR" dirty="0" smtClean="0"/>
              <a:t>İçişleri Bakanlığı</a:t>
            </a:r>
          </a:p>
          <a:p>
            <a:r>
              <a:rPr lang="tr-TR" dirty="0" smtClean="0"/>
              <a:t>Yahudi Ajansı ile koordineli çalışan Göç ve Uyum Bakanlığı</a:t>
            </a:r>
          </a:p>
          <a:p>
            <a:pPr marL="0" indent="0">
              <a:buNone/>
            </a:pPr>
            <a:endParaRPr lang="tr-TR" dirty="0"/>
          </a:p>
        </p:txBody>
      </p:sp>
    </p:spTree>
    <p:extLst>
      <p:ext uri="{BB962C8B-B14F-4D97-AF65-F5344CB8AC3E}">
        <p14:creationId xmlns:p14="http://schemas.microsoft.com/office/powerpoint/2010/main" xmlns="" val="22333436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normAutofit fontScale="90000"/>
          </a:bodyPr>
          <a:lstStyle/>
          <a:p>
            <a:r>
              <a:rPr lang="tr-TR" sz="4000" b="1" u="sng" dirty="0" err="1" smtClean="0"/>
              <a:t>Hebrew</a:t>
            </a:r>
            <a:r>
              <a:rPr lang="tr-TR" sz="4000" b="1" u="sng" dirty="0" smtClean="0"/>
              <a:t> Üniversitesi yüksek lisans Programı</a:t>
            </a:r>
            <a:endParaRPr lang="tr-TR" sz="4000" b="1" u="sng" dirty="0"/>
          </a:p>
        </p:txBody>
      </p:sp>
      <p:sp>
        <p:nvSpPr>
          <p:cNvPr id="3" name="İçerik Yer Tutucusu 2"/>
          <p:cNvSpPr>
            <a:spLocks noGrp="1"/>
          </p:cNvSpPr>
          <p:nvPr>
            <p:ph idx="1"/>
          </p:nvPr>
        </p:nvSpPr>
        <p:spPr>
          <a:xfrm>
            <a:off x="457200" y="1556792"/>
            <a:ext cx="8229600" cy="4600168"/>
          </a:xfrm>
        </p:spPr>
        <p:txBody>
          <a:bodyPr/>
          <a:lstStyle/>
          <a:p>
            <a:r>
              <a:rPr lang="tr-TR" dirty="0" smtClean="0"/>
              <a:t>Birey ve ailelerle müdahalede ileri klinik uygulamaları öğretmeyi,</a:t>
            </a:r>
          </a:p>
          <a:p>
            <a:r>
              <a:rPr lang="tr-TR" dirty="0" smtClean="0"/>
              <a:t>Geleceğin sosyal hizmet eğitimcileri, araştırmacıları yetiştirmeyi</a:t>
            </a:r>
            <a:r>
              <a:rPr lang="tr-TR" dirty="0" smtClean="0"/>
              <a:t>,</a:t>
            </a:r>
            <a:endParaRPr lang="tr-TR" dirty="0" smtClean="0"/>
          </a:p>
        </p:txBody>
      </p:sp>
    </p:spTree>
    <p:extLst>
      <p:ext uri="{BB962C8B-B14F-4D97-AF65-F5344CB8AC3E}">
        <p14:creationId xmlns:p14="http://schemas.microsoft.com/office/powerpoint/2010/main" xmlns="" val="31197867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r>
              <a:rPr lang="tr-TR" dirty="0" smtClean="0"/>
              <a:t>Sosyal politikaların gelişmesinin ilerlemesini </a:t>
            </a:r>
            <a:r>
              <a:rPr lang="tr-TR" b="1" u="sng" dirty="0" smtClean="0"/>
              <a:t>hedeflemişlerdir.</a:t>
            </a:r>
          </a:p>
          <a:p>
            <a:r>
              <a:rPr lang="tr-TR" dirty="0" smtClean="0"/>
              <a:t>Program </a:t>
            </a:r>
            <a:r>
              <a:rPr lang="tr-TR" b="1" u="sng" dirty="0" smtClean="0"/>
              <a:t>iki yıllıktır.</a:t>
            </a:r>
          </a:p>
          <a:p>
            <a:r>
              <a:rPr lang="tr-TR" dirty="0" smtClean="0"/>
              <a:t>Öğrenciler </a:t>
            </a:r>
            <a:r>
              <a:rPr lang="tr-TR" b="1" u="sng" dirty="0" smtClean="0"/>
              <a:t>üç </a:t>
            </a:r>
            <a:r>
              <a:rPr lang="tr-TR" dirty="0" smtClean="0"/>
              <a:t>farklı alanda seçim yapabilirler.</a:t>
            </a:r>
          </a:p>
          <a:p>
            <a:r>
              <a:rPr lang="tr-TR" dirty="0" smtClean="0"/>
              <a:t>Bunlar; </a:t>
            </a:r>
            <a:r>
              <a:rPr lang="tr-TR" b="1" u="sng" dirty="0" smtClean="0"/>
              <a:t>doğrudan uygulamalar</a:t>
            </a:r>
            <a:r>
              <a:rPr lang="tr-TR" dirty="0" smtClean="0"/>
              <a:t>, </a:t>
            </a:r>
            <a:r>
              <a:rPr lang="tr-TR" b="1" u="sng" dirty="0" smtClean="0"/>
              <a:t>yönetim organizasyonu ve politikası</a:t>
            </a:r>
            <a:r>
              <a:rPr lang="tr-TR" dirty="0" smtClean="0"/>
              <a:t>, </a:t>
            </a:r>
            <a:r>
              <a:rPr lang="tr-TR" b="1" u="sng" dirty="0" smtClean="0"/>
              <a:t>genel-bütünleştirici uygulama</a:t>
            </a:r>
            <a:r>
              <a:rPr lang="tr-TR" dirty="0" smtClean="0"/>
              <a:t>.</a:t>
            </a:r>
            <a:endParaRPr lang="tr-TR"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smtClean="0"/>
              <a:t>Tel Aviv Üniversitesi;</a:t>
            </a:r>
            <a:endParaRPr lang="tr-TR" b="1" u="sng" dirty="0"/>
          </a:p>
        </p:txBody>
      </p:sp>
      <p:sp>
        <p:nvSpPr>
          <p:cNvPr id="3" name="İçerik Yer Tutucusu 2"/>
          <p:cNvSpPr>
            <a:spLocks noGrp="1"/>
          </p:cNvSpPr>
          <p:nvPr>
            <p:ph idx="1"/>
          </p:nvPr>
        </p:nvSpPr>
        <p:spPr/>
        <p:txBody>
          <a:bodyPr/>
          <a:lstStyle/>
          <a:p>
            <a:r>
              <a:rPr lang="tr-TR" dirty="0"/>
              <a:t>Sosyal hizmet </a:t>
            </a:r>
            <a:r>
              <a:rPr lang="tr-TR" dirty="0" smtClean="0"/>
              <a:t>bölümü </a:t>
            </a:r>
            <a:r>
              <a:rPr lang="tr-TR" dirty="0"/>
              <a:t>bu üniversitede </a:t>
            </a:r>
            <a:r>
              <a:rPr lang="tr-TR" b="1" u="sng" dirty="0"/>
              <a:t>1969 yılında </a:t>
            </a:r>
            <a:r>
              <a:rPr lang="tr-TR" dirty="0"/>
              <a:t>açılmıştır. </a:t>
            </a:r>
            <a:endParaRPr lang="tr-TR" dirty="0" smtClean="0"/>
          </a:p>
          <a:p>
            <a:r>
              <a:rPr lang="tr-TR" dirty="0" smtClean="0"/>
              <a:t>Yüksek </a:t>
            </a:r>
            <a:r>
              <a:rPr lang="tr-TR" dirty="0"/>
              <a:t>lisans programı </a:t>
            </a:r>
            <a:r>
              <a:rPr lang="tr-TR" b="1" u="sng" dirty="0"/>
              <a:t>1978 yılında </a:t>
            </a:r>
            <a:r>
              <a:rPr lang="tr-TR" dirty="0"/>
              <a:t>açılırken, doktora programı ise </a:t>
            </a:r>
            <a:r>
              <a:rPr lang="tr-TR" b="1" u="sng" dirty="0"/>
              <a:t>1986 yılında </a:t>
            </a:r>
            <a:r>
              <a:rPr lang="tr-TR" dirty="0"/>
              <a:t>açılmıştır. </a:t>
            </a:r>
            <a:endParaRPr lang="tr-TR" dirty="0" smtClean="0"/>
          </a:p>
          <a:p>
            <a:r>
              <a:rPr lang="tr-TR" dirty="0" smtClean="0"/>
              <a:t>Sosyal </a:t>
            </a:r>
            <a:r>
              <a:rPr lang="tr-TR" dirty="0"/>
              <a:t>hizmet bölümü ayrıca sosyal bilimler ve beşeri bilimler fakültesi ile işbirliği </a:t>
            </a:r>
            <a:r>
              <a:rPr lang="tr-TR" dirty="0" smtClean="0"/>
              <a:t>içinde </a:t>
            </a:r>
            <a:r>
              <a:rPr lang="tr-TR" dirty="0"/>
              <a:t>sosyal hizmeti ilgilendiren alanlarda kurslar ve sertifika programları vermektedir. </a:t>
            </a:r>
          </a:p>
          <a:p>
            <a:endParaRPr lang="tr-TR" dirty="0"/>
          </a:p>
        </p:txBody>
      </p:sp>
    </p:spTree>
    <p:extLst>
      <p:ext uri="{BB962C8B-B14F-4D97-AF65-F5344CB8AC3E}">
        <p14:creationId xmlns:p14="http://schemas.microsoft.com/office/powerpoint/2010/main" xmlns="" val="9074809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smtClean="0"/>
              <a:t/>
            </a:r>
            <a:br>
              <a:rPr lang="tr-TR" b="1" dirty="0" smtClean="0"/>
            </a:br>
            <a:r>
              <a:rPr lang="tr-TR" b="1" u="sng" dirty="0" err="1" smtClean="0"/>
              <a:t>Haifa</a:t>
            </a:r>
            <a:r>
              <a:rPr lang="tr-TR" b="1" u="sng" dirty="0" smtClean="0"/>
              <a:t> Üniversitesi</a:t>
            </a:r>
            <a:r>
              <a:rPr lang="tr-TR" dirty="0"/>
              <a:t/>
            </a:r>
            <a:br>
              <a:rPr lang="tr-TR" dirty="0"/>
            </a:br>
            <a:endParaRPr lang="tr-TR" dirty="0"/>
          </a:p>
        </p:txBody>
      </p:sp>
      <p:sp>
        <p:nvSpPr>
          <p:cNvPr id="3" name="İçerik Yer Tutucusu 2"/>
          <p:cNvSpPr>
            <a:spLocks noGrp="1"/>
          </p:cNvSpPr>
          <p:nvPr>
            <p:ph idx="1"/>
          </p:nvPr>
        </p:nvSpPr>
        <p:spPr/>
        <p:txBody>
          <a:bodyPr/>
          <a:lstStyle/>
          <a:p>
            <a:pPr marL="0" indent="0">
              <a:buNone/>
            </a:pPr>
            <a:endParaRPr lang="tr-TR" dirty="0"/>
          </a:p>
          <a:p>
            <a:r>
              <a:rPr lang="tr-TR" dirty="0" smtClean="0"/>
              <a:t>Sosyal </a:t>
            </a:r>
            <a:r>
              <a:rPr lang="tr-TR" dirty="0"/>
              <a:t>hizmet bölümü </a:t>
            </a:r>
            <a:r>
              <a:rPr lang="tr-TR" b="1" u="sng" dirty="0"/>
              <a:t>1966 yılında </a:t>
            </a:r>
            <a:r>
              <a:rPr lang="tr-TR" dirty="0"/>
              <a:t>Sosyal Refah ve Sağlık Bilimleri Fakültesi bünyesinde açılmıştır. </a:t>
            </a:r>
            <a:endParaRPr lang="tr-TR" dirty="0" smtClean="0"/>
          </a:p>
          <a:p>
            <a:r>
              <a:rPr lang="tr-TR" dirty="0" smtClean="0"/>
              <a:t>Sosyal </a:t>
            </a:r>
            <a:r>
              <a:rPr lang="tr-TR" dirty="0"/>
              <a:t>hizmet mesleğine, nitelikli meslek elemanları yetiştirmek, sosyal adalet ve insan hakları temelinde toplumsal değişimde kararlı sosyal hizmet uzmanları yetiştirmek amaçlanmıştır. </a:t>
            </a:r>
          </a:p>
          <a:p>
            <a:endParaRPr lang="tr-TR" dirty="0"/>
          </a:p>
        </p:txBody>
      </p:sp>
    </p:spTree>
    <p:extLst>
      <p:ext uri="{BB962C8B-B14F-4D97-AF65-F5344CB8AC3E}">
        <p14:creationId xmlns:p14="http://schemas.microsoft.com/office/powerpoint/2010/main" xmlns="" val="26218390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152400"/>
            <a:ext cx="8229600" cy="1764432"/>
          </a:xfrm>
        </p:spPr>
        <p:txBody>
          <a:bodyPr>
            <a:normAutofit fontScale="90000"/>
          </a:bodyPr>
          <a:lstStyle/>
          <a:p>
            <a:r>
              <a:rPr lang="tr-TR" sz="4000" dirty="0" smtClean="0"/>
              <a:t/>
            </a:r>
            <a:br>
              <a:rPr lang="tr-TR" sz="4000" dirty="0" smtClean="0"/>
            </a:br>
            <a:r>
              <a:rPr lang="tr-TR" sz="4000" dirty="0" smtClean="0"/>
              <a:t>Bu </a:t>
            </a:r>
            <a:r>
              <a:rPr lang="tr-TR" sz="4000" dirty="0"/>
              <a:t>üniversitenin </a:t>
            </a:r>
            <a:r>
              <a:rPr lang="tr-TR" sz="4000" b="1" u="sng" dirty="0"/>
              <a:t>lisans programında;</a:t>
            </a:r>
            <a:r>
              <a:rPr lang="tr-TR" sz="4000" dirty="0"/>
              <a:t/>
            </a:r>
            <a:br>
              <a:rPr lang="tr-TR" sz="4000" dirty="0"/>
            </a:br>
            <a:endParaRPr lang="tr-TR" sz="4000" dirty="0"/>
          </a:p>
        </p:txBody>
      </p:sp>
      <p:sp>
        <p:nvSpPr>
          <p:cNvPr id="3" name="İçerik Yer Tutucusu 2"/>
          <p:cNvSpPr>
            <a:spLocks noGrp="1"/>
          </p:cNvSpPr>
          <p:nvPr>
            <p:ph idx="1"/>
          </p:nvPr>
        </p:nvSpPr>
        <p:spPr>
          <a:xfrm>
            <a:off x="457200" y="2780928"/>
            <a:ext cx="8229600" cy="3376032"/>
          </a:xfrm>
        </p:spPr>
        <p:txBody>
          <a:bodyPr>
            <a:normAutofit fontScale="92500"/>
          </a:bodyPr>
          <a:lstStyle/>
          <a:p>
            <a:r>
              <a:rPr lang="tr-TR" dirty="0"/>
              <a:t>Giriş koşullarında ilk olarak 20 yaşının üzerinde olmak koşuldur. </a:t>
            </a:r>
            <a:endParaRPr lang="tr-TR" dirty="0" smtClean="0"/>
          </a:p>
          <a:p>
            <a:r>
              <a:rPr lang="tr-TR" dirty="0" smtClean="0"/>
              <a:t>Öğrencilerin </a:t>
            </a:r>
            <a:r>
              <a:rPr lang="tr-TR" b="1" u="sng" dirty="0"/>
              <a:t>üç yıllık </a:t>
            </a:r>
            <a:r>
              <a:rPr lang="tr-TR" dirty="0"/>
              <a:t>bir sosyal hizmet lisans programını tamamlamaları gerekmektedir. Bu üç yıllık akademik dönem </a:t>
            </a:r>
            <a:r>
              <a:rPr lang="tr-TR" b="1" u="sng" dirty="0"/>
              <a:t>teori, pratik ve araştırma </a:t>
            </a:r>
            <a:r>
              <a:rPr lang="tr-TR" dirty="0"/>
              <a:t>ile ilgili çalışmaları kapsamaktadır. </a:t>
            </a:r>
          </a:p>
          <a:p>
            <a:r>
              <a:rPr lang="tr-TR" dirty="0"/>
              <a:t>Öğrenciler </a:t>
            </a:r>
            <a:r>
              <a:rPr lang="tr-TR" b="1" u="sng" dirty="0"/>
              <a:t>birinci yılda;</a:t>
            </a:r>
            <a:r>
              <a:rPr lang="tr-TR" dirty="0"/>
              <a:t> davranış bilimleri dersi, sosyal bilimler ile ilgili dersler, İstatistik, Sosyal Hizmete Giriş gibi zorunlu dersleri almaları gerekmektedir. </a:t>
            </a:r>
          </a:p>
          <a:p>
            <a:endParaRPr lang="tr-TR" dirty="0"/>
          </a:p>
        </p:txBody>
      </p:sp>
    </p:spTree>
    <p:extLst>
      <p:ext uri="{BB962C8B-B14F-4D97-AF65-F5344CB8AC3E}">
        <p14:creationId xmlns:p14="http://schemas.microsoft.com/office/powerpoint/2010/main" xmlns="" val="9625287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r>
              <a:rPr lang="tr-TR" b="1" u="sng" dirty="0" smtClean="0"/>
              <a:t>İkinci yılda; </a:t>
            </a:r>
            <a:r>
              <a:rPr lang="tr-TR" dirty="0" smtClean="0"/>
              <a:t>öğrenciler yine zorunlu dersler dahil olmak üzere, birey, grup ve toplum çalışmaları hakkında teorik bilgiyi ve araştırma yöntemleri ile ilgili dersi almaları gerekmektedir. İkinci yılın ikinci döneminde ise, alan uygulamaları ile grup ve toplum çalışmaları dersleri birlikte yürütülmektedir. </a:t>
            </a:r>
          </a:p>
          <a:p>
            <a:r>
              <a:rPr lang="tr-TR" b="1" u="sng" dirty="0" smtClean="0"/>
              <a:t>Üçüncü yılda; </a:t>
            </a:r>
            <a:r>
              <a:rPr lang="tr-TR" dirty="0" smtClean="0"/>
              <a:t>öğrencilerin bu dönemde kendilerine bir alan seçmeleri gerekmektedir. (Örneğin; Aile refahı, suçluluk, tıbbi sosyal hizmet). Seçtikleri bu alanda uygulama yapacak olan öğrenciler aynı zamanda seçtikleri alan ile ilgili teorik dersleri de almaları gerekmektedir.</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b="1" u="sng" dirty="0" err="1"/>
              <a:t>Haifa</a:t>
            </a:r>
            <a:r>
              <a:rPr lang="tr-TR" b="1" u="sng" dirty="0"/>
              <a:t> Üniversitesi’nin Yüksek Lisans programı;</a:t>
            </a:r>
            <a:endParaRPr lang="tr-TR" dirty="0"/>
          </a:p>
          <a:p>
            <a:r>
              <a:rPr lang="tr-TR" dirty="0"/>
              <a:t>Tezli ve tezsiz olmak üzere iki program altında uygulanmaktadır. Öğrenciler, klinik, çocuk ve ergenler, madde bağımlılığı, sağlık ve aile refahı alanlarında yüksek lisans yapabilmektedirler. Diğer alanlardan mezun olan öğrenciler için okul bir yıllık lisans öncesi eğitim (bilimsel hazırlık) programı </a:t>
            </a:r>
            <a:r>
              <a:rPr lang="tr-TR" dirty="0" smtClean="0"/>
              <a:t>uygulamaktadır. </a:t>
            </a:r>
            <a:endParaRPr lang="tr-TR" dirty="0"/>
          </a:p>
          <a:p>
            <a:endParaRPr lang="tr-TR" dirty="0"/>
          </a:p>
        </p:txBody>
      </p:sp>
    </p:spTree>
    <p:extLst>
      <p:ext uri="{BB962C8B-B14F-4D97-AF65-F5344CB8AC3E}">
        <p14:creationId xmlns:p14="http://schemas.microsoft.com/office/powerpoint/2010/main" xmlns="" val="35586821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buNone/>
            </a:pPr>
            <a:r>
              <a:rPr lang="tr-TR" b="1" u="sng" dirty="0" err="1" smtClean="0"/>
              <a:t>Haifa</a:t>
            </a:r>
            <a:r>
              <a:rPr lang="tr-TR" b="1" u="sng" dirty="0" smtClean="0"/>
              <a:t> Üniversitesi’nin doktora programı;</a:t>
            </a:r>
            <a:endParaRPr lang="tr-TR" dirty="0" smtClean="0"/>
          </a:p>
          <a:p>
            <a:r>
              <a:rPr lang="tr-TR" dirty="0" smtClean="0"/>
              <a:t>Bu programın amacı sosyal hizmet alanında araştırmacı, akademisyen ve süpervizör yetiştirmektir.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17</TotalTime>
  <Words>670</Words>
  <Application>Microsoft Office PowerPoint</Application>
  <PresentationFormat>Ekran Gösterisi (4:3)</PresentationFormat>
  <Paragraphs>51</Paragraphs>
  <Slides>14</Slides>
  <Notes>0</Notes>
  <HiddenSlides>0</HiddenSlides>
  <MMClips>0</MMClips>
  <ScaleCrop>false</ScaleCrop>
  <HeadingPairs>
    <vt:vector size="4" baseType="variant">
      <vt:variant>
        <vt:lpstr>Tema</vt:lpstr>
      </vt:variant>
      <vt:variant>
        <vt:i4>1</vt:i4>
      </vt:variant>
      <vt:variant>
        <vt:lpstr>Slayt Başlıkları</vt:lpstr>
      </vt:variant>
      <vt:variant>
        <vt:i4>14</vt:i4>
      </vt:variant>
    </vt:vector>
  </HeadingPairs>
  <TitlesOfParts>
    <vt:vector size="15" baseType="lpstr">
      <vt:lpstr>Kaynak</vt:lpstr>
      <vt:lpstr>Ankara Üniversitesi  Sağlık Bilimleri Fakültesi Sosyal Hizmet Bölümü</vt:lpstr>
      <vt:lpstr>Hebrew Üniversitesi yüksek lisans Programı</vt:lpstr>
      <vt:lpstr>Slayt 3</vt:lpstr>
      <vt:lpstr>Tel Aviv Üniversitesi;</vt:lpstr>
      <vt:lpstr> Haifa Üniversitesi </vt:lpstr>
      <vt:lpstr> Bu üniversitenin lisans programında; </vt:lpstr>
      <vt:lpstr>Slayt 7</vt:lpstr>
      <vt:lpstr>Slayt 8</vt:lpstr>
      <vt:lpstr>Slayt 9</vt:lpstr>
      <vt:lpstr>Bar-llan Üniversitesi Sosyal Hizmet Bölümü</vt:lpstr>
      <vt:lpstr>Slayt 11</vt:lpstr>
      <vt:lpstr>Yüksek lisans programı;</vt:lpstr>
      <vt:lpstr>Doktora programı;</vt:lpstr>
      <vt:lpstr>İsrail’de sosyal hizmet uzmanlarının istihdam alanları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acer</cp:lastModifiedBy>
  <cp:revision>10</cp:revision>
  <dcterms:created xsi:type="dcterms:W3CDTF">2017-04-26T08:36:58Z</dcterms:created>
  <dcterms:modified xsi:type="dcterms:W3CDTF">2018-02-08T15:10:51Z</dcterms:modified>
</cp:coreProperties>
</file>