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Lst>
  <p:notesMasterIdLst>
    <p:notesMasterId r:id="rId5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9144000" cy="6858000" type="screen4x3"/>
  <p:notesSz cx="6858000" cy="9144000"/>
  <p:embeddedFontLst>
    <p:embeddedFont>
      <p:font typeface="Century Schoolbook" panose="02040604050505020304"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font" Target="fonts/font3.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4.fntdata"/><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8373078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73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31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79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71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43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79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18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77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13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981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86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86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420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69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770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66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04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73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04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246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426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2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045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364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756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653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57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291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58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623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299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128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37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307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954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521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949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101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28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47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1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97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68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51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2286000" y="3124200"/>
            <a:ext cx="6172200" cy="1894362"/>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1"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9" name="Shape 29"/>
          <p:cNvSpPr txBox="1">
            <a:spLocks noGrp="1"/>
          </p:cNvSpPr>
          <p:nvPr>
            <p:ph type="subTitle" idx="1"/>
          </p:nvPr>
        </p:nvSpPr>
        <p:spPr>
          <a:xfrm>
            <a:off x="2286000" y="5003322"/>
            <a:ext cx="6172200" cy="1371600"/>
          </a:xfrm>
          <a:prstGeom prst="rect">
            <a:avLst/>
          </a:prstGeom>
          <a:noFill/>
          <a:ln>
            <a:noFill/>
          </a:ln>
        </p:spPr>
        <p:txBody>
          <a:bodyPr wrap="square" lIns="91425" tIns="91425" rIns="91425" bIns="91425" anchor="t" anchorCtr="0"/>
          <a:lstStyle>
            <a:lvl1pPr marL="0" marR="0" lvl="0" indent="0" algn="l" rtl="0">
              <a:spcBef>
                <a:spcPts val="600"/>
              </a:spcBef>
              <a:spcAft>
                <a:spcPts val="0"/>
              </a:spcAft>
              <a:buClr>
                <a:schemeClr val="accent1"/>
              </a:buClr>
              <a:buSzPts val="1260"/>
              <a:buFont typeface="Noto Sans Symbols"/>
              <a:buNone/>
              <a:defRPr sz="1800" b="1" i="0" u="none" strike="noStrike" cap="none">
                <a:solidFill>
                  <a:schemeClr val="dk2"/>
                </a:solidFill>
                <a:latin typeface="Century Schoolbook"/>
                <a:ea typeface="Century Schoolbook"/>
                <a:cs typeface="Century Schoolbook"/>
                <a:sym typeface="Century Schoolbook"/>
              </a:defRPr>
            </a:lvl1pPr>
            <a:lvl2pPr marL="457200" marR="0" lvl="1" indent="0" algn="ctr" rtl="0">
              <a:spcBef>
                <a:spcPts val="420"/>
              </a:spcBef>
              <a:spcAft>
                <a:spcPts val="0"/>
              </a:spcAft>
              <a:buClr>
                <a:schemeClr val="accent1"/>
              </a:buClr>
              <a:buSzPts val="1680"/>
              <a:buFont typeface="Noto Sans Symbols"/>
              <a:buNone/>
              <a:defRPr sz="2100" b="0" i="0" u="none" strike="noStrike" cap="none">
                <a:solidFill>
                  <a:schemeClr val="dk1"/>
                </a:solidFill>
                <a:latin typeface="Century Schoolbook"/>
                <a:ea typeface="Century Schoolbook"/>
                <a:cs typeface="Century Schoolbook"/>
                <a:sym typeface="Century Schoolbook"/>
              </a:defRPr>
            </a:lvl2pPr>
            <a:lvl3pPr marL="914400" marR="0" lvl="2" indent="0" algn="ctr" rtl="0">
              <a:spcBef>
                <a:spcPts val="360"/>
              </a:spcBef>
              <a:spcAft>
                <a:spcPts val="0"/>
              </a:spcAft>
              <a:buClr>
                <a:srgbClr val="E0752F"/>
              </a:buClr>
              <a:buSzPts val="1080"/>
              <a:buFont typeface="Noto Sans Symbols"/>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ctr" rtl="0">
              <a:spcBef>
                <a:spcPts val="360"/>
              </a:spcBef>
              <a:spcAft>
                <a:spcPts val="0"/>
              </a:spcAft>
              <a:buClr>
                <a:srgbClr val="FEC3AE"/>
              </a:buClr>
              <a:buSzPts val="1080"/>
              <a:buFont typeface="Noto Sans Symbols"/>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ctr" rtl="0">
              <a:spcBef>
                <a:spcPts val="320"/>
              </a:spcBef>
              <a:spcAft>
                <a:spcPts val="0"/>
              </a:spcAft>
              <a:buClr>
                <a:srgbClr val="BDCAE9"/>
              </a:buClr>
              <a:buSzPts val="1088"/>
              <a:buFont typeface="Noto Sans Symbols"/>
              <a:buNone/>
              <a:defRPr sz="1600" b="0" i="0" u="none" strike="noStrike" cap="none">
                <a:solidFill>
                  <a:schemeClr val="dk1"/>
                </a:solidFill>
                <a:latin typeface="Century Schoolbook"/>
                <a:ea typeface="Century Schoolbook"/>
                <a:cs typeface="Century Schoolbook"/>
                <a:sym typeface="Century Schoolbook"/>
              </a:defRPr>
            </a:lvl5pPr>
            <a:lvl6pPr marL="2286000" marR="0" lvl="5" indent="0" algn="ctr" rtl="0">
              <a:spcBef>
                <a:spcPts val="320"/>
              </a:spcBef>
              <a:buClr>
                <a:schemeClr val="accent1"/>
              </a:buClr>
              <a:buSzPts val="1600"/>
              <a:buFont typeface="Century Schoolbook"/>
              <a:buNone/>
              <a:defRPr sz="1600" b="0" i="0" u="none" strike="noStrike" cap="none">
                <a:solidFill>
                  <a:schemeClr val="dk2"/>
                </a:solidFill>
                <a:latin typeface="Century Schoolbook"/>
                <a:ea typeface="Century Schoolbook"/>
                <a:cs typeface="Century Schoolbook"/>
                <a:sym typeface="Century Schoolbook"/>
              </a:defRPr>
            </a:lvl6pPr>
            <a:lvl7pPr marL="2743200" marR="0" lvl="6" indent="0" algn="ctr" rtl="0">
              <a:spcBef>
                <a:spcPts val="280"/>
              </a:spcBef>
              <a:buClr>
                <a:srgbClr val="FEC2AC"/>
              </a:buClr>
              <a:buSzPts val="840"/>
              <a:buFont typeface="Noto Sans Symbols"/>
              <a:buNone/>
              <a:defRPr sz="1400" b="0" i="0" u="none" strike="noStrike" cap="none">
                <a:solidFill>
                  <a:schemeClr val="dk2"/>
                </a:solidFill>
                <a:latin typeface="Century Schoolbook"/>
                <a:ea typeface="Century Schoolbook"/>
                <a:cs typeface="Century Schoolbook"/>
                <a:sym typeface="Century Schoolbook"/>
              </a:defRPr>
            </a:lvl7pPr>
            <a:lvl8pPr marL="3200400" marR="0" lvl="7" indent="0" algn="ctr" rtl="0">
              <a:spcBef>
                <a:spcPts val="280"/>
              </a:spcBef>
              <a:buClr>
                <a:schemeClr val="accent2"/>
              </a:buClr>
              <a:buSzPts val="1400"/>
              <a:buFont typeface="Century Schoolbook"/>
              <a:buNone/>
              <a:defRPr sz="1400" b="0" i="0" u="none" strike="noStrike" cap="small">
                <a:solidFill>
                  <a:schemeClr val="dk2"/>
                </a:solidFill>
                <a:latin typeface="Century Schoolbook"/>
                <a:ea typeface="Century Schoolbook"/>
                <a:cs typeface="Century Schoolbook"/>
                <a:sym typeface="Century Schoolbook"/>
              </a:defRPr>
            </a:lvl8pPr>
            <a:lvl9pPr marL="3657600" marR="0" lvl="8" indent="0" algn="ctr" rtl="0">
              <a:spcBef>
                <a:spcPts val="280"/>
              </a:spcBef>
              <a:buClr>
                <a:srgbClr val="DE7530"/>
              </a:buClr>
              <a:buSzPts val="1400"/>
              <a:buFont typeface="Century Schoolbook"/>
              <a:buNone/>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30" name="Shape 30"/>
          <p:cNvSpPr txBox="1">
            <a:spLocks noGrp="1"/>
          </p:cNvSpPr>
          <p:nvPr>
            <p:ph type="dt" idx="10"/>
          </p:nvPr>
        </p:nvSpPr>
        <p:spPr>
          <a:xfrm rot="5400000">
            <a:off x="7764462" y="1174750"/>
            <a:ext cx="2286000" cy="381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rot="5400000">
            <a:off x="7077075" y="4181475"/>
            <a:ext cx="3657600"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1325562" y="4929187"/>
            <a:ext cx="609600" cy="517525"/>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Bölüm Üstbilgisi">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286000" y="2895600"/>
            <a:ext cx="6172200" cy="205359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lt2"/>
              </a:buClr>
              <a:buSzPts val="3000"/>
              <a:buFont typeface="Century Schoolbook"/>
              <a:buNone/>
              <a:defRPr sz="3000" b="1" i="0" u="none" strike="noStrike" cap="small">
                <a:solidFill>
                  <a:schemeClr val="lt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56" name="Shape 156"/>
          <p:cNvSpPr txBox="1">
            <a:spLocks noGrp="1"/>
          </p:cNvSpPr>
          <p:nvPr>
            <p:ph type="body" idx="1"/>
          </p:nvPr>
        </p:nvSpPr>
        <p:spPr>
          <a:xfrm>
            <a:off x="2286000" y="5010150"/>
            <a:ext cx="6172200" cy="1371600"/>
          </a:xfrm>
          <a:prstGeom prst="rect">
            <a:avLst/>
          </a:prstGeom>
          <a:noFill/>
          <a:ln>
            <a:noFill/>
          </a:ln>
        </p:spPr>
        <p:txBody>
          <a:bodyPr wrap="square" lIns="91425" tIns="91425" rIns="91425" bIns="91425" anchor="t" anchorCtr="0"/>
          <a:lstStyle>
            <a:lvl1pPr marL="0" marR="0" lvl="0" indent="0" algn="l" rtl="0">
              <a:spcBef>
                <a:spcPts val="600"/>
              </a:spcBef>
              <a:spcAft>
                <a:spcPts val="0"/>
              </a:spcAft>
              <a:buClr>
                <a:schemeClr val="accent1"/>
              </a:buClr>
              <a:buSzPts val="1260"/>
              <a:buFont typeface="Noto Sans Symbols"/>
              <a:buNone/>
              <a:defRPr sz="1800" b="1" i="0" u="none" strike="noStrike" cap="none">
                <a:solidFill>
                  <a:schemeClr val="lt2"/>
                </a:solidFill>
                <a:latin typeface="Century Schoolbook"/>
                <a:ea typeface="Century Schoolbook"/>
                <a:cs typeface="Century Schoolbook"/>
                <a:sym typeface="Century Schoolbook"/>
              </a:defRPr>
            </a:lvl1pPr>
            <a:lvl2pPr marL="639763" marR="0" lvl="1" indent="-273049" algn="l" rtl="0">
              <a:spcBef>
                <a:spcPts val="360"/>
              </a:spcBef>
              <a:spcAft>
                <a:spcPts val="0"/>
              </a:spcAft>
              <a:buClr>
                <a:schemeClr val="accent1"/>
              </a:buClr>
              <a:buSzPts val="1440"/>
              <a:buFont typeface="Noto Sans Symbols"/>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182562" algn="l" rtl="0">
              <a:spcBef>
                <a:spcPts val="320"/>
              </a:spcBef>
              <a:spcAft>
                <a:spcPts val="0"/>
              </a:spcAft>
              <a:buClr>
                <a:srgbClr val="E0752F"/>
              </a:buClr>
              <a:buSzPts val="960"/>
              <a:buFont typeface="Noto Sans Symbols"/>
              <a:buNone/>
              <a:defRPr sz="1600" b="0" i="0" u="none" strike="noStrike" cap="none">
                <a:solidFill>
                  <a:schemeClr val="lt1"/>
                </a:solidFill>
                <a:latin typeface="Century Schoolbook"/>
                <a:ea typeface="Century Schoolbook"/>
                <a:cs typeface="Century Schoolbook"/>
                <a:sym typeface="Century Schoolbook"/>
              </a:defRPr>
            </a:lvl3pPr>
            <a:lvl4pPr marL="1187450" marR="0" lvl="3" indent="-182562" algn="l" rtl="0">
              <a:spcBef>
                <a:spcPts val="280"/>
              </a:spcBef>
              <a:spcAft>
                <a:spcPts val="0"/>
              </a:spcAft>
              <a:buClr>
                <a:srgbClr val="FEC3AE"/>
              </a:buClr>
              <a:buSzPts val="840"/>
              <a:buFont typeface="Noto Sans Symbols"/>
              <a:buNone/>
              <a:defRPr sz="1400" b="0" i="0" u="none" strike="noStrike" cap="none">
                <a:solidFill>
                  <a:schemeClr val="lt1"/>
                </a:solidFill>
                <a:latin typeface="Century Schoolbook"/>
                <a:ea typeface="Century Schoolbook"/>
                <a:cs typeface="Century Schoolbook"/>
                <a:sym typeface="Century Schoolbook"/>
              </a:defRPr>
            </a:lvl4pPr>
            <a:lvl5pPr marL="1462088" marR="0" lvl="4" indent="-182562" algn="l" rtl="0">
              <a:spcBef>
                <a:spcPts val="280"/>
              </a:spcBef>
              <a:spcAft>
                <a:spcPts val="0"/>
              </a:spcAft>
              <a:buClr>
                <a:srgbClr val="BDCAE9"/>
              </a:buClr>
              <a:buSzPts val="952"/>
              <a:buFont typeface="Noto Sans Symbols"/>
              <a:buNone/>
              <a:defRPr sz="1400" b="0" i="0" u="none" strike="noStrike" cap="none">
                <a:solidFill>
                  <a:schemeClr val="lt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lt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lt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lt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57" name="Shape 157"/>
          <p:cNvSpPr txBox="1">
            <a:spLocks noGrp="1"/>
          </p:cNvSpPr>
          <p:nvPr>
            <p:ph type="dt" idx="10"/>
          </p:nvPr>
        </p:nvSpPr>
        <p:spPr>
          <a:xfrm rot="5400000">
            <a:off x="7762875" y="1169987"/>
            <a:ext cx="2286000" cy="381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8" name="Shape 158"/>
          <p:cNvSpPr txBox="1">
            <a:spLocks noGrp="1"/>
          </p:cNvSpPr>
          <p:nvPr>
            <p:ph type="ftr" idx="11"/>
          </p:nvPr>
        </p:nvSpPr>
        <p:spPr>
          <a:xfrm rot="5400000">
            <a:off x="7077075" y="4178300"/>
            <a:ext cx="3657600"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1339850" y="4929187"/>
            <a:ext cx="609600" cy="517525"/>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cSld name="Başlıklı Resim">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rot="5400000">
            <a:off x="3350133" y="3200400"/>
            <a:ext cx="6309360" cy="4572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2000"/>
              <a:buFont typeface="Century Schoolbook"/>
              <a:buNone/>
              <a:defRPr sz="2000" b="1"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5" name="Shape 175"/>
          <p:cNvSpPr>
            <a:spLocks noGrp="1"/>
          </p:cNvSpPr>
          <p:nvPr>
            <p:ph type="pic" idx="2"/>
          </p:nvPr>
        </p:nvSpPr>
        <p:spPr>
          <a:xfrm>
            <a:off x="0" y="0"/>
            <a:ext cx="6172200" cy="6858000"/>
          </a:xfrm>
          <a:prstGeom prst="rect">
            <a:avLst/>
          </a:prstGeom>
          <a:solidFill>
            <a:schemeClr val="lt2"/>
          </a:solidFill>
          <a:ln>
            <a:noFill/>
          </a:ln>
        </p:spPr>
        <p:txBody>
          <a:bodyPr wrap="square" lIns="91425" tIns="91425" rIns="91425" bIns="91425" anchor="t" anchorCtr="0"/>
          <a:lstStyle>
            <a:lvl1pPr marL="0" marR="0" lvl="0" indent="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6" name="Shape 176"/>
          <p:cNvSpPr txBox="1">
            <a:spLocks noGrp="1"/>
          </p:cNvSpPr>
          <p:nvPr>
            <p:ph type="body" idx="1"/>
          </p:nvPr>
        </p:nvSpPr>
        <p:spPr>
          <a:xfrm>
            <a:off x="6765798" y="264795"/>
            <a:ext cx="1524000" cy="4956048"/>
          </a:xfrm>
          <a:prstGeom prst="rect">
            <a:avLst/>
          </a:prstGeom>
          <a:noFill/>
          <a:ln>
            <a:noFill/>
          </a:ln>
        </p:spPr>
        <p:txBody>
          <a:bodyPr wrap="square" lIns="91425" tIns="91425" rIns="91425" bIns="91425" anchor="t" anchorCtr="0"/>
          <a:lstStyle>
            <a:lvl1pPr marL="0" marR="0" lvl="0" indent="0" algn="l" rtl="0">
              <a:spcBef>
                <a:spcPts val="100"/>
              </a:spcBef>
              <a:spcAft>
                <a:spcPts val="400"/>
              </a:spcAft>
              <a:buClr>
                <a:schemeClr val="accent1"/>
              </a:buClr>
              <a:buSzPts val="840"/>
              <a:buFont typeface="Noto Sans Symbols"/>
              <a:buNone/>
              <a:defRPr sz="1200" b="0" i="0" u="none" strike="noStrike" cap="none">
                <a:solidFill>
                  <a:schemeClr val="dk1"/>
                </a:solidFill>
                <a:latin typeface="Century Schoolbook"/>
                <a:ea typeface="Century Schoolbook"/>
                <a:cs typeface="Century Schoolbook"/>
                <a:sym typeface="Century Schoolbook"/>
              </a:defRPr>
            </a:lvl1pPr>
            <a:lvl2pPr marL="639763" marR="0" lvl="1" indent="-212089" algn="l" rtl="0">
              <a:spcBef>
                <a:spcPts val="240"/>
              </a:spcBef>
              <a:spcAft>
                <a:spcPts val="0"/>
              </a:spcAft>
              <a:buClr>
                <a:schemeClr val="accent1"/>
              </a:buClr>
              <a:buSzPts val="960"/>
              <a:buFont typeface="Noto Sans Symbols"/>
              <a:buChar char="●"/>
              <a:defRPr sz="1200" b="0" i="0" u="none" strike="noStrike" cap="none">
                <a:solidFill>
                  <a:schemeClr val="dk1"/>
                </a:solidFill>
                <a:latin typeface="Century Schoolbook"/>
                <a:ea typeface="Century Schoolbook"/>
                <a:cs typeface="Century Schoolbook"/>
                <a:sym typeface="Century Schoolbook"/>
              </a:defRPr>
            </a:lvl2pPr>
            <a:lvl3pPr marL="914400" marR="0" lvl="2" indent="-144462" algn="l" rtl="0">
              <a:spcBef>
                <a:spcPts val="200"/>
              </a:spcBef>
              <a:spcAft>
                <a:spcPts val="0"/>
              </a:spcAft>
              <a:buClr>
                <a:srgbClr val="E0752F"/>
              </a:buClr>
              <a:buSzPts val="600"/>
              <a:buFont typeface="Noto Sans Symbols"/>
              <a:buChar char="•"/>
              <a:defRPr sz="1000" b="0" i="0" u="none" strike="noStrike" cap="none">
                <a:solidFill>
                  <a:schemeClr val="dk1"/>
                </a:solidFill>
                <a:latin typeface="Century Schoolbook"/>
                <a:ea typeface="Century Schoolbook"/>
                <a:cs typeface="Century Schoolbook"/>
                <a:sym typeface="Century Schoolbook"/>
              </a:defRPr>
            </a:lvl3pPr>
            <a:lvl4pPr marL="1187450" marR="0" lvl="3" indent="-148273" algn="l" rtl="0">
              <a:spcBef>
                <a:spcPts val="180"/>
              </a:spcBef>
              <a:spcAft>
                <a:spcPts val="0"/>
              </a:spcAft>
              <a:buClr>
                <a:srgbClr val="FEC3AE"/>
              </a:buClr>
              <a:buSzPts val="540"/>
              <a:buFont typeface="Noto Sans Symbols"/>
              <a:buChar char="•"/>
              <a:defRPr sz="900" b="0" i="0" u="none" strike="noStrike" cap="none">
                <a:solidFill>
                  <a:schemeClr val="dk1"/>
                </a:solidFill>
                <a:latin typeface="Century Schoolbook"/>
                <a:ea typeface="Century Schoolbook"/>
                <a:cs typeface="Century Schoolbook"/>
                <a:sym typeface="Century Schoolbook"/>
              </a:defRPr>
            </a:lvl4pPr>
            <a:lvl5pPr marL="1462088" marR="0" lvl="4" indent="-143701" algn="l" rtl="0">
              <a:spcBef>
                <a:spcPts val="180"/>
              </a:spcBef>
              <a:spcAft>
                <a:spcPts val="0"/>
              </a:spcAft>
              <a:buClr>
                <a:srgbClr val="BDCAE9"/>
              </a:buClr>
              <a:buSzPts val="612"/>
              <a:buFont typeface="Noto Sans Symbols"/>
              <a:buChar char="●"/>
              <a:defRPr sz="9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7" name="Shape 177"/>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179" name="Shape 179"/>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Shape 45"/>
        <p:cNvGrpSpPr/>
        <p:nvPr/>
      </p:nvGrpSpPr>
      <p:grpSpPr>
        <a:xfrm>
          <a:off x="0" y="0"/>
          <a:ext cx="0" cy="0"/>
          <a:chOff x="0" y="0"/>
          <a:chExt cx="0" cy="0"/>
        </a:xfrm>
      </p:grpSpPr>
      <p:sp>
        <p:nvSpPr>
          <p:cNvPr id="46" name="Shape 46"/>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Dikey Başlık ve Meti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rot="5400000">
            <a:off x="4541837" y="2362202"/>
            <a:ext cx="5851525" cy="16764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1" name="Shape 51"/>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2" name="Shape 52"/>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Başlık, Dikey Meti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7" name="Shape 57"/>
          <p:cNvSpPr txBox="1">
            <a:spLocks noGrp="1"/>
          </p:cNvSpPr>
          <p:nvPr>
            <p:ph type="body" idx="1"/>
          </p:nvPr>
        </p:nvSpPr>
        <p:spPr>
          <a:xfrm rot="5400000">
            <a:off x="1754187" y="303212"/>
            <a:ext cx="4873625" cy="7467600"/>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8" name="Shape 58"/>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75438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63" name="Shape 63"/>
          <p:cNvSpPr txBox="1">
            <a:spLocks noGrp="1"/>
          </p:cNvSpPr>
          <p:nvPr>
            <p:ph type="body" idx="1"/>
          </p:nvPr>
        </p:nvSpPr>
        <p:spPr>
          <a:xfrm>
            <a:off x="457200" y="2362200"/>
            <a:ext cx="3657600" cy="3886200"/>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64" name="Shape 64"/>
          <p:cNvSpPr txBox="1">
            <a:spLocks noGrp="1"/>
          </p:cNvSpPr>
          <p:nvPr>
            <p:ph type="body" idx="2"/>
          </p:nvPr>
        </p:nvSpPr>
        <p:spPr>
          <a:xfrm>
            <a:off x="4371975" y="2362200"/>
            <a:ext cx="3657600" cy="3886200"/>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65" name="Shape 65"/>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wrap="square" lIns="91425" tIns="91425" rIns="91425" bIns="91425" anchor="ctr" anchorCtr="0"/>
          <a:lstStyle>
            <a:lvl1pPr marL="0" marR="0" lvl="0" indent="0" algn="l" rtl="0">
              <a:spcBef>
                <a:spcPts val="600"/>
              </a:spcBef>
              <a:spcAft>
                <a:spcPts val="0"/>
              </a:spcAft>
              <a:buClr>
                <a:schemeClr val="accent1"/>
              </a:buClr>
              <a:buSzPts val="1400"/>
              <a:buFont typeface="Noto Sans Symbols"/>
              <a:buNone/>
              <a:defRPr sz="2000" b="1" i="0" u="none" strike="noStrike" cap="none">
                <a:solidFill>
                  <a:srgbClr val="FFFFFF"/>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66" name="Shape 66"/>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wrap="square" lIns="91425" tIns="91425" rIns="91425" bIns="91425" anchor="ctr" anchorCtr="0"/>
          <a:lstStyle>
            <a:lvl1pPr marL="0" marR="0" lvl="0" indent="0" algn="l" rtl="0">
              <a:spcBef>
                <a:spcPts val="600"/>
              </a:spcBef>
              <a:spcAft>
                <a:spcPts val="0"/>
              </a:spcAft>
              <a:buClr>
                <a:schemeClr val="accent1"/>
              </a:buClr>
              <a:buSzPts val="1400"/>
              <a:buFont typeface="Noto Sans Symbols"/>
              <a:buNone/>
              <a:defRPr sz="2000" b="1" i="0" u="none" strike="noStrike" cap="none">
                <a:solidFill>
                  <a:srgbClr val="FFFFFF"/>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67" name="Shape 67"/>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72" name="Shape 72"/>
          <p:cNvSpPr txBox="1">
            <a:spLocks noGrp="1"/>
          </p:cNvSpPr>
          <p:nvPr>
            <p:ph type="body" idx="1"/>
          </p:nvPr>
        </p:nvSpPr>
        <p:spPr>
          <a:xfrm>
            <a:off x="457200" y="1600200"/>
            <a:ext cx="3657600" cy="4572000"/>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73" name="Shape 73"/>
          <p:cNvSpPr txBox="1">
            <a:spLocks noGrp="1"/>
          </p:cNvSpPr>
          <p:nvPr>
            <p:ph type="body" idx="2"/>
          </p:nvPr>
        </p:nvSpPr>
        <p:spPr>
          <a:xfrm>
            <a:off x="4270248" y="1600200"/>
            <a:ext cx="3657600" cy="4572000"/>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74" name="Shape 74"/>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1" name="Shape 91"/>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93" name="Shape 93"/>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Başlıklı İçerik">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rot="5400000">
            <a:off x="3371850" y="3200400"/>
            <a:ext cx="6309360" cy="4572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2000"/>
              <a:buFont typeface="Century Schoolbook"/>
              <a:buNone/>
              <a:defRPr sz="2000" b="1"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9" name="Shape 109"/>
          <p:cNvSpPr txBox="1">
            <a:spLocks noGrp="1"/>
          </p:cNvSpPr>
          <p:nvPr>
            <p:ph type="body" idx="1"/>
          </p:nvPr>
        </p:nvSpPr>
        <p:spPr>
          <a:xfrm>
            <a:off x="6812280" y="274320"/>
            <a:ext cx="1527048" cy="4983480"/>
          </a:xfrm>
          <a:prstGeom prst="rect">
            <a:avLst/>
          </a:prstGeom>
          <a:noFill/>
          <a:ln>
            <a:noFill/>
          </a:ln>
        </p:spPr>
        <p:txBody>
          <a:bodyPr wrap="square" lIns="91425" tIns="91425" rIns="91425" bIns="91425" anchor="t" anchorCtr="0"/>
          <a:lstStyle>
            <a:lvl1pPr marL="0" marR="0" lvl="0" indent="0" algn="l" rtl="0">
              <a:spcBef>
                <a:spcPts val="400"/>
              </a:spcBef>
              <a:spcAft>
                <a:spcPts val="1000"/>
              </a:spcAft>
              <a:buClr>
                <a:schemeClr val="accent1"/>
              </a:buClr>
              <a:buSzPts val="840"/>
              <a:buFont typeface="Noto Sans Symbols"/>
              <a:buNone/>
              <a:defRPr sz="1200" b="0" i="0" u="none" strike="noStrike" cap="none">
                <a:solidFill>
                  <a:schemeClr val="dk1"/>
                </a:solidFill>
                <a:latin typeface="Century Schoolbook"/>
                <a:ea typeface="Century Schoolbook"/>
                <a:cs typeface="Century Schoolbook"/>
                <a:sym typeface="Century Schoolbook"/>
              </a:defRPr>
            </a:lvl1pPr>
            <a:lvl2pPr marL="639763" marR="0" lvl="1" indent="-273049" algn="l" rtl="0">
              <a:spcBef>
                <a:spcPts val="240"/>
              </a:spcBef>
              <a:spcAft>
                <a:spcPts val="0"/>
              </a:spcAft>
              <a:buClr>
                <a:schemeClr val="accent1"/>
              </a:buClr>
              <a:buSzPts val="960"/>
              <a:buFont typeface="Noto Sans Symbols"/>
              <a:buNone/>
              <a:defRPr sz="1200" b="0" i="0" u="none" strike="noStrike" cap="none">
                <a:solidFill>
                  <a:schemeClr val="dk1"/>
                </a:solidFill>
                <a:latin typeface="Century Schoolbook"/>
                <a:ea typeface="Century Schoolbook"/>
                <a:cs typeface="Century Schoolbook"/>
                <a:sym typeface="Century Schoolbook"/>
              </a:defRPr>
            </a:lvl2pPr>
            <a:lvl3pPr marL="914400" marR="0" lvl="2" indent="-182562" algn="l" rtl="0">
              <a:spcBef>
                <a:spcPts val="200"/>
              </a:spcBef>
              <a:spcAft>
                <a:spcPts val="0"/>
              </a:spcAft>
              <a:buClr>
                <a:srgbClr val="E0752F"/>
              </a:buClr>
              <a:buSzPts val="600"/>
              <a:buFont typeface="Noto Sans Symbols"/>
              <a:buNone/>
              <a:defRPr sz="1000" b="0" i="0" u="none" strike="noStrike" cap="none">
                <a:solidFill>
                  <a:schemeClr val="dk1"/>
                </a:solidFill>
                <a:latin typeface="Century Schoolbook"/>
                <a:ea typeface="Century Schoolbook"/>
                <a:cs typeface="Century Schoolbook"/>
                <a:sym typeface="Century Schoolbook"/>
              </a:defRPr>
            </a:lvl3pPr>
            <a:lvl4pPr marL="1187450" marR="0" lvl="3" indent="-182562" algn="l" rtl="0">
              <a:spcBef>
                <a:spcPts val="180"/>
              </a:spcBef>
              <a:spcAft>
                <a:spcPts val="0"/>
              </a:spcAft>
              <a:buClr>
                <a:srgbClr val="FEC3AE"/>
              </a:buClr>
              <a:buSzPts val="540"/>
              <a:buFont typeface="Noto Sans Symbols"/>
              <a:buNone/>
              <a:defRPr sz="900" b="0" i="0" u="none" strike="noStrike" cap="none">
                <a:solidFill>
                  <a:schemeClr val="dk1"/>
                </a:solidFill>
                <a:latin typeface="Century Schoolbook"/>
                <a:ea typeface="Century Schoolbook"/>
                <a:cs typeface="Century Schoolbook"/>
                <a:sym typeface="Century Schoolbook"/>
              </a:defRPr>
            </a:lvl4pPr>
            <a:lvl5pPr marL="1462088" marR="0" lvl="4" indent="-182562" algn="l" rtl="0">
              <a:spcBef>
                <a:spcPts val="180"/>
              </a:spcBef>
              <a:spcAft>
                <a:spcPts val="0"/>
              </a:spcAft>
              <a:buClr>
                <a:srgbClr val="BDCAE9"/>
              </a:buClr>
              <a:buSzPts val="612"/>
              <a:buFont typeface="Noto Sans Symbols"/>
              <a:buNone/>
              <a:defRPr sz="9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0" name="Shape 110"/>
          <p:cNvSpPr txBox="1">
            <a:spLocks noGrp="1"/>
          </p:cNvSpPr>
          <p:nvPr>
            <p:ph type="body" idx="2"/>
          </p:nvPr>
        </p:nvSpPr>
        <p:spPr>
          <a:xfrm>
            <a:off x="304800" y="274320"/>
            <a:ext cx="5638800" cy="6327648"/>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1" name="Shape 111"/>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113" name="Shape 113"/>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8" name="Shape 128"/>
          <p:cNvSpPr txBox="1">
            <a:spLocks noGrp="1"/>
          </p:cNvSpPr>
          <p:nvPr>
            <p:ph type="body" idx="1"/>
          </p:nvPr>
        </p:nvSpPr>
        <p:spPr>
          <a:xfrm>
            <a:off x="457200" y="1600200"/>
            <a:ext cx="7467600" cy="4873752"/>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9" name="Shape 129"/>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131" name="Shape 131"/>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p:nvPr/>
        </p:nvSpPr>
        <p:spPr>
          <a:xfrm>
            <a:off x="381000" y="0"/>
            <a:ext cx="609600" cy="6858000"/>
          </a:xfrm>
          <a:prstGeom prst="rect">
            <a:avLst/>
          </a:prstGeom>
          <a:solidFill>
            <a:srgbClr val="FEC3AE">
              <a:alpha val="53725"/>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 name="Shape 7"/>
          <p:cNvSpPr txBox="1"/>
          <p:nvPr/>
        </p:nvSpPr>
        <p:spPr>
          <a:xfrm>
            <a:off x="276225" y="0"/>
            <a:ext cx="104775" cy="6858000"/>
          </a:xfrm>
          <a:prstGeom prst="rect">
            <a:avLst/>
          </a:prstGeom>
          <a:solidFill>
            <a:srgbClr val="FFD9CE">
              <a:alpha val="35686"/>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 name="Shape 8"/>
          <p:cNvSpPr txBox="1"/>
          <p:nvPr/>
        </p:nvSpPr>
        <p:spPr>
          <a:xfrm>
            <a:off x="990600" y="0"/>
            <a:ext cx="182562" cy="6858000"/>
          </a:xfrm>
          <a:prstGeom prst="rect">
            <a:avLst/>
          </a:prstGeom>
          <a:solidFill>
            <a:srgbClr val="FFD9CE">
              <a:alpha val="69803"/>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 name="Shape 9"/>
          <p:cNvSpPr txBox="1"/>
          <p:nvPr/>
        </p:nvSpPr>
        <p:spPr>
          <a:xfrm>
            <a:off x="1141412" y="0"/>
            <a:ext cx="230187" cy="6858000"/>
          </a:xfrm>
          <a:prstGeom prst="rect">
            <a:avLst/>
          </a:prstGeom>
          <a:solidFill>
            <a:srgbClr val="FFEDE8">
              <a:alpha val="70588"/>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0" name="Shape 10"/>
          <p:cNvCxnSpPr/>
          <p:nvPr/>
        </p:nvCxnSpPr>
        <p:spPr>
          <a:xfrm>
            <a:off x="106362" y="0"/>
            <a:ext cx="0" cy="6858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1" name="Shape 11"/>
          <p:cNvCxnSpPr/>
          <p:nvPr/>
        </p:nvCxnSpPr>
        <p:spPr>
          <a:xfrm>
            <a:off x="914400" y="0"/>
            <a:ext cx="0" cy="6858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2" name="Shape 12"/>
          <p:cNvCxnSpPr/>
          <p:nvPr/>
        </p:nvCxnSpPr>
        <p:spPr>
          <a:xfrm>
            <a:off x="854075" y="0"/>
            <a:ext cx="0" cy="6858000"/>
          </a:xfrm>
          <a:prstGeom prst="straightConnector1">
            <a:avLst/>
          </a:prstGeom>
          <a:noFill/>
          <a:ln w="57150" cap="flat" cmpd="sng">
            <a:solidFill>
              <a:srgbClr val="FEC3AE"/>
            </a:solidFill>
            <a:prstDash val="solid"/>
            <a:miter lim="800000"/>
            <a:headEnd type="none" w="med" len="med"/>
            <a:tailEnd type="none" w="med" len="med"/>
          </a:ln>
        </p:spPr>
      </p:cxnSp>
      <p:cxnSp>
        <p:nvCxnSpPr>
          <p:cNvPr id="13" name="Shape 13"/>
          <p:cNvCxnSpPr/>
          <p:nvPr/>
        </p:nvCxnSpPr>
        <p:spPr>
          <a:xfrm>
            <a:off x="1727200" y="0"/>
            <a:ext cx="0" cy="6858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4" name="Shape 14"/>
          <p:cNvCxnSpPr/>
          <p:nvPr/>
        </p:nvCxnSpPr>
        <p:spPr>
          <a:xfrm>
            <a:off x="1066800" y="0"/>
            <a:ext cx="0" cy="6858000"/>
          </a:xfrm>
          <a:prstGeom prst="straightConnector1">
            <a:avLst/>
          </a:prstGeom>
          <a:noFill/>
          <a:ln w="9525" cap="flat" cmpd="sng">
            <a:solidFill>
              <a:srgbClr val="FEC3AE"/>
            </a:solidFill>
            <a:prstDash val="solid"/>
            <a:miter lim="800000"/>
            <a:headEnd type="none" w="med" len="med"/>
            <a:tailEnd type="none" w="med" len="med"/>
          </a:ln>
        </p:spPr>
      </p:cxnSp>
      <p:cxnSp>
        <p:nvCxnSpPr>
          <p:cNvPr id="15" name="Shape 15"/>
          <p:cNvCxnSpPr/>
          <p:nvPr/>
        </p:nvCxnSpPr>
        <p:spPr>
          <a:xfrm>
            <a:off x="9113837" y="0"/>
            <a:ext cx="0" cy="6858000"/>
          </a:xfrm>
          <a:prstGeom prst="straightConnector1">
            <a:avLst/>
          </a:prstGeom>
          <a:noFill/>
          <a:ln w="57150" cap="flat" cmpd="thickThin">
            <a:solidFill>
              <a:srgbClr val="FEC3AE"/>
            </a:solidFill>
            <a:prstDash val="solid"/>
            <a:miter lim="800000"/>
            <a:headEnd type="none" w="med" len="med"/>
            <a:tailEnd type="none" w="med" len="med"/>
          </a:ln>
        </p:spPr>
      </p:cxnSp>
      <p:sp>
        <p:nvSpPr>
          <p:cNvPr id="16" name="Shape 16"/>
          <p:cNvSpPr txBox="1"/>
          <p:nvPr/>
        </p:nvSpPr>
        <p:spPr>
          <a:xfrm>
            <a:off x="1219200" y="0"/>
            <a:ext cx="76200" cy="6858000"/>
          </a:xfrm>
          <a:prstGeom prst="rect">
            <a:avLst/>
          </a:prstGeom>
          <a:solidFill>
            <a:srgbClr val="FEC3AE">
              <a:alpha val="50588"/>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Shape 17"/>
          <p:cNvSpPr/>
          <p:nvPr/>
        </p:nvSpPr>
        <p:spPr>
          <a:xfrm>
            <a:off x="609600" y="3429000"/>
            <a:ext cx="1295400" cy="1295400"/>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Shape 18"/>
          <p:cNvSpPr/>
          <p:nvPr/>
        </p:nvSpPr>
        <p:spPr>
          <a:xfrm>
            <a:off x="1309687" y="4867275"/>
            <a:ext cx="641350" cy="641350"/>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Shape 19"/>
          <p:cNvSpPr/>
          <p:nvPr/>
        </p:nvSpPr>
        <p:spPr>
          <a:xfrm>
            <a:off x="1090612" y="5500687"/>
            <a:ext cx="138112" cy="13652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Shape 20"/>
          <p:cNvSpPr/>
          <p:nvPr/>
        </p:nvSpPr>
        <p:spPr>
          <a:xfrm>
            <a:off x="1663700" y="5788025"/>
            <a:ext cx="274637" cy="274637"/>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Shape 21"/>
          <p:cNvSpPr/>
          <p:nvPr/>
        </p:nvSpPr>
        <p:spPr>
          <a:xfrm>
            <a:off x="1905000" y="4495800"/>
            <a:ext cx="365125" cy="36512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Shape 22"/>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3" name="Shape 23"/>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4" name="Shape 24"/>
          <p:cNvSpPr txBox="1">
            <a:spLocks noGrp="1"/>
          </p:cNvSpPr>
          <p:nvPr>
            <p:ph type="dt" idx="10"/>
          </p:nvPr>
        </p:nvSpPr>
        <p:spPr>
          <a:xfrm rot="5400000">
            <a:off x="7764462" y="1174750"/>
            <a:ext cx="2286000" cy="381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rot="5400000">
            <a:off x="7077075" y="4181475"/>
            <a:ext cx="3657600"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1325562" y="4929187"/>
            <a:ext cx="609600" cy="517525"/>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cxnSp>
        <p:nvCxnSpPr>
          <p:cNvPr id="34" name="Shape 34"/>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sp>
        <p:nvSpPr>
          <p:cNvPr id="35" name="Shape 35"/>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36" name="Shape 36"/>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37" name="Shape 37"/>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39" name="Shape 39"/>
          <p:cNvCxnSpPr/>
          <p:nvPr/>
        </p:nvCxnSpPr>
        <p:spPr>
          <a:xfrm>
            <a:off x="76200" y="0"/>
            <a:ext cx="0" cy="6858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40" name="Shape 40"/>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41" name="Shape 41"/>
          <p:cNvSpPr txBox="1"/>
          <p:nvPr/>
        </p:nvSpPr>
        <p:spPr>
          <a:xfrm>
            <a:off x="8839200" y="0"/>
            <a:ext cx="304800" cy="6858000"/>
          </a:xfrm>
          <a:prstGeom prst="rect">
            <a:avLst/>
          </a:prstGeom>
          <a:solidFill>
            <a:srgbClr val="FEC3AE">
              <a:alpha val="86666"/>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42" name="Shape 42"/>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43" name="Shape 43"/>
          <p:cNvSpPr/>
          <p:nvPr/>
        </p:nvSpPr>
        <p:spPr>
          <a:xfrm>
            <a:off x="8156575" y="5715000"/>
            <a:ext cx="549275" cy="54927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Shape 44"/>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cxnSp>
        <p:nvCxnSpPr>
          <p:cNvPr id="78" name="Shape 78"/>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79" name="Shape 79"/>
          <p:cNvCxnSpPr/>
          <p:nvPr/>
        </p:nvCxnSpPr>
        <p:spPr>
          <a:xfrm>
            <a:off x="76200" y="0"/>
            <a:ext cx="0" cy="6858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80" name="Shape 80"/>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81" name="Shape 81"/>
          <p:cNvSpPr txBox="1"/>
          <p:nvPr/>
        </p:nvSpPr>
        <p:spPr>
          <a:xfrm>
            <a:off x="8839200" y="0"/>
            <a:ext cx="304800" cy="6858000"/>
          </a:xfrm>
          <a:prstGeom prst="rect">
            <a:avLst/>
          </a:prstGeom>
          <a:solidFill>
            <a:srgbClr val="FEC3AE">
              <a:alpha val="86666"/>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82" name="Shape 82"/>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83" name="Shape 83"/>
          <p:cNvSpPr/>
          <p:nvPr/>
        </p:nvSpPr>
        <p:spPr>
          <a:xfrm>
            <a:off x="8156575" y="5715000"/>
            <a:ext cx="549275" cy="54927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4" name="Shape 84"/>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5" name="Shape 85"/>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6" name="Shape 86"/>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88" name="Shape 88"/>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cxnSp>
        <p:nvCxnSpPr>
          <p:cNvPr id="95" name="Shape 95"/>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96" name="Shape 96"/>
          <p:cNvCxnSpPr/>
          <p:nvPr/>
        </p:nvCxnSpPr>
        <p:spPr>
          <a:xfrm>
            <a:off x="6248400" y="0"/>
            <a:ext cx="0" cy="6858000"/>
          </a:xfrm>
          <a:prstGeom prst="straightConnector1">
            <a:avLst/>
          </a:prstGeom>
          <a:noFill/>
          <a:ln w="38100" cap="flat" cmpd="sng">
            <a:solidFill>
              <a:srgbClr val="FEC3AE"/>
            </a:solidFill>
            <a:prstDash val="solid"/>
            <a:miter lim="800000"/>
            <a:headEnd type="none" w="med" len="med"/>
            <a:tailEnd type="none" w="med" len="med"/>
          </a:ln>
        </p:spPr>
      </p:cxnSp>
      <p:cxnSp>
        <p:nvCxnSpPr>
          <p:cNvPr id="97" name="Shape 97"/>
          <p:cNvCxnSpPr/>
          <p:nvPr/>
        </p:nvCxnSpPr>
        <p:spPr>
          <a:xfrm>
            <a:off x="6192837" y="0"/>
            <a:ext cx="0" cy="6858000"/>
          </a:xfrm>
          <a:prstGeom prst="straightConnector1">
            <a:avLst/>
          </a:prstGeom>
          <a:noFill/>
          <a:ln w="12700" cap="flat" cmpd="sng">
            <a:solidFill>
              <a:schemeClr val="accent1"/>
            </a:solidFill>
            <a:prstDash val="solid"/>
            <a:miter lim="800000"/>
            <a:headEnd type="none" w="med" len="med"/>
            <a:tailEnd type="none" w="med" len="med"/>
          </a:ln>
        </p:spPr>
      </p:cxnSp>
      <p:cxnSp>
        <p:nvCxnSpPr>
          <p:cNvPr id="98" name="Shape 98"/>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99" name="Shape 99"/>
          <p:cNvSpPr txBox="1"/>
          <p:nvPr/>
        </p:nvSpPr>
        <p:spPr>
          <a:xfrm>
            <a:off x="8839200" y="0"/>
            <a:ext cx="304800" cy="6858000"/>
          </a:xfrm>
          <a:prstGeom prst="rect">
            <a:avLst/>
          </a:prstGeom>
          <a:solidFill>
            <a:srgbClr val="FEC3AE">
              <a:alpha val="86666"/>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00" name="Shape 100"/>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101" name="Shape 101"/>
          <p:cNvSpPr/>
          <p:nvPr/>
        </p:nvSpPr>
        <p:spPr>
          <a:xfrm>
            <a:off x="8156575" y="5715000"/>
            <a:ext cx="549275" cy="54927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 name="Shape 102"/>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3" name="Shape 103"/>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4" name="Shape 104"/>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106" name="Shape 106"/>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cxnSp>
        <p:nvCxnSpPr>
          <p:cNvPr id="115" name="Shape 115"/>
          <p:cNvCxnSpPr/>
          <p:nvPr/>
        </p:nvCxnSpPr>
        <p:spPr>
          <a:xfrm>
            <a:off x="8763000" y="0"/>
            <a:ext cx="0" cy="6858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16" name="Shape 116"/>
          <p:cNvCxnSpPr/>
          <p:nvPr/>
        </p:nvCxnSpPr>
        <p:spPr>
          <a:xfrm>
            <a:off x="76200" y="0"/>
            <a:ext cx="0" cy="6858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117" name="Shape 117"/>
          <p:cNvCxnSpPr/>
          <p:nvPr/>
        </p:nvCxnSpPr>
        <p:spPr>
          <a:xfrm>
            <a:off x="8991600" y="0"/>
            <a:ext cx="0" cy="6858000"/>
          </a:xfrm>
          <a:prstGeom prst="straightConnector1">
            <a:avLst/>
          </a:prstGeom>
          <a:noFill/>
          <a:ln w="19050" cap="flat" cmpd="sng">
            <a:solidFill>
              <a:schemeClr val="accent1"/>
            </a:solidFill>
            <a:prstDash val="solid"/>
            <a:miter lim="800000"/>
            <a:headEnd type="none" w="med" len="med"/>
            <a:tailEnd type="none" w="med" len="med"/>
          </a:ln>
        </p:spPr>
      </p:cxnSp>
      <p:sp>
        <p:nvSpPr>
          <p:cNvPr id="118" name="Shape 118"/>
          <p:cNvSpPr txBox="1"/>
          <p:nvPr/>
        </p:nvSpPr>
        <p:spPr>
          <a:xfrm>
            <a:off x="8839200" y="0"/>
            <a:ext cx="304800" cy="6858000"/>
          </a:xfrm>
          <a:prstGeom prst="rect">
            <a:avLst/>
          </a:prstGeom>
          <a:solidFill>
            <a:srgbClr val="FEC3AE">
              <a:alpha val="86666"/>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19" name="Shape 119"/>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sp>
        <p:nvSpPr>
          <p:cNvPr id="120" name="Shape 120"/>
          <p:cNvSpPr/>
          <p:nvPr/>
        </p:nvSpPr>
        <p:spPr>
          <a:xfrm>
            <a:off x="8156575" y="5715000"/>
            <a:ext cx="549275" cy="54927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Shape 121"/>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2" name="Shape 122"/>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3" name="Shape 123"/>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125" name="Shape 125"/>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Shape 133"/>
          <p:cNvSpPr txBox="1"/>
          <p:nvPr/>
        </p:nvSpPr>
        <p:spPr>
          <a:xfrm>
            <a:off x="381000" y="0"/>
            <a:ext cx="609600" cy="6858000"/>
          </a:xfrm>
          <a:prstGeom prst="rect">
            <a:avLst/>
          </a:prstGeom>
          <a:solidFill>
            <a:srgbClr val="FEC3AE">
              <a:alpha val="53725"/>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4" name="Shape 134"/>
          <p:cNvSpPr txBox="1"/>
          <p:nvPr/>
        </p:nvSpPr>
        <p:spPr>
          <a:xfrm>
            <a:off x="276225" y="0"/>
            <a:ext cx="104775" cy="6858000"/>
          </a:xfrm>
          <a:prstGeom prst="rect">
            <a:avLst/>
          </a:prstGeom>
          <a:solidFill>
            <a:srgbClr val="FFD9CE">
              <a:alpha val="35686"/>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5" name="Shape 135"/>
          <p:cNvSpPr txBox="1"/>
          <p:nvPr/>
        </p:nvSpPr>
        <p:spPr>
          <a:xfrm>
            <a:off x="990600" y="0"/>
            <a:ext cx="182562" cy="6858000"/>
          </a:xfrm>
          <a:prstGeom prst="rect">
            <a:avLst/>
          </a:prstGeom>
          <a:solidFill>
            <a:srgbClr val="FFD9CE">
              <a:alpha val="69803"/>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6" name="Shape 136"/>
          <p:cNvSpPr txBox="1"/>
          <p:nvPr/>
        </p:nvSpPr>
        <p:spPr>
          <a:xfrm>
            <a:off x="1141412" y="0"/>
            <a:ext cx="230187" cy="6858000"/>
          </a:xfrm>
          <a:prstGeom prst="rect">
            <a:avLst/>
          </a:prstGeom>
          <a:solidFill>
            <a:srgbClr val="FFEDE8">
              <a:alpha val="70588"/>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cxnSp>
        <p:nvCxnSpPr>
          <p:cNvPr id="137" name="Shape 137"/>
          <p:cNvCxnSpPr/>
          <p:nvPr/>
        </p:nvCxnSpPr>
        <p:spPr>
          <a:xfrm>
            <a:off x="106362" y="0"/>
            <a:ext cx="0" cy="6858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38" name="Shape 138"/>
          <p:cNvCxnSpPr/>
          <p:nvPr/>
        </p:nvCxnSpPr>
        <p:spPr>
          <a:xfrm>
            <a:off x="914400" y="0"/>
            <a:ext cx="0" cy="6858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39" name="Shape 139"/>
          <p:cNvCxnSpPr/>
          <p:nvPr/>
        </p:nvCxnSpPr>
        <p:spPr>
          <a:xfrm>
            <a:off x="854075" y="0"/>
            <a:ext cx="0" cy="6858000"/>
          </a:xfrm>
          <a:prstGeom prst="straightConnector1">
            <a:avLst/>
          </a:prstGeom>
          <a:noFill/>
          <a:ln w="57150" cap="flat" cmpd="sng">
            <a:solidFill>
              <a:srgbClr val="FEC3AE"/>
            </a:solidFill>
            <a:prstDash val="solid"/>
            <a:miter lim="800000"/>
            <a:headEnd type="none" w="med" len="med"/>
            <a:tailEnd type="none" w="med" len="med"/>
          </a:ln>
        </p:spPr>
      </p:cxnSp>
      <p:cxnSp>
        <p:nvCxnSpPr>
          <p:cNvPr id="140" name="Shape 140"/>
          <p:cNvCxnSpPr/>
          <p:nvPr/>
        </p:nvCxnSpPr>
        <p:spPr>
          <a:xfrm>
            <a:off x="1727200" y="0"/>
            <a:ext cx="0" cy="6858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41" name="Shape 141"/>
          <p:cNvCxnSpPr/>
          <p:nvPr/>
        </p:nvCxnSpPr>
        <p:spPr>
          <a:xfrm>
            <a:off x="1066800" y="0"/>
            <a:ext cx="0" cy="6858000"/>
          </a:xfrm>
          <a:prstGeom prst="straightConnector1">
            <a:avLst/>
          </a:prstGeom>
          <a:noFill/>
          <a:ln w="9525" cap="flat" cmpd="sng">
            <a:solidFill>
              <a:srgbClr val="FEC3AE"/>
            </a:solidFill>
            <a:prstDash val="solid"/>
            <a:miter lim="800000"/>
            <a:headEnd type="none" w="med" len="med"/>
            <a:tailEnd type="none" w="med" len="med"/>
          </a:ln>
        </p:spPr>
      </p:cxnSp>
      <p:sp>
        <p:nvSpPr>
          <p:cNvPr id="142" name="Shape 142"/>
          <p:cNvSpPr txBox="1"/>
          <p:nvPr/>
        </p:nvSpPr>
        <p:spPr>
          <a:xfrm>
            <a:off x="1219200" y="0"/>
            <a:ext cx="76200" cy="6858000"/>
          </a:xfrm>
          <a:prstGeom prst="rect">
            <a:avLst/>
          </a:prstGeom>
          <a:solidFill>
            <a:srgbClr val="FEC3AE">
              <a:alpha val="50588"/>
            </a:srgb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3" name="Shape 143"/>
          <p:cNvSpPr/>
          <p:nvPr/>
        </p:nvSpPr>
        <p:spPr>
          <a:xfrm>
            <a:off x="609600" y="3429000"/>
            <a:ext cx="1295400" cy="1295400"/>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4" name="Shape 144"/>
          <p:cNvSpPr/>
          <p:nvPr/>
        </p:nvSpPr>
        <p:spPr>
          <a:xfrm>
            <a:off x="1323975" y="4867275"/>
            <a:ext cx="642937" cy="641350"/>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5" name="Shape 145"/>
          <p:cNvSpPr/>
          <p:nvPr/>
        </p:nvSpPr>
        <p:spPr>
          <a:xfrm>
            <a:off x="1090612" y="5500687"/>
            <a:ext cx="138112" cy="13652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6" name="Shape 146"/>
          <p:cNvSpPr/>
          <p:nvPr/>
        </p:nvSpPr>
        <p:spPr>
          <a:xfrm>
            <a:off x="1663700" y="5791200"/>
            <a:ext cx="274637" cy="274637"/>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7" name="Shape 147"/>
          <p:cNvSpPr/>
          <p:nvPr/>
        </p:nvSpPr>
        <p:spPr>
          <a:xfrm>
            <a:off x="1879600" y="4479925"/>
            <a:ext cx="365125" cy="36512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cxnSp>
        <p:nvCxnSpPr>
          <p:cNvPr id="148" name="Shape 148"/>
          <p:cNvCxnSpPr/>
          <p:nvPr/>
        </p:nvCxnSpPr>
        <p:spPr>
          <a:xfrm>
            <a:off x="9097962" y="0"/>
            <a:ext cx="0" cy="6858000"/>
          </a:xfrm>
          <a:prstGeom prst="straightConnector1">
            <a:avLst/>
          </a:prstGeom>
          <a:noFill/>
          <a:ln w="57150" cap="flat" cmpd="thickThin">
            <a:solidFill>
              <a:srgbClr val="FEC3AE"/>
            </a:solidFill>
            <a:prstDash val="solid"/>
            <a:miter lim="800000"/>
            <a:headEnd type="none" w="med" len="med"/>
            <a:tailEnd type="none" w="med" len="med"/>
          </a:ln>
        </p:spPr>
      </p:cxnSp>
      <p:sp>
        <p:nvSpPr>
          <p:cNvPr id="149" name="Shape 149"/>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lt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50" name="Shape 150"/>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lt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lt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lt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lt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lt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lt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lt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lt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51" name="Shape 151"/>
          <p:cNvSpPr txBox="1">
            <a:spLocks noGrp="1"/>
          </p:cNvSpPr>
          <p:nvPr>
            <p:ph type="dt" idx="10"/>
          </p:nvPr>
        </p:nvSpPr>
        <p:spPr>
          <a:xfrm rot="5400000">
            <a:off x="7762875" y="1169987"/>
            <a:ext cx="2286000" cy="381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2" name="Shape 152"/>
          <p:cNvSpPr txBox="1">
            <a:spLocks noGrp="1"/>
          </p:cNvSpPr>
          <p:nvPr>
            <p:ph type="ftr" idx="11"/>
          </p:nvPr>
        </p:nvSpPr>
        <p:spPr>
          <a:xfrm rot="5400000">
            <a:off x="7077075" y="4178300"/>
            <a:ext cx="3657600"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1339850" y="4929187"/>
            <a:ext cx="609600" cy="517525"/>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cxnSp>
        <p:nvCxnSpPr>
          <p:cNvPr id="161" name="Shape 161"/>
          <p:cNvCxnSpPr/>
          <p:nvPr/>
        </p:nvCxnSpPr>
        <p:spPr>
          <a:xfrm>
            <a:off x="8763000" y="0"/>
            <a:ext cx="0" cy="6858000"/>
          </a:xfrm>
          <a:prstGeom prst="straightConnector1">
            <a:avLst/>
          </a:prstGeom>
          <a:noFill/>
          <a:ln w="38100" cap="flat" cmpd="sng">
            <a:solidFill>
              <a:srgbClr val="FEC3AE"/>
            </a:solidFill>
            <a:prstDash val="solid"/>
            <a:miter lim="800000"/>
            <a:headEnd type="none" w="med" len="med"/>
            <a:tailEnd type="none" w="med" len="med"/>
          </a:ln>
        </p:spPr>
      </p:cxnSp>
      <p:sp>
        <p:nvSpPr>
          <p:cNvPr id="162" name="Shape 162"/>
          <p:cNvSpPr/>
          <p:nvPr/>
        </p:nvSpPr>
        <p:spPr>
          <a:xfrm>
            <a:off x="8156575" y="5715000"/>
            <a:ext cx="549275" cy="549275"/>
          </a:xfrm>
          <a:prstGeom prst="ellipse">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63" name="Shape 163"/>
          <p:cNvCxnSpPr/>
          <p:nvPr/>
        </p:nvCxnSpPr>
        <p:spPr>
          <a:xfrm>
            <a:off x="8991600" y="0"/>
            <a:ext cx="0" cy="6858000"/>
          </a:xfrm>
          <a:prstGeom prst="straightConnector1">
            <a:avLst/>
          </a:prstGeom>
          <a:noFill/>
          <a:ln w="9525" cap="flat" cmpd="sng">
            <a:solidFill>
              <a:schemeClr val="dk1"/>
            </a:solidFill>
            <a:prstDash val="solid"/>
            <a:miter lim="800000"/>
            <a:headEnd type="none" w="med" len="med"/>
            <a:tailEnd type="none" w="med" len="med"/>
          </a:ln>
        </p:spPr>
      </p:cxnSp>
      <p:sp>
        <p:nvSpPr>
          <p:cNvPr id="164" name="Shape 164"/>
          <p:cNvSpPr txBox="1"/>
          <p:nvPr/>
        </p:nvSpPr>
        <p:spPr>
          <a:xfrm>
            <a:off x="8839200" y="0"/>
            <a:ext cx="304800" cy="6858000"/>
          </a:xfrm>
          <a:prstGeom prst="rect">
            <a:avLst/>
          </a:prstGeom>
          <a:solidFill>
            <a:srgbClr val="FEC3AE"/>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65" name="Shape 165"/>
          <p:cNvCxnSpPr/>
          <p:nvPr/>
        </p:nvCxnSpPr>
        <p:spPr>
          <a:xfrm>
            <a:off x="8915400" y="0"/>
            <a:ext cx="0" cy="6858000"/>
          </a:xfrm>
          <a:prstGeom prst="straightConnector1">
            <a:avLst/>
          </a:prstGeom>
          <a:noFill/>
          <a:ln w="9525" cap="flat" cmpd="sng">
            <a:solidFill>
              <a:schemeClr val="accent1"/>
            </a:solidFill>
            <a:prstDash val="solid"/>
            <a:miter lim="800000"/>
            <a:headEnd type="none" w="med" len="med"/>
            <a:tailEnd type="none" w="med" len="med"/>
          </a:ln>
        </p:spPr>
      </p:cxnSp>
      <p:cxnSp>
        <p:nvCxnSpPr>
          <p:cNvPr id="166" name="Shape 166"/>
          <p:cNvCxnSpPr/>
          <p:nvPr/>
        </p:nvCxnSpPr>
        <p:spPr>
          <a:xfrm>
            <a:off x="6248400" y="0"/>
            <a:ext cx="0" cy="6858000"/>
          </a:xfrm>
          <a:prstGeom prst="straightConnector1">
            <a:avLst/>
          </a:prstGeom>
          <a:noFill/>
          <a:ln w="38100" cap="flat" cmpd="sng">
            <a:solidFill>
              <a:srgbClr val="FEC3AE"/>
            </a:solidFill>
            <a:prstDash val="solid"/>
            <a:miter lim="800000"/>
            <a:headEnd type="none" w="med" len="med"/>
            <a:tailEnd type="none" w="med" len="med"/>
          </a:ln>
        </p:spPr>
      </p:cxnSp>
      <p:cxnSp>
        <p:nvCxnSpPr>
          <p:cNvPr id="167" name="Shape 167"/>
          <p:cNvCxnSpPr/>
          <p:nvPr/>
        </p:nvCxnSpPr>
        <p:spPr>
          <a:xfrm>
            <a:off x="6192837" y="0"/>
            <a:ext cx="0" cy="6858000"/>
          </a:xfrm>
          <a:prstGeom prst="straightConnector1">
            <a:avLst/>
          </a:prstGeom>
          <a:noFill/>
          <a:ln w="12700" cap="flat" cmpd="sng">
            <a:solidFill>
              <a:schemeClr val="accent1"/>
            </a:solidFill>
            <a:prstDash val="solid"/>
            <a:miter lim="800000"/>
            <a:headEnd type="none" w="med" len="med"/>
            <a:tailEnd type="none" w="med" len="med"/>
          </a:ln>
        </p:spPr>
      </p:cxnSp>
      <p:sp>
        <p:nvSpPr>
          <p:cNvPr id="168" name="Shape 168"/>
          <p:cNvSpPr txBox="1">
            <a:spLocks noGrp="1"/>
          </p:cNvSpPr>
          <p:nvPr>
            <p:ph type="title"/>
          </p:nvPr>
        </p:nvSpPr>
        <p:spPr>
          <a:xfrm>
            <a:off x="457200" y="274637"/>
            <a:ext cx="7467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L="0" marR="0" lvl="1"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L="0" marR="0" lvl="2"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L="0" marR="0" lvl="3"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L="0" marR="0" lvl="4"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L="457200" marR="0" lvl="5"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L="914400" marR="0" lvl="6"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L="1371600" marR="0" lvl="7"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L="1828800" marR="0" lvl="8" indent="0"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69" name="Shape 169"/>
          <p:cNvSpPr txBox="1">
            <a:spLocks noGrp="1"/>
          </p:cNvSpPr>
          <p:nvPr>
            <p:ph type="body" idx="1"/>
          </p:nvPr>
        </p:nvSpPr>
        <p:spPr>
          <a:xfrm>
            <a:off x="457200" y="1600200"/>
            <a:ext cx="7467600" cy="4873625"/>
          </a:xfrm>
          <a:prstGeom prst="rect">
            <a:avLst/>
          </a:prstGeom>
          <a:noFill/>
          <a:ln>
            <a:noFill/>
          </a:ln>
        </p:spPr>
        <p:txBody>
          <a:bodyPr wrap="square" lIns="91425" tIns="91425" rIns="91425" bIns="91425" anchor="t" anchorCtr="0"/>
          <a:lstStyle>
            <a:lvl1pPr marL="273050" marR="0" lvl="0" indent="-16637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639763" marR="0" lvl="1" indent="-166369"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914400" marR="0" lvl="2" indent="-11398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187450" marR="0" lvl="3" indent="-113982"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1462088" marR="0" lvl="4" indent="-11347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1737360" marR="0" lvl="5" indent="-81280" algn="l" rtl="0">
              <a:spcBef>
                <a:spcPts val="320"/>
              </a:spcBef>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2011679" marR="0" lvl="6" indent="-129539" algn="l" rtl="0">
              <a:spcBef>
                <a:spcPts val="280"/>
              </a:spcBef>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2286000" marR="0" lvl="7" indent="-93979" algn="l" rtl="0">
              <a:spcBef>
                <a:spcPts val="280"/>
              </a:spcBef>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2560320" marR="0" lvl="8" indent="-93980" algn="l" rtl="0">
              <a:spcBef>
                <a:spcPts val="280"/>
              </a:spcBef>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0" name="Shape 170"/>
          <p:cNvSpPr txBox="1">
            <a:spLocks noGrp="1"/>
          </p:cNvSpPr>
          <p:nvPr>
            <p:ph type="dt" idx="10"/>
          </p:nvPr>
        </p:nvSpPr>
        <p:spPr>
          <a:xfrm rot="5400000">
            <a:off x="7589043" y="1081881"/>
            <a:ext cx="2011362" cy="38417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sldNum" idx="12"/>
          </p:nvPr>
        </p:nvSpPr>
        <p:spPr>
          <a:xfrm>
            <a:off x="8129587" y="5734050"/>
            <a:ext cx="609600" cy="520700"/>
          </a:xfrm>
          <a:prstGeom prst="rect">
            <a:avLst/>
          </a:prstGeom>
          <a:noFill/>
          <a:ln>
            <a:noFill/>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a:t>
            </a:fld>
            <a:endParaRPr lang="en-US" sz="1400" b="1" i="0" u="none">
              <a:solidFill>
                <a:srgbClr val="FFFFFF"/>
              </a:solidFill>
              <a:latin typeface="Arial"/>
              <a:ea typeface="Arial"/>
              <a:cs typeface="Arial"/>
              <a:sym typeface="Arial"/>
            </a:endParaRPr>
          </a:p>
        </p:txBody>
      </p:sp>
      <p:sp>
        <p:nvSpPr>
          <p:cNvPr id="172" name="Shape 172"/>
          <p:cNvSpPr txBox="1">
            <a:spLocks noGrp="1"/>
          </p:cNvSpPr>
          <p:nvPr>
            <p:ph type="ftr" idx="11"/>
          </p:nvPr>
        </p:nvSpPr>
        <p:spPr>
          <a:xfrm rot="5400000">
            <a:off x="6989762" y="3736975"/>
            <a:ext cx="3200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395287" y="1196975"/>
            <a:ext cx="8429224" cy="3052762"/>
          </a:xfrm>
          <a:prstGeom prst="rect">
            <a:avLst/>
          </a:prstGeom>
          <a:noFill/>
          <a:ln>
            <a:noFill/>
          </a:ln>
        </p:spPr>
        <p:txBody>
          <a:bodyPr wrap="square" lIns="91425" tIns="45700" rIns="91425" bIns="45700" anchor="b" anchorCtr="0">
            <a:noAutofit/>
          </a:bodyPr>
          <a:lstStyle/>
          <a:p>
            <a:pPr marL="0" marR="0" lvl="0" indent="-254000" algn="ctr" rtl="0">
              <a:lnSpc>
                <a:spcPct val="100000"/>
              </a:lnSpc>
              <a:spcBef>
                <a:spcPts val="0"/>
              </a:spcBef>
              <a:spcAft>
                <a:spcPts val="0"/>
              </a:spcAft>
              <a:buClr>
                <a:schemeClr val="dk2"/>
              </a:buClr>
              <a:buSzPts val="4000"/>
              <a:buFont typeface="Times New Roman"/>
              <a:buNone/>
            </a:pPr>
            <a:r>
              <a:rPr lang="tr-TR" sz="4000" b="1" i="1" u="none" strike="noStrike" cap="small" dirty="0" smtClean="0">
                <a:solidFill>
                  <a:schemeClr val="dk2"/>
                </a:solidFill>
                <a:latin typeface="Times New Roman"/>
                <a:ea typeface="Times New Roman"/>
                <a:cs typeface="Times New Roman"/>
                <a:sym typeface="Times New Roman"/>
              </a:rPr>
              <a:t>ÜNİTE </a:t>
            </a:r>
            <a:r>
              <a:rPr lang="en-US" sz="4000" b="1" i="1" u="none" strike="noStrike" cap="small" dirty="0" smtClean="0">
                <a:solidFill>
                  <a:schemeClr val="dk2"/>
                </a:solidFill>
                <a:latin typeface="Times New Roman"/>
                <a:ea typeface="Times New Roman"/>
                <a:cs typeface="Times New Roman"/>
                <a:sym typeface="Times New Roman"/>
              </a:rPr>
              <a:t>5</a:t>
            </a:r>
            <a:r>
              <a:rPr lang="tr-TR" sz="4000" i="1" dirty="0">
                <a:latin typeface="Times New Roman"/>
                <a:ea typeface="Times New Roman"/>
                <a:cs typeface="Times New Roman"/>
                <a:sym typeface="Times New Roman"/>
              </a:rPr>
              <a:t> </a:t>
            </a:r>
            <a:r>
              <a:rPr lang="tr-TR" sz="4000" i="1" dirty="0" smtClean="0">
                <a:latin typeface="Times New Roman"/>
                <a:ea typeface="Times New Roman"/>
                <a:cs typeface="Times New Roman"/>
                <a:sym typeface="Times New Roman"/>
              </a:rPr>
              <a:t>:</a:t>
            </a:r>
            <a:r>
              <a:rPr lang="en-US" sz="4000" b="1" i="1" u="none" strike="noStrike" cap="small" dirty="0" smtClean="0">
                <a:solidFill>
                  <a:schemeClr val="dk2"/>
                </a:solidFill>
                <a:latin typeface="Times New Roman"/>
                <a:ea typeface="Times New Roman"/>
                <a:cs typeface="Times New Roman"/>
                <a:sym typeface="Times New Roman"/>
              </a:rPr>
              <a:t> </a:t>
            </a:r>
            <a:r>
              <a:rPr lang="en-US" sz="4000" b="1" i="1" u="none" strike="noStrike" cap="small" dirty="0">
                <a:solidFill>
                  <a:schemeClr val="dk2"/>
                </a:solidFill>
                <a:latin typeface="Times New Roman"/>
                <a:ea typeface="Times New Roman"/>
                <a:cs typeface="Times New Roman"/>
                <a:sym typeface="Times New Roman"/>
              </a:rPr>
              <a:t>BÖLÜM                                                  YAĞLAR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381000" y="549275"/>
            <a:ext cx="83058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Hayvansal yağlarda en çok bulunan doymuş yağ asitleri, 16 karbonlu palmitik asit ile 18 karbonlu stearik asittir </a:t>
            </a:r>
          </a:p>
        </p:txBody>
      </p:sp>
      <p:pic>
        <p:nvPicPr>
          <p:cNvPr id="236" name="Shape 236"/>
          <p:cNvPicPr preferRelativeResize="0"/>
          <p:nvPr/>
        </p:nvPicPr>
        <p:blipFill rotWithShape="1">
          <a:blip r:embed="rId3">
            <a:alphaModFix/>
          </a:blip>
          <a:srcRect b="48077"/>
          <a:stretch/>
        </p:blipFill>
        <p:spPr>
          <a:xfrm>
            <a:off x="1231900" y="2852737"/>
            <a:ext cx="6604000" cy="25923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04800" y="381000"/>
            <a:ext cx="8382000" cy="914400"/>
          </a:xfrm>
          <a:prstGeom prst="rect">
            <a:avLst/>
          </a:prstGeom>
          <a:noFill/>
          <a:ln>
            <a:noFill/>
          </a:ln>
        </p:spPr>
        <p:txBody>
          <a:bodyPr wrap="square" lIns="91425" tIns="45700" rIns="91425" bIns="45700" anchor="b" anchorCtr="0">
            <a:noAutofit/>
          </a:bodyPr>
          <a:lstStyle/>
          <a:p>
            <a:pPr marL="0" marR="0" lvl="0" indent="-228600" algn="l" rtl="0">
              <a:lnSpc>
                <a:spcPct val="100000"/>
              </a:lnSpc>
              <a:spcBef>
                <a:spcPts val="0"/>
              </a:spcBef>
              <a:spcAft>
                <a:spcPts val="0"/>
              </a:spcAft>
              <a:buClr>
                <a:schemeClr val="dk1"/>
              </a:buClr>
              <a:buSzPts val="3600"/>
              <a:buFont typeface="Times New Roman"/>
              <a:buNone/>
            </a:pPr>
            <a:r>
              <a:rPr lang="en-US" sz="3600" b="0" i="1" u="none" strike="noStrike" cap="small">
                <a:solidFill>
                  <a:schemeClr val="dk1"/>
                </a:solidFill>
                <a:latin typeface="Times New Roman"/>
                <a:ea typeface="Times New Roman"/>
                <a:cs typeface="Times New Roman"/>
                <a:sym typeface="Times New Roman"/>
              </a:rPr>
              <a:t>DOYMAM</a:t>
            </a:r>
            <a:r>
              <a:rPr lang="en-US" sz="2800" b="0" i="1" u="none" strike="noStrike" cap="small">
                <a:solidFill>
                  <a:schemeClr val="dk1"/>
                </a:solidFill>
                <a:latin typeface="Times New Roman"/>
                <a:ea typeface="Times New Roman"/>
                <a:cs typeface="Times New Roman"/>
                <a:sym typeface="Times New Roman"/>
              </a:rPr>
              <a:t>IŞ</a:t>
            </a:r>
            <a:r>
              <a:rPr lang="en-US" sz="3600" b="0" i="1" u="none" strike="noStrike" cap="small">
                <a:solidFill>
                  <a:schemeClr val="dk1"/>
                </a:solidFill>
                <a:latin typeface="Times New Roman"/>
                <a:ea typeface="Times New Roman"/>
                <a:cs typeface="Times New Roman"/>
                <a:sym typeface="Times New Roman"/>
              </a:rPr>
              <a:t>(ANSATÜRE) YAĞ ASİTLERİ</a:t>
            </a:r>
          </a:p>
        </p:txBody>
      </p:sp>
      <p:sp>
        <p:nvSpPr>
          <p:cNvPr id="242" name="Shape 242"/>
          <p:cNvSpPr txBox="1"/>
          <p:nvPr/>
        </p:nvSpPr>
        <p:spPr>
          <a:xfrm>
            <a:off x="304800" y="1371600"/>
            <a:ext cx="84582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Doymamış (ansatüre) yağ asitleri, hidrokarbon zincirinde bir veya daha fazla çift bağ içeren yağ asitleridirler.  </a:t>
            </a:r>
          </a:p>
        </p:txBody>
      </p:sp>
      <p:sp>
        <p:nvSpPr>
          <p:cNvPr id="243" name="Shape 243"/>
          <p:cNvSpPr txBox="1"/>
          <p:nvPr/>
        </p:nvSpPr>
        <p:spPr>
          <a:xfrm>
            <a:off x="5943600" y="2786062"/>
            <a:ext cx="2819400" cy="308133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Doymamış yağ asitleri oda sıcaklığında genellikle sıvıdırlar, suda çözünmezler, uçucu değillerdir. </a:t>
            </a:r>
          </a:p>
        </p:txBody>
      </p:sp>
      <p:pic>
        <p:nvPicPr>
          <p:cNvPr id="244" name="Shape 244"/>
          <p:cNvPicPr preferRelativeResize="0"/>
          <p:nvPr/>
        </p:nvPicPr>
        <p:blipFill rotWithShape="1">
          <a:blip r:embed="rId3">
            <a:alphaModFix/>
          </a:blip>
          <a:srcRect/>
          <a:stretch/>
        </p:blipFill>
        <p:spPr>
          <a:xfrm>
            <a:off x="468312" y="3213100"/>
            <a:ext cx="5178425" cy="25193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304800" y="549275"/>
            <a:ext cx="8458200" cy="137318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Hayvansal yağlarda en çok bulunan doymamış yağ asitleri, palmitoleik asit, oleik asit, linoleik asit, araşidonik asittir</a:t>
            </a:r>
          </a:p>
        </p:txBody>
      </p:sp>
      <p:pic>
        <p:nvPicPr>
          <p:cNvPr id="250" name="Shape 250"/>
          <p:cNvPicPr preferRelativeResize="0"/>
          <p:nvPr/>
        </p:nvPicPr>
        <p:blipFill rotWithShape="1">
          <a:blip r:embed="rId3">
            <a:alphaModFix/>
          </a:blip>
          <a:srcRect/>
          <a:stretch/>
        </p:blipFill>
        <p:spPr>
          <a:xfrm>
            <a:off x="1600200" y="2349500"/>
            <a:ext cx="6072187" cy="1463675"/>
          </a:xfrm>
          <a:prstGeom prst="rect">
            <a:avLst/>
          </a:prstGeom>
          <a:noFill/>
          <a:ln>
            <a:noFill/>
          </a:ln>
        </p:spPr>
      </p:pic>
      <p:sp>
        <p:nvSpPr>
          <p:cNvPr id="251" name="Shape 251"/>
          <p:cNvSpPr txBox="1"/>
          <p:nvPr/>
        </p:nvSpPr>
        <p:spPr>
          <a:xfrm>
            <a:off x="304800" y="4387850"/>
            <a:ext cx="83820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Hayvanlarda depo yağlarını çoğunlukla palmitik ve oleik asitler oluşturur; daha az olarak da stearik asit bulunur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304800" y="765175"/>
            <a:ext cx="8458200" cy="415131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Linoleik asit, linolenik asit ve araşidonik asit, insanlar için </a:t>
            </a:r>
            <a:r>
              <a:rPr lang="en-US" sz="2800" b="1" i="0" u="sng">
                <a:solidFill>
                  <a:schemeClr val="dk1"/>
                </a:solidFill>
                <a:latin typeface="Times New Roman"/>
                <a:ea typeface="Times New Roman"/>
                <a:cs typeface="Times New Roman"/>
                <a:sym typeface="Times New Roman"/>
              </a:rPr>
              <a:t>esansiyeldirler</a:t>
            </a:r>
            <a:r>
              <a:rPr lang="en-US" sz="2800" b="0" i="0" u="none">
                <a:solidFill>
                  <a:schemeClr val="dk1"/>
                </a:solidFill>
                <a:latin typeface="Times New Roman"/>
                <a:ea typeface="Times New Roman"/>
                <a:cs typeface="Times New Roman"/>
                <a:sym typeface="Times New Roman"/>
              </a:rPr>
              <a:t> yani vücutta sentez edilmezler; besinlerle dışarıdan alınmaları gerekir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Linoleik asit, mısır yağı, yer fıstığı, pamuk yağı ve soya fasülyesi yağı gibi tohum yağlarında bulunur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Linolenik asit, ayrıca keten tohumu yağında bulunur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Araşidonik asit, yer fıstığı yağında daha fazla miktarda vardır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519112" y="188912"/>
            <a:ext cx="8229600" cy="1143000"/>
          </a:xfrm>
          <a:prstGeom prst="rect">
            <a:avLst/>
          </a:prstGeom>
          <a:noFill/>
          <a:ln>
            <a:noFill/>
          </a:ln>
        </p:spPr>
        <p:txBody>
          <a:bodyPr wrap="square" lIns="91425" tIns="45700" rIns="91425" bIns="45700" anchor="b" anchorCtr="0">
            <a:noAutofit/>
          </a:bodyPr>
          <a:lstStyle/>
          <a:p>
            <a:pPr marL="0" marR="0" lvl="0" indent="-228600" algn="l" rtl="0">
              <a:lnSpc>
                <a:spcPct val="100000"/>
              </a:lnSpc>
              <a:spcBef>
                <a:spcPts val="0"/>
              </a:spcBef>
              <a:spcAft>
                <a:spcPts val="0"/>
              </a:spcAft>
              <a:buClr>
                <a:schemeClr val="dk2"/>
              </a:buClr>
              <a:buSzPts val="3600"/>
              <a:buFont typeface="Times New Roman"/>
              <a:buNone/>
            </a:pPr>
            <a:r>
              <a:rPr lang="en-US" sz="3600" b="0" i="1" u="none" strike="noStrike" cap="small">
                <a:solidFill>
                  <a:schemeClr val="dk2"/>
                </a:solidFill>
                <a:latin typeface="Times New Roman"/>
                <a:ea typeface="Times New Roman"/>
                <a:cs typeface="Times New Roman"/>
                <a:sym typeface="Times New Roman"/>
              </a:rPr>
              <a:t>ESANSİYEL YAĞLAR VE SAĞLIĞA OLAN ETKİSİ</a:t>
            </a:r>
          </a:p>
        </p:txBody>
      </p:sp>
      <p:sp>
        <p:nvSpPr>
          <p:cNvPr id="262" name="Shape 262"/>
          <p:cNvSpPr txBox="1"/>
          <p:nvPr/>
        </p:nvSpPr>
        <p:spPr>
          <a:xfrm>
            <a:off x="323850" y="1557337"/>
            <a:ext cx="8424862" cy="397033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SzPts val="1400"/>
              <a:buFont typeface="Times New Roman"/>
              <a:buNone/>
            </a:pPr>
            <a:r>
              <a:rPr lang="en-US" sz="1400" b="0" i="1" u="none">
                <a:solidFill>
                  <a:schemeClr val="dk1"/>
                </a:solidFill>
                <a:latin typeface="Times New Roman"/>
                <a:ea typeface="Times New Roman"/>
                <a:cs typeface="Times New Roman"/>
                <a:sym typeface="Times New Roman"/>
              </a:rPr>
              <a:t>Yağların vücutta çok önemli iki görevi vardır: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1.HÜCRE ZARININ YAPISI</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Hücre zarında yağ asitleri iki katman halinde bulunurlar. Esansiyel yağlar bu katmanların bileşeni olup hücre zarının akıcı ve elastik bir yapıya sahip olmasını ve dışarıya karşı bir bariyer oluşturmasını sağlar.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2.PROSTAGLANDİN OLUŞUMU</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Esansiyel yağlar prostaglandin denilen ve vücudun bazı bölgelerinde (kan damarları ve uterus) hormon gibi davranan bir maddeye çevrilebilirler. Örneğin; menstrüasyon (regl) döneminde kan pıhtısı oluşumuna ve uterusun kasılmasına yardımcı olurlar.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ESANSİYEL YAĞ ASİTLERİNİN YETERSİZ ALIMI</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Günlük esansiyel yağ asidi ihtiyacımız çok az miktardadır. Diyetimizde çok miktarda bitkisel yağ bulunduğu için linoleik asidin eksikliği görülmez. Ancak omega-3 yağ asidi yeteri kadar kullanılmamaktadır. Bu durum genç yaşlarda bir sorun oluşturmasa da ileri yaşlarda bazı rahatsızlıklara neden olabilmektedir.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Esansiyel yağ asidi yetersizliğinde büyüme sorunu ve derinin pul pul dökülmesi gibi belirtiler görülür</a:t>
            </a:r>
            <a:r>
              <a:rPr lang="en-US" sz="1400" b="0" i="0" u="none">
                <a:solidFill>
                  <a:schemeClr val="dk1"/>
                </a:solidFill>
                <a:latin typeface="Arial"/>
                <a:ea typeface="Arial"/>
                <a:cs typeface="Arial"/>
                <a:sym typeface="Aria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1192212" y="620712"/>
            <a:ext cx="5776912" cy="52387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İŞLENMİŞ VE ALTERNATİF YAĞLAR</a:t>
            </a:r>
          </a:p>
        </p:txBody>
      </p:sp>
      <p:sp>
        <p:nvSpPr>
          <p:cNvPr id="268" name="Shape 268"/>
          <p:cNvSpPr txBox="1"/>
          <p:nvPr/>
        </p:nvSpPr>
        <p:spPr>
          <a:xfrm>
            <a:off x="827087" y="1412875"/>
            <a:ext cx="7197725" cy="4800600"/>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chemeClr val="dk1"/>
              </a:buClr>
              <a:buSzPts val="1800"/>
              <a:buFont typeface="Times New Roman"/>
              <a:buNone/>
            </a:pPr>
            <a:r>
              <a:rPr lang="en-US" sz="1800" b="0" i="1" u="none">
                <a:solidFill>
                  <a:schemeClr val="dk1"/>
                </a:solidFill>
                <a:latin typeface="Times New Roman"/>
                <a:ea typeface="Times New Roman"/>
                <a:cs typeface="Times New Roman"/>
                <a:sym typeface="Times New Roman"/>
              </a:rPr>
              <a:t>Trigliseritin yapısına dönersek ; yağ asitleri trigliseritlerin yapısında bulunurlar ancak gıdalarda serbest halde bulunmazlar. Bir trigliseritteki tüm yağ asitleri aynı değildir.</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  Eğer bir yağda bulunan yağ asitlerinin çoğunluğu doymuş ise, ona ‘’doymuş yağ’’ denir. </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  Yağ asitlerinin çoğunluğu doymamış ise ona ‘’doymamış yağ’’ denir.</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  YAĞLARIN GIDA OLARAK ÜRETİMİ</a:t>
            </a:r>
            <a:br>
              <a:rPr lang="en-US" sz="1800" b="0" i="1" u="none">
                <a:solidFill>
                  <a:schemeClr val="dk1"/>
                </a:solidFill>
                <a:latin typeface="Times New Roman"/>
                <a:ea typeface="Times New Roman"/>
                <a:cs typeface="Times New Roman"/>
                <a:sym typeface="Times New Roman"/>
              </a:rPr>
            </a:br>
            <a:r>
              <a:rPr lang="en-US" sz="1800" b="0" i="1" u="none">
                <a:solidFill>
                  <a:schemeClr val="dk1"/>
                </a:solidFill>
                <a:latin typeface="Times New Roman"/>
                <a:ea typeface="Times New Roman"/>
                <a:cs typeface="Times New Roman"/>
                <a:sym typeface="Times New Roman"/>
              </a:rPr>
              <a:t>Gıdalarda ki yağın uzun süre hava ile temas etmesiyle açığa çıkan serbest radikaller gıdanın tadını ve görünüşünü değiştirirler ve yağın bozulmasına neden olurlar. Bu oluşan kötü tada ransit tat denir. Gıda üreticileri ürünlerinin hem ucuz bitkisel kaynaklı yağlardan üretilmesini hem de ransit tada sahip olmamasını isterler. Bu neden hidrojenasyon tekniği geliştirilmiştir. Hidrejenerasyonla doymamış yağların C=C bağları hidrojenle doyurularak yağların doymuş olması sağlanır.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827087" y="404812"/>
            <a:ext cx="7632700" cy="2892425"/>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SzPts val="1400"/>
              <a:buFont typeface="Times New Roman"/>
              <a:buNone/>
            </a:pPr>
            <a:r>
              <a:rPr lang="en-US" sz="1400" b="0" i="1" u="none">
                <a:solidFill>
                  <a:schemeClr val="dk1"/>
                </a:solidFill>
                <a:latin typeface="Times New Roman"/>
                <a:ea typeface="Times New Roman"/>
                <a:cs typeface="Times New Roman"/>
                <a:sym typeface="Times New Roman"/>
              </a:rPr>
              <a:t>Hidrojenerasyon işlemi doymamış yağ asidini doymuş hale çevrilmesidir. Bu yöntemde hidrojen gazı , mısır özü yağı ve pamuk yağı gibi bir bitkisel yağın bulunduğu tankın içinde bir katalizör varlığında kaynatılarak C=C bağları çkatı forma geçer. Bazı gıda ürün etiketlerinin üzerinde kısmen hidrojenize edilmiştir ibaresi göze çarpar bunun anlamı bitkisel yağın kısmen hidrojene edildiği yani doymamış yağ asitlerinin özülür. C=C bağına hidrojen eklenerek yağ doymuş hale getirilir. Böylece sıvı formdan bir kısmının doymuş hale getirildiğidir. </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Hidrojenasyon işlemi ile orijinal bitkisel yağda bir çok önemli değişiklikler meydana gelir: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-Yağ daha stabil hale gelir ve raf ömrü uzar. Böylece oda sıcaklığında depolanabilir.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-Yağ sıvı formundan katı formuna geçer.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-Doymamış yağ asitleri doymuş hale gelir.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-Linoleik veya linolenik gibi esansiyel yağlar hidrojenizasyon işlemine maruz kaldığı için artık esansiyel yağ kaynakları değildirler.</a:t>
            </a:r>
            <a:br>
              <a:rPr lang="en-US" sz="1400" b="0" i="1" u="none">
                <a:solidFill>
                  <a:schemeClr val="dk1"/>
                </a:solidFill>
                <a:latin typeface="Times New Roman"/>
                <a:ea typeface="Times New Roman"/>
                <a:cs typeface="Times New Roman"/>
                <a:sym typeface="Times New Roman"/>
              </a:rPr>
            </a:br>
            <a:r>
              <a:rPr lang="en-US" sz="1400" b="0" i="1" u="none">
                <a:solidFill>
                  <a:schemeClr val="dk1"/>
                </a:solidFill>
                <a:latin typeface="Times New Roman"/>
                <a:ea typeface="Times New Roman"/>
                <a:cs typeface="Times New Roman"/>
                <a:sym typeface="Times New Roman"/>
              </a:rPr>
              <a:t>  -Hidrojenasyon işlemi trans yağ asidi adı verilen yeni bir yağ asidi türünüde  üretir.</a:t>
            </a:r>
          </a:p>
        </p:txBody>
      </p:sp>
      <p:pic>
        <p:nvPicPr>
          <p:cNvPr id="274" name="Shape 274"/>
          <p:cNvPicPr preferRelativeResize="0"/>
          <p:nvPr/>
        </p:nvPicPr>
        <p:blipFill rotWithShape="1">
          <a:blip r:embed="rId3">
            <a:alphaModFix/>
          </a:blip>
          <a:srcRect l="12600" t="64781" r="14164" b="-1079"/>
          <a:stretch/>
        </p:blipFill>
        <p:spPr>
          <a:xfrm>
            <a:off x="1187450" y="3860800"/>
            <a:ext cx="6697662" cy="24209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85800" y="304800"/>
            <a:ext cx="7772400" cy="8382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dk2"/>
              </a:buClr>
              <a:buSzPts val="3000"/>
              <a:buFont typeface="Times New Roman"/>
              <a:buNone/>
            </a:pPr>
            <a:r>
              <a:rPr lang="en-US" sz="3000" b="0" i="1" u="none" strike="noStrike" cap="small">
                <a:solidFill>
                  <a:schemeClr val="dk2"/>
                </a:solidFill>
                <a:latin typeface="Times New Roman"/>
                <a:ea typeface="Times New Roman"/>
                <a:cs typeface="Times New Roman"/>
                <a:sym typeface="Times New Roman"/>
              </a:rPr>
              <a:t>GLİSEROL (GLİSERİN)</a:t>
            </a:r>
          </a:p>
        </p:txBody>
      </p:sp>
      <p:sp>
        <p:nvSpPr>
          <p:cNvPr id="280" name="Shape 280"/>
          <p:cNvSpPr txBox="1"/>
          <p:nvPr/>
        </p:nvSpPr>
        <p:spPr>
          <a:xfrm>
            <a:off x="304800" y="1447800"/>
            <a:ext cx="85344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Gliserol, tatlı, kıvamlı, sıvı karakterde, üç değerli bir alkoldür.</a:t>
            </a:r>
          </a:p>
        </p:txBody>
      </p:sp>
      <p:pic>
        <p:nvPicPr>
          <p:cNvPr id="281" name="Shape 281"/>
          <p:cNvPicPr preferRelativeResize="0"/>
          <p:nvPr/>
        </p:nvPicPr>
        <p:blipFill rotWithShape="1">
          <a:blip r:embed="rId3">
            <a:alphaModFix/>
          </a:blip>
          <a:srcRect/>
          <a:stretch/>
        </p:blipFill>
        <p:spPr>
          <a:xfrm>
            <a:off x="2051050" y="2565400"/>
            <a:ext cx="4249737" cy="3311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685800" y="381000"/>
            <a:ext cx="7772400" cy="12954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dk2"/>
              </a:buClr>
              <a:buSzPts val="3000"/>
              <a:buFont typeface="Times New Roman"/>
              <a:buNone/>
            </a:pPr>
            <a:r>
              <a:rPr lang="en-US" sz="3000" b="0" i="1" u="none" strike="noStrike" cap="small">
                <a:solidFill>
                  <a:schemeClr val="dk2"/>
                </a:solidFill>
                <a:latin typeface="Times New Roman"/>
                <a:ea typeface="Times New Roman"/>
                <a:cs typeface="Times New Roman"/>
                <a:sym typeface="Times New Roman"/>
              </a:rPr>
              <a:t>NÖTRAL YAĞLAR (TRİGLİSERİDLER, TRİAÇİLGLİSEROLLER, YAĞLAR)</a:t>
            </a:r>
          </a:p>
        </p:txBody>
      </p:sp>
      <p:sp>
        <p:nvSpPr>
          <p:cNvPr id="287" name="Shape 287"/>
          <p:cNvSpPr txBox="1"/>
          <p:nvPr/>
        </p:nvSpPr>
        <p:spPr>
          <a:xfrm>
            <a:off x="457200" y="1981200"/>
            <a:ext cx="8305800" cy="45783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Gerek hayvansal yağlar gerekse bitkisel yağlar, yağ asitlerinin gliserin (gliserol) ile oluşturdukları oldukça kompleks esterlerdir; bu esterlere </a:t>
            </a:r>
            <a:r>
              <a:rPr lang="en-US" sz="2800" b="1" i="1" u="none">
                <a:solidFill>
                  <a:schemeClr val="dk1"/>
                </a:solidFill>
                <a:latin typeface="Times New Roman"/>
                <a:ea typeface="Times New Roman"/>
                <a:cs typeface="Times New Roman"/>
                <a:sym typeface="Times New Roman"/>
              </a:rPr>
              <a:t>gliserid</a:t>
            </a:r>
            <a:r>
              <a:rPr lang="en-US" sz="2800" b="0" i="1" u="none">
                <a:solidFill>
                  <a:schemeClr val="dk1"/>
                </a:solidFill>
                <a:latin typeface="Times New Roman"/>
                <a:ea typeface="Times New Roman"/>
                <a:cs typeface="Times New Roman"/>
                <a:sym typeface="Times New Roman"/>
              </a:rPr>
              <a:t> adı verilir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Gliserinin bir alkol grubu bir molekül yağ asidi ile esterleşirse </a:t>
            </a:r>
            <a:r>
              <a:rPr lang="en-US" sz="2800" b="1" i="1" u="none">
                <a:solidFill>
                  <a:schemeClr val="dk1"/>
                </a:solidFill>
                <a:latin typeface="Times New Roman"/>
                <a:ea typeface="Times New Roman"/>
                <a:cs typeface="Times New Roman"/>
                <a:sym typeface="Times New Roman"/>
              </a:rPr>
              <a:t>monogliserid</a:t>
            </a:r>
            <a:r>
              <a:rPr lang="en-US" sz="2800" b="0" i="1" u="none">
                <a:solidFill>
                  <a:schemeClr val="dk1"/>
                </a:solidFill>
                <a:latin typeface="Times New Roman"/>
                <a:ea typeface="Times New Roman"/>
                <a:cs typeface="Times New Roman"/>
                <a:sym typeface="Times New Roman"/>
              </a:rPr>
              <a:t> meydana gelir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Gliserinin iki alkol grubu iki molekül yağ asidi ile esterleşirse </a:t>
            </a:r>
            <a:r>
              <a:rPr lang="en-US" sz="2800" b="1" i="1" u="none">
                <a:solidFill>
                  <a:schemeClr val="dk1"/>
                </a:solidFill>
                <a:latin typeface="Times New Roman"/>
                <a:ea typeface="Times New Roman"/>
                <a:cs typeface="Times New Roman"/>
                <a:sym typeface="Times New Roman"/>
              </a:rPr>
              <a:t>digliserid</a:t>
            </a:r>
            <a:r>
              <a:rPr lang="en-US" sz="2800" b="0" i="1" u="none">
                <a:solidFill>
                  <a:schemeClr val="dk1"/>
                </a:solidFill>
                <a:latin typeface="Times New Roman"/>
                <a:ea typeface="Times New Roman"/>
                <a:cs typeface="Times New Roman"/>
                <a:sym typeface="Times New Roman"/>
              </a:rPr>
              <a:t> meydana gelir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Gliserinin üç alkol grubu da üç yağ asidi ile esterleşirse </a:t>
            </a:r>
            <a:r>
              <a:rPr lang="en-US" sz="2800" b="1" i="1" u="none">
                <a:solidFill>
                  <a:schemeClr val="dk1"/>
                </a:solidFill>
                <a:latin typeface="Times New Roman"/>
                <a:ea typeface="Times New Roman"/>
                <a:cs typeface="Times New Roman"/>
                <a:sym typeface="Times New Roman"/>
              </a:rPr>
              <a:t>trigliserid</a:t>
            </a:r>
            <a:r>
              <a:rPr lang="en-US" sz="2800" b="0" i="1" u="none">
                <a:solidFill>
                  <a:schemeClr val="dk1"/>
                </a:solidFill>
                <a:latin typeface="Times New Roman"/>
                <a:ea typeface="Times New Roman"/>
                <a:cs typeface="Times New Roman"/>
                <a:sym typeface="Times New Roman"/>
              </a:rPr>
              <a:t> meydana gelir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p:cNvPicPr preferRelativeResize="0"/>
          <p:nvPr/>
        </p:nvPicPr>
        <p:blipFill rotWithShape="1">
          <a:blip r:embed="rId3">
            <a:alphaModFix/>
          </a:blip>
          <a:srcRect/>
          <a:stretch/>
        </p:blipFill>
        <p:spPr>
          <a:xfrm>
            <a:off x="2330450" y="260350"/>
            <a:ext cx="4381500" cy="61928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1258887" y="750887"/>
            <a:ext cx="5976937" cy="3694112"/>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chemeClr val="dk1"/>
              </a:buClr>
              <a:buSzPts val="1800"/>
              <a:buFont typeface="Times New Roman"/>
              <a:buNone/>
            </a:pPr>
            <a:r>
              <a:rPr lang="en-US" sz="1800" b="0" i="1" u="none" dirty="0">
                <a:solidFill>
                  <a:schemeClr val="dk1"/>
                </a:solidFill>
                <a:latin typeface="Times New Roman"/>
                <a:ea typeface="Times New Roman"/>
                <a:cs typeface="Times New Roman"/>
                <a:sym typeface="Times New Roman"/>
              </a:rPr>
              <a:t>3 </a:t>
            </a:r>
            <a:r>
              <a:rPr lang="en-US" sz="1800" b="0" i="1" u="none" dirty="0" err="1">
                <a:solidFill>
                  <a:schemeClr val="dk1"/>
                </a:solidFill>
                <a:latin typeface="Times New Roman"/>
                <a:ea typeface="Times New Roman"/>
                <a:cs typeface="Times New Roman"/>
                <a:sym typeface="Times New Roman"/>
              </a:rPr>
              <a:t>Temel</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fonksiyonu</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vardır</a:t>
            </a:r>
            <a:r>
              <a:rPr lang="en-US" sz="1800" b="0" i="1" u="none" dirty="0" smtClean="0">
                <a:solidFill>
                  <a:schemeClr val="dk1"/>
                </a:solidFill>
                <a:latin typeface="Times New Roman"/>
                <a:ea typeface="Times New Roman"/>
                <a:cs typeface="Times New Roman"/>
                <a:sym typeface="Times New Roman"/>
              </a:rPr>
              <a:t>:</a:t>
            </a:r>
            <a:endParaRPr lang="tr-TR" sz="1800" b="0" i="1" u="none" dirty="0" smtClean="0">
              <a:solidFill>
                <a:schemeClr val="dk1"/>
              </a:solidFill>
              <a:latin typeface="Times New Roman"/>
              <a:ea typeface="Times New Roman"/>
              <a:cs typeface="Times New Roman"/>
              <a:sym typeface="Times New Roman"/>
            </a:endParaRPr>
          </a:p>
          <a:p>
            <a:pPr marL="0" marR="0" lvl="0" indent="-114300" algn="l" rtl="0">
              <a:lnSpc>
                <a:spcPct val="100000"/>
              </a:lnSpc>
              <a:spcBef>
                <a:spcPts val="0"/>
              </a:spcBef>
              <a:spcAft>
                <a:spcPts val="0"/>
              </a:spcAft>
              <a:buClr>
                <a:schemeClr val="dk1"/>
              </a:buClr>
              <a:buSzPts val="1800"/>
              <a:buFont typeface="Times New Roman"/>
              <a:buNone/>
            </a:pPr>
            <a:r>
              <a:rPr lang="en-US" sz="1800" b="0" i="1" u="none" dirty="0">
                <a:solidFill>
                  <a:schemeClr val="dk1"/>
                </a:solidFill>
                <a:latin typeface="Times New Roman"/>
                <a:ea typeface="Times New Roman"/>
                <a:cs typeface="Times New Roman"/>
                <a:sym typeface="Times New Roman"/>
              </a:rPr>
              <a:t/>
            </a:r>
            <a:br>
              <a:rPr lang="en-US" sz="1800" b="0" i="1" u="none" dirty="0">
                <a:solidFill>
                  <a:schemeClr val="dk1"/>
                </a:solidFill>
                <a:latin typeface="Times New Roman"/>
                <a:ea typeface="Times New Roman"/>
                <a:cs typeface="Times New Roman"/>
                <a:sym typeface="Times New Roman"/>
              </a:rPr>
            </a:br>
            <a:r>
              <a:rPr lang="en-US" sz="1800" b="0" i="1" u="none" dirty="0">
                <a:solidFill>
                  <a:schemeClr val="dk1"/>
                </a:solidFill>
                <a:latin typeface="Times New Roman"/>
                <a:ea typeface="Times New Roman"/>
                <a:cs typeface="Times New Roman"/>
                <a:sym typeface="Times New Roman"/>
              </a:rPr>
              <a:t>1. ENERJİ: </a:t>
            </a:r>
            <a:r>
              <a:rPr lang="en-US" sz="1800" b="0" i="1" u="none" dirty="0" err="1">
                <a:solidFill>
                  <a:schemeClr val="dk1"/>
                </a:solidFill>
                <a:latin typeface="Times New Roman"/>
                <a:ea typeface="Times New Roman"/>
                <a:cs typeface="Times New Roman"/>
                <a:sym typeface="Times New Roman"/>
              </a:rPr>
              <a:t>Yağlar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insan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hayvanların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başlıca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enerji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kaynağıdırlar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Genelde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vücutta</a:t>
            </a:r>
            <a:r>
              <a:rPr lang="en-US" sz="1800" b="0" i="1" u="none" dirty="0">
                <a:solidFill>
                  <a:schemeClr val="dk1"/>
                </a:solidFill>
                <a:latin typeface="Times New Roman"/>
                <a:ea typeface="Times New Roman"/>
                <a:cs typeface="Times New Roman"/>
                <a:sym typeface="Times New Roman"/>
              </a:rPr>
              <a:t> depo </a:t>
            </a:r>
            <a:r>
              <a:rPr lang="en-US" sz="1800" b="0" i="1" u="none" dirty="0" err="1">
                <a:solidFill>
                  <a:schemeClr val="dk1"/>
                </a:solidFill>
                <a:latin typeface="Times New Roman"/>
                <a:ea typeface="Times New Roman"/>
                <a:cs typeface="Times New Roman"/>
                <a:sym typeface="Times New Roman"/>
              </a:rPr>
              <a:t>enerji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şeklinde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bulunurlar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Yağlar</a:t>
            </a:r>
            <a:r>
              <a:rPr lang="en-US" sz="1800" b="0" i="1" u="none" dirty="0">
                <a:solidFill>
                  <a:schemeClr val="dk1"/>
                </a:solidFill>
                <a:latin typeface="Times New Roman"/>
                <a:ea typeface="Times New Roman"/>
                <a:cs typeface="Times New Roman"/>
                <a:sym typeface="Times New Roman"/>
              </a:rPr>
              <a:t> gram </a:t>
            </a:r>
            <a:r>
              <a:rPr lang="en-US" sz="1800" b="0" i="1" u="none" dirty="0" err="1">
                <a:solidFill>
                  <a:schemeClr val="dk1"/>
                </a:solidFill>
                <a:latin typeface="Times New Roman"/>
                <a:ea typeface="Times New Roman"/>
                <a:cs typeface="Times New Roman"/>
                <a:sym typeface="Times New Roman"/>
              </a:rPr>
              <a:t>başına</a:t>
            </a:r>
            <a:r>
              <a:rPr lang="en-US" sz="1800" b="0" i="1" u="none" dirty="0">
                <a:solidFill>
                  <a:schemeClr val="dk1"/>
                </a:solidFill>
                <a:latin typeface="Times New Roman"/>
                <a:ea typeface="Times New Roman"/>
                <a:cs typeface="Times New Roman"/>
                <a:sym typeface="Times New Roman"/>
              </a:rPr>
              <a:t> 9 </a:t>
            </a:r>
            <a:r>
              <a:rPr lang="en-US" sz="1800" b="0" i="1" u="none" dirty="0" err="1">
                <a:solidFill>
                  <a:schemeClr val="dk1"/>
                </a:solidFill>
                <a:latin typeface="Times New Roman"/>
                <a:ea typeface="Times New Roman"/>
                <a:cs typeface="Times New Roman"/>
                <a:sym typeface="Times New Roman"/>
              </a:rPr>
              <a:t>kalori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enerji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sağlarlar</a:t>
            </a:r>
            <a:r>
              <a:rPr lang="en-US" sz="1800" b="0" i="1" u="none" dirty="0">
                <a:solidFill>
                  <a:schemeClr val="dk1"/>
                </a:solidFill>
                <a:latin typeface="Times New Roman"/>
                <a:ea typeface="Times New Roman"/>
                <a:cs typeface="Times New Roman"/>
                <a:sym typeface="Times New Roman"/>
              </a:rPr>
              <a:t>.</a:t>
            </a:r>
            <a:br>
              <a:rPr lang="en-US" sz="1800" b="0" i="1" u="none" dirty="0">
                <a:solidFill>
                  <a:schemeClr val="dk1"/>
                </a:solidFill>
                <a:latin typeface="Times New Roman"/>
                <a:ea typeface="Times New Roman"/>
                <a:cs typeface="Times New Roman"/>
                <a:sym typeface="Times New Roman"/>
              </a:rPr>
            </a:br>
            <a:r>
              <a:rPr lang="en-US" sz="1800" b="0" i="1" u="none" dirty="0">
                <a:solidFill>
                  <a:schemeClr val="dk1"/>
                </a:solidFill>
                <a:latin typeface="Times New Roman"/>
                <a:ea typeface="Times New Roman"/>
                <a:cs typeface="Times New Roman"/>
                <a:sym typeface="Times New Roman"/>
              </a:rPr>
              <a:t>2.DÜZENLEME:Yağlar </a:t>
            </a:r>
            <a:r>
              <a:rPr lang="en-US" sz="1800" b="0" i="1" u="none" dirty="0" err="1">
                <a:solidFill>
                  <a:schemeClr val="dk1"/>
                </a:solidFill>
                <a:latin typeface="Times New Roman"/>
                <a:ea typeface="Times New Roman"/>
                <a:cs typeface="Times New Roman"/>
                <a:sym typeface="Times New Roman"/>
              </a:rPr>
              <a:t>bir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takım</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reaksiyonlara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girerek</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vücutta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çok</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sayıda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düzenleyici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rol</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alırlar</a:t>
            </a:r>
            <a:r>
              <a:rPr lang="en-US" sz="1800" b="0" i="1" u="none" dirty="0">
                <a:solidFill>
                  <a:schemeClr val="dk1"/>
                </a:solidFill>
                <a:latin typeface="Times New Roman"/>
                <a:ea typeface="Times New Roman"/>
                <a:cs typeface="Times New Roman"/>
                <a:sym typeface="Times New Roman"/>
              </a:rPr>
              <a:t>. Buna </a:t>
            </a:r>
            <a:r>
              <a:rPr lang="en-US" sz="1800" b="0" i="1" u="none" dirty="0" err="1">
                <a:solidFill>
                  <a:schemeClr val="dk1"/>
                </a:solidFill>
                <a:latin typeface="Times New Roman"/>
                <a:ea typeface="Times New Roman"/>
                <a:cs typeface="Times New Roman"/>
                <a:sym typeface="Times New Roman"/>
              </a:rPr>
              <a:t>örnek</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olarak</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hormonlar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verilebilir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Testosteron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östrojen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gibi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bazı</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hormonlar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yağ</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kolesterolden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üretilir</a:t>
            </a:r>
            <a:r>
              <a:rPr lang="en-US" sz="1800" b="0" i="1" u="none" dirty="0">
                <a:solidFill>
                  <a:schemeClr val="dk1"/>
                </a:solidFill>
                <a:latin typeface="Times New Roman"/>
                <a:ea typeface="Times New Roman"/>
                <a:cs typeface="Times New Roman"/>
                <a:sym typeface="Times New Roman"/>
              </a:rPr>
              <a:t>.</a:t>
            </a:r>
            <a:br>
              <a:rPr lang="en-US" sz="1800" b="0" i="1" u="none" dirty="0">
                <a:solidFill>
                  <a:schemeClr val="dk1"/>
                </a:solidFill>
                <a:latin typeface="Times New Roman"/>
                <a:ea typeface="Times New Roman"/>
                <a:cs typeface="Times New Roman"/>
                <a:sym typeface="Times New Roman"/>
              </a:rPr>
            </a:br>
            <a:r>
              <a:rPr lang="en-US" sz="1800" b="0" i="1" u="none" dirty="0">
                <a:solidFill>
                  <a:schemeClr val="dk1"/>
                </a:solidFill>
                <a:latin typeface="Times New Roman"/>
                <a:ea typeface="Times New Roman"/>
                <a:cs typeface="Times New Roman"/>
                <a:sym typeface="Times New Roman"/>
              </a:rPr>
              <a:t>3.YAPI:Yağlar </a:t>
            </a:r>
            <a:r>
              <a:rPr lang="en-US" sz="1800" b="0" i="1" u="none" dirty="0" err="1">
                <a:solidFill>
                  <a:schemeClr val="dk1"/>
                </a:solidFill>
                <a:latin typeface="Times New Roman"/>
                <a:ea typeface="Times New Roman"/>
                <a:cs typeface="Times New Roman"/>
                <a:sym typeface="Times New Roman"/>
              </a:rPr>
              <a:t>yapı</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bakımından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vücutta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farklı</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şekillerde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bulunurlar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bazı</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organların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dışını</a:t>
            </a:r>
            <a:r>
              <a:rPr lang="en-US" sz="1800" b="0" i="1" u="none" dirty="0">
                <a:solidFill>
                  <a:schemeClr val="dk1"/>
                </a:solidFill>
                <a:latin typeface="Times New Roman"/>
                <a:ea typeface="Times New Roman"/>
                <a:cs typeface="Times New Roman"/>
                <a:sym typeface="Times New Roman"/>
              </a:rPr>
              <a:t> saran </a:t>
            </a:r>
            <a:r>
              <a:rPr lang="en-US" sz="1800" b="0" i="1" u="none" dirty="0" err="1">
                <a:solidFill>
                  <a:schemeClr val="dk1"/>
                </a:solidFill>
                <a:latin typeface="Times New Roman"/>
                <a:ea typeface="Times New Roman"/>
                <a:cs typeface="Times New Roman"/>
                <a:sym typeface="Times New Roman"/>
              </a:rPr>
              <a:t>yağ</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dokusu</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bunları</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korumakta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ve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darbelere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karşı</a:t>
            </a:r>
            <a:r>
              <a:rPr lang="en-US" sz="1800" b="0" i="1" u="none" dirty="0">
                <a:solidFill>
                  <a:schemeClr val="dk1"/>
                </a:solidFill>
                <a:latin typeface="Times New Roman"/>
                <a:ea typeface="Times New Roman"/>
                <a:cs typeface="Times New Roman"/>
                <a:sym typeface="Times New Roman"/>
              </a:rPr>
              <a:t> tampon </a:t>
            </a:r>
            <a:r>
              <a:rPr lang="en-US" sz="1800" b="0" i="1" u="none" dirty="0" err="1">
                <a:solidFill>
                  <a:schemeClr val="dk1"/>
                </a:solidFill>
                <a:latin typeface="Times New Roman"/>
                <a:ea typeface="Times New Roman"/>
                <a:cs typeface="Times New Roman"/>
                <a:sym typeface="Times New Roman"/>
              </a:rPr>
              <a:t>görevi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görmektedir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Yağlar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hücre</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zarının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yapısında</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bulunan</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çok</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önemli</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bir</a:t>
            </a:r>
            <a:r>
              <a:rPr lang="en-US" sz="1800" b="0" i="1" u="none" dirty="0">
                <a:solidFill>
                  <a:schemeClr val="dk1"/>
                </a:solidFill>
                <a:latin typeface="Times New Roman"/>
                <a:ea typeface="Times New Roman"/>
                <a:cs typeface="Times New Roman"/>
                <a:sym typeface="Times New Roman"/>
              </a:rPr>
              <a:t> </a:t>
            </a:r>
            <a:r>
              <a:rPr lang="en-US" sz="1800" b="0" i="1" u="none" dirty="0" err="1">
                <a:solidFill>
                  <a:schemeClr val="dk1"/>
                </a:solidFill>
                <a:latin typeface="Times New Roman"/>
                <a:ea typeface="Times New Roman"/>
                <a:cs typeface="Times New Roman"/>
                <a:sym typeface="Times New Roman"/>
              </a:rPr>
              <a:t>bileşendir</a:t>
            </a:r>
            <a:r>
              <a:rPr lang="en-US" sz="1800" b="0" i="1" u="none" dirty="0">
                <a:solidFill>
                  <a:schemeClr val="dk1"/>
                </a:solidFill>
                <a:latin typeface="Times New Roman"/>
                <a:ea typeface="Times New Roman"/>
                <a:cs typeface="Times New Roman"/>
                <a:sym typeface="Times New Roman"/>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1187450" y="1916112"/>
            <a:ext cx="6840537" cy="224790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Bitkisel yağlar, süt ürünleri ve hayvansal yağ gibi doğal yağların çoğu, basit ve karışık yağların kompleks karışımlarıdırlar. Bunlar, zincir uzunluğu ve doygunluk dereceleri farklı çeşitli yağ asitleri içerirler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228600" y="228600"/>
            <a:ext cx="8763000" cy="9906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ts val="3200"/>
              <a:buFont typeface="Times New Roman"/>
              <a:buNone/>
            </a:pPr>
            <a:r>
              <a:rPr lang="en-US" sz="3200" b="0" i="1" u="none" strike="noStrike" cap="small">
                <a:solidFill>
                  <a:schemeClr val="dk2"/>
                </a:solidFill>
                <a:latin typeface="Times New Roman"/>
                <a:ea typeface="Times New Roman"/>
                <a:cs typeface="Times New Roman"/>
                <a:sym typeface="Times New Roman"/>
              </a:rPr>
              <a:t>TRİGLİSERİDLERİN KİMYASAL ÖZELLİKLERİ</a:t>
            </a:r>
          </a:p>
        </p:txBody>
      </p:sp>
      <p:sp>
        <p:nvSpPr>
          <p:cNvPr id="303" name="Shape 303"/>
          <p:cNvSpPr txBox="1"/>
          <p:nvPr/>
        </p:nvSpPr>
        <p:spPr>
          <a:xfrm>
            <a:off x="304800" y="1447800"/>
            <a:ext cx="8534400" cy="180022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-Yağlar, ya yüksek basınç altında su ile, ya da normal basınç altında asitlerle kaynatılarak ya da lipaz gibi belirli enzimlerin katalitik etkisiyle hidrolize olurlar; gliserol ve yağ asitlerine parçalanırlar</a:t>
            </a:r>
          </a:p>
        </p:txBody>
      </p:sp>
      <p:pic>
        <p:nvPicPr>
          <p:cNvPr id="304" name="Shape 304"/>
          <p:cNvPicPr preferRelativeResize="0"/>
          <p:nvPr/>
        </p:nvPicPr>
        <p:blipFill rotWithShape="1">
          <a:blip r:embed="rId3">
            <a:alphaModFix/>
          </a:blip>
          <a:srcRect/>
          <a:stretch/>
        </p:blipFill>
        <p:spPr>
          <a:xfrm>
            <a:off x="304800" y="3860800"/>
            <a:ext cx="8458200" cy="2098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04800" y="620712"/>
            <a:ext cx="85344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-Yağlar, kuvvetli bazlarla kaynatılırlarsa, sabunlar  ve gliserine ayrılırlar</a:t>
            </a:r>
          </a:p>
        </p:txBody>
      </p:sp>
      <p:pic>
        <p:nvPicPr>
          <p:cNvPr id="310" name="Shape 310"/>
          <p:cNvPicPr preferRelativeResize="0"/>
          <p:nvPr/>
        </p:nvPicPr>
        <p:blipFill rotWithShape="1">
          <a:blip r:embed="rId3">
            <a:alphaModFix/>
          </a:blip>
          <a:srcRect/>
          <a:stretch/>
        </p:blipFill>
        <p:spPr>
          <a:xfrm>
            <a:off x="457200" y="1916112"/>
            <a:ext cx="8153400" cy="22209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p:nvPr/>
        </p:nvSpPr>
        <p:spPr>
          <a:xfrm>
            <a:off x="304800" y="908050"/>
            <a:ext cx="85344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-Yağlardaki yağ asitlerinin doymamış bağları hidrojen ile doyurulabilir ve böylece doymuş yağlar meydana gelir</a:t>
            </a:r>
          </a:p>
        </p:txBody>
      </p:sp>
      <p:pic>
        <p:nvPicPr>
          <p:cNvPr id="316" name="Shape 316"/>
          <p:cNvPicPr preferRelativeResize="0"/>
          <p:nvPr/>
        </p:nvPicPr>
        <p:blipFill rotWithShape="1">
          <a:blip r:embed="rId3">
            <a:alphaModFix/>
          </a:blip>
          <a:srcRect/>
          <a:stretch/>
        </p:blipFill>
        <p:spPr>
          <a:xfrm>
            <a:off x="304800" y="2819400"/>
            <a:ext cx="8458200" cy="19129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304800" y="692150"/>
            <a:ext cx="85344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-Yağlardaki yağ asitlerinin doymamış bağlarına, klor, brom, iyot gibi halojenler katılabilir</a:t>
            </a:r>
          </a:p>
        </p:txBody>
      </p:sp>
      <p:pic>
        <p:nvPicPr>
          <p:cNvPr id="322" name="Shape 322"/>
          <p:cNvPicPr preferRelativeResize="0"/>
          <p:nvPr/>
        </p:nvPicPr>
        <p:blipFill rotWithShape="1">
          <a:blip r:embed="rId3">
            <a:alphaModFix/>
          </a:blip>
          <a:srcRect/>
          <a:stretch/>
        </p:blipFill>
        <p:spPr>
          <a:xfrm>
            <a:off x="609600" y="1844675"/>
            <a:ext cx="8077200" cy="2682875"/>
          </a:xfrm>
          <a:prstGeom prst="rect">
            <a:avLst/>
          </a:prstGeom>
          <a:noFill/>
          <a:ln>
            <a:noFill/>
          </a:ln>
        </p:spPr>
      </p:pic>
      <p:sp>
        <p:nvSpPr>
          <p:cNvPr id="323" name="Shape 323"/>
          <p:cNvSpPr txBox="1"/>
          <p:nvPr/>
        </p:nvSpPr>
        <p:spPr>
          <a:xfrm>
            <a:off x="306387" y="5013325"/>
            <a:ext cx="83820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100 gram yağ tarafından absorbe edilen gram cinsinden iyot miktarına </a:t>
            </a:r>
            <a:r>
              <a:rPr lang="en-US" sz="2800" b="1" i="1" u="none">
                <a:solidFill>
                  <a:schemeClr val="dk1"/>
                </a:solidFill>
                <a:latin typeface="Times New Roman"/>
                <a:ea typeface="Times New Roman"/>
                <a:cs typeface="Times New Roman"/>
                <a:sym typeface="Times New Roman"/>
              </a:rPr>
              <a:t>iyot sayısı</a:t>
            </a:r>
            <a:r>
              <a:rPr lang="en-US" sz="2800" b="0" i="1" u="none">
                <a:solidFill>
                  <a:schemeClr val="dk1"/>
                </a:solidFill>
                <a:latin typeface="Times New Roman"/>
                <a:ea typeface="Times New Roman"/>
                <a:cs typeface="Times New Roman"/>
                <a:sym typeface="Times New Roman"/>
              </a:rPr>
              <a:t> denir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p:nvPr/>
        </p:nvSpPr>
        <p:spPr>
          <a:xfrm>
            <a:off x="304800" y="836612"/>
            <a:ext cx="8534400" cy="414972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a:t>
            </a:r>
            <a:r>
              <a:rPr lang="en-US" sz="2800" b="0" i="1" u="none">
                <a:solidFill>
                  <a:schemeClr val="dk1"/>
                </a:solidFill>
                <a:latin typeface="Times New Roman"/>
                <a:ea typeface="Times New Roman"/>
                <a:cs typeface="Times New Roman"/>
                <a:sym typeface="Times New Roman"/>
              </a:rPr>
              <a:t>Yağlardaki yağ asitlerinin doymamış bağları, çeşitli oksidan etkenlerle, çeşitli bileşikleri oluşturmak üzere okside olurlar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-Yağlar, hava, ışık, rutubet, ısı ve bakteri etkisiyle kendilerine özgü koku ve tatlarını kaybederek acılaşırlar. Yağların acılaşması, çeşitli oksidasyon olaylarından ileri gelebilir. Oksijenin ortadan kaldırılması veya kinon, fenol, bilirubin, vitamin E gibi antioksidanların eklenmesi yağlarda oksidasyondan ileri gelen acılaşmayı geciktirir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85800" y="381000"/>
            <a:ext cx="7772400" cy="7620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ts val="3200"/>
              <a:buFont typeface="Times New Roman"/>
              <a:buNone/>
            </a:pPr>
            <a:r>
              <a:rPr lang="en-US" sz="3200" b="1" i="1" u="none" strike="noStrike" cap="small">
                <a:solidFill>
                  <a:schemeClr val="dk2"/>
                </a:solidFill>
                <a:latin typeface="Times New Roman"/>
                <a:ea typeface="Times New Roman"/>
                <a:cs typeface="Times New Roman"/>
                <a:sym typeface="Times New Roman"/>
              </a:rPr>
              <a:t>FOSFOLİPİDLER </a:t>
            </a:r>
          </a:p>
        </p:txBody>
      </p:sp>
      <p:sp>
        <p:nvSpPr>
          <p:cNvPr id="334" name="Shape 334"/>
          <p:cNvSpPr txBox="1"/>
          <p:nvPr/>
        </p:nvSpPr>
        <p:spPr>
          <a:xfrm>
            <a:off x="292100" y="1628775"/>
            <a:ext cx="8229600" cy="95408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Fosfolipidler, fosfat içeren lipidlerdir; fosfatidler olarak da bilinirler.</a:t>
            </a:r>
          </a:p>
        </p:txBody>
      </p:sp>
      <p:pic>
        <p:nvPicPr>
          <p:cNvPr id="335" name="Shape 335"/>
          <p:cNvPicPr preferRelativeResize="0"/>
          <p:nvPr/>
        </p:nvPicPr>
        <p:blipFill rotWithShape="1">
          <a:blip r:embed="rId3">
            <a:alphaModFix/>
          </a:blip>
          <a:srcRect/>
          <a:stretch/>
        </p:blipFill>
        <p:spPr>
          <a:xfrm>
            <a:off x="422275" y="3716337"/>
            <a:ext cx="4076700" cy="2228850"/>
          </a:xfrm>
          <a:prstGeom prst="rect">
            <a:avLst/>
          </a:prstGeom>
          <a:noFill/>
          <a:ln>
            <a:noFill/>
          </a:ln>
        </p:spPr>
      </p:pic>
      <p:pic>
        <p:nvPicPr>
          <p:cNvPr id="336" name="Shape 336"/>
          <p:cNvPicPr preferRelativeResize="0"/>
          <p:nvPr/>
        </p:nvPicPr>
        <p:blipFill rotWithShape="1">
          <a:blip r:embed="rId4">
            <a:alphaModFix/>
          </a:blip>
          <a:srcRect/>
          <a:stretch/>
        </p:blipFill>
        <p:spPr>
          <a:xfrm>
            <a:off x="4606925" y="3716337"/>
            <a:ext cx="4019550" cy="2181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476250"/>
            <a:ext cx="8229600" cy="222726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1" i="1" u="none">
                <a:solidFill>
                  <a:schemeClr val="dk1"/>
                </a:solidFill>
                <a:latin typeface="Times New Roman"/>
                <a:ea typeface="Times New Roman"/>
                <a:cs typeface="Times New Roman"/>
                <a:sym typeface="Times New Roman"/>
              </a:rPr>
              <a:t>Fosfogliseridler,</a:t>
            </a:r>
            <a:r>
              <a:rPr lang="en-US" sz="2800" b="0" i="1" u="none">
                <a:solidFill>
                  <a:schemeClr val="dk1"/>
                </a:solidFill>
                <a:latin typeface="Times New Roman"/>
                <a:ea typeface="Times New Roman"/>
                <a:cs typeface="Times New Roman"/>
                <a:sym typeface="Times New Roman"/>
              </a:rPr>
              <a:t> fosfatidik asit türevleridirler. Fosfogliseridlerin molekül yapısında gliserolün α-karbonunda doymuş yağ asidi, β-karbonunda doymamış yağ asidi, α</a:t>
            </a:r>
            <a:r>
              <a:rPr lang="en-US" sz="2800" b="0" i="1" u="none" baseline="30000">
                <a:solidFill>
                  <a:schemeClr val="dk1"/>
                </a:solidFill>
                <a:latin typeface="Times New Roman"/>
                <a:ea typeface="Times New Roman"/>
                <a:cs typeface="Times New Roman"/>
                <a:sym typeface="Times New Roman"/>
              </a:rPr>
              <a:t>'</a:t>
            </a:r>
            <a:r>
              <a:rPr lang="en-US" sz="2800" b="0" i="1" u="none">
                <a:solidFill>
                  <a:schemeClr val="dk1"/>
                </a:solidFill>
                <a:latin typeface="Times New Roman"/>
                <a:ea typeface="Times New Roman"/>
                <a:cs typeface="Times New Roman"/>
                <a:sym typeface="Times New Roman"/>
              </a:rPr>
              <a:t>-karbonunda fosfat ve fosfogliseridin türüne göre değişen bir grup içerirler</a:t>
            </a:r>
          </a:p>
        </p:txBody>
      </p:sp>
      <p:pic>
        <p:nvPicPr>
          <p:cNvPr id="342" name="Shape 342"/>
          <p:cNvPicPr preferRelativeResize="0"/>
          <p:nvPr/>
        </p:nvPicPr>
        <p:blipFill rotWithShape="1">
          <a:blip r:embed="rId3">
            <a:alphaModFix/>
          </a:blip>
          <a:srcRect/>
          <a:stretch/>
        </p:blipFill>
        <p:spPr>
          <a:xfrm>
            <a:off x="1331912" y="3141662"/>
            <a:ext cx="5616575" cy="3028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87362" y="434975"/>
            <a:ext cx="7715250" cy="854075"/>
          </a:xfrm>
          <a:prstGeom prst="rect">
            <a:avLst/>
          </a:prstGeom>
          <a:noFill/>
          <a:ln>
            <a:noFill/>
          </a:ln>
        </p:spPr>
        <p:txBody>
          <a:bodyPr wrap="square" lIns="91425" tIns="45700" rIns="91425" bIns="45700" anchor="b" anchorCtr="0">
            <a:noAutofit/>
          </a:bodyPr>
          <a:lstStyle/>
          <a:p>
            <a:pPr marL="0" marR="0" lvl="0" indent="-273050" algn="l" rtl="0">
              <a:lnSpc>
                <a:spcPct val="100000"/>
              </a:lnSpc>
              <a:spcBef>
                <a:spcPts val="0"/>
              </a:spcBef>
              <a:spcAft>
                <a:spcPts val="0"/>
              </a:spcAft>
              <a:buClr>
                <a:schemeClr val="dk2"/>
              </a:buClr>
              <a:buSzPts val="4300"/>
              <a:buFont typeface="Century Schoolbook"/>
              <a:buNone/>
            </a:pPr>
            <a:r>
              <a:rPr lang="en-US" sz="4300" b="1" i="0" u="none" strike="noStrike" cap="small">
                <a:solidFill>
                  <a:schemeClr val="dk2"/>
                </a:solidFill>
                <a:latin typeface="Century Schoolbook"/>
                <a:ea typeface="Century Schoolbook"/>
                <a:cs typeface="Century Schoolbook"/>
                <a:sym typeface="Century Schoolbook"/>
              </a:rPr>
              <a:t>        </a:t>
            </a:r>
            <a:r>
              <a:rPr lang="en-US" sz="4300" b="1" i="1" u="none" strike="noStrike" cap="small">
                <a:solidFill>
                  <a:schemeClr val="dk2"/>
                </a:solidFill>
                <a:latin typeface="Times New Roman"/>
                <a:ea typeface="Times New Roman"/>
                <a:cs typeface="Times New Roman"/>
                <a:sym typeface="Times New Roman"/>
              </a:rPr>
              <a:t>YAĞIN SİNDİRİMİ</a:t>
            </a:r>
            <a:r>
              <a:rPr lang="en-US" sz="1800" b="1" i="1" u="none" strike="noStrike" cap="small">
                <a:solidFill>
                  <a:schemeClr val="dk2"/>
                </a:solidFill>
                <a:latin typeface="Times New Roman"/>
                <a:ea typeface="Times New Roman"/>
                <a:cs typeface="Times New Roman"/>
                <a:sym typeface="Times New Roman"/>
              </a:rPr>
              <a:t/>
            </a:r>
            <a:br>
              <a:rPr lang="en-US" sz="1800" b="1" i="1" u="none" strike="noStrike" cap="small">
                <a:solidFill>
                  <a:schemeClr val="dk2"/>
                </a:solidFill>
                <a:latin typeface="Times New Roman"/>
                <a:ea typeface="Times New Roman"/>
                <a:cs typeface="Times New Roman"/>
                <a:sym typeface="Times New Roman"/>
              </a:rPr>
            </a:br>
            <a:endParaRPr lang="en-US" sz="1800" b="1" i="1" u="none" strike="noStrike" cap="small">
              <a:solidFill>
                <a:schemeClr val="dk2"/>
              </a:solidFill>
              <a:latin typeface="Times New Roman"/>
              <a:ea typeface="Times New Roman"/>
              <a:cs typeface="Times New Roman"/>
              <a:sym typeface="Times New Roman"/>
            </a:endParaRPr>
          </a:p>
        </p:txBody>
      </p:sp>
      <p:sp>
        <p:nvSpPr>
          <p:cNvPr id="348" name="Shape 348"/>
          <p:cNvSpPr txBox="1">
            <a:spLocks noGrp="1"/>
          </p:cNvSpPr>
          <p:nvPr>
            <p:ph type="body" idx="1"/>
          </p:nvPr>
        </p:nvSpPr>
        <p:spPr>
          <a:xfrm>
            <a:off x="6811962" y="274637"/>
            <a:ext cx="1527175" cy="4983162"/>
          </a:xfrm>
          <a:prstGeom prst="rect">
            <a:avLst/>
          </a:prstGeom>
          <a:noFill/>
          <a:ln>
            <a:noFill/>
          </a:ln>
        </p:spPr>
        <p:txBody>
          <a:bodyPr wrap="square" lIns="91425" tIns="45700" rIns="91425" bIns="45700" anchor="t" anchorCtr="0">
            <a:noAutofit/>
          </a:bodyPr>
          <a:lstStyle/>
          <a:p>
            <a:pPr marL="0" marR="0" lvl="0" indent="-53339" algn="l" rtl="0">
              <a:spcBef>
                <a:spcPts val="0"/>
              </a:spcBef>
              <a:spcAft>
                <a:spcPts val="0"/>
              </a:spcAft>
              <a:buClr>
                <a:schemeClr val="accent1"/>
              </a:buClr>
              <a:buSzPts val="840"/>
              <a:buFont typeface="Noto Sans Symbols"/>
              <a:buNone/>
            </a:pPr>
            <a:endParaRPr sz="1200" b="0" i="0" u="none" strike="noStrike" cap="none">
              <a:solidFill>
                <a:schemeClr val="dk1"/>
              </a:solidFill>
              <a:latin typeface="Century Schoolbook"/>
              <a:ea typeface="Century Schoolbook"/>
              <a:cs typeface="Century Schoolbook"/>
              <a:sym typeface="Century Schoolbook"/>
            </a:endParaRPr>
          </a:p>
        </p:txBody>
      </p:sp>
      <p:sp>
        <p:nvSpPr>
          <p:cNvPr id="349" name="Shape 349"/>
          <p:cNvSpPr txBox="1">
            <a:spLocks noGrp="1"/>
          </p:cNvSpPr>
          <p:nvPr>
            <p:ph type="body" idx="1"/>
          </p:nvPr>
        </p:nvSpPr>
        <p:spPr>
          <a:xfrm>
            <a:off x="4079875" y="1289050"/>
            <a:ext cx="4606925" cy="50927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Yağın kimyasal sindirimi ince bağırsaklarda başlar. Yağ suda çözünebilir hale getirildikten sonra sindirilir. Yağlar yani trigliseritler ince bağırsakta safra ile karşılaşırlar. Gıdanın duedonuma geçmesi ile safra kesesi kasılır ve içindeki safra duodenuma geçerek gıda ile karışır. Safrada ki safra tuzları yüzey gerilimini düşüren güçlü deterjanlardır ve yağların iyi bir şekilde emülsifiye edilmesini sağlarlar.</a:t>
            </a:r>
          </a:p>
          <a:p>
            <a:pPr marL="273050" marR="0" lvl="0" indent="-273050" algn="l" rtl="0">
              <a:lnSpc>
                <a:spcPct val="100000"/>
              </a:lnSpc>
              <a:spcBef>
                <a:spcPts val="60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Pankreas salgısı olan lipaz, yağların sindirimi açısından önemlidir. Yağların kimyasal sindirimi lipaz enzimi ile başlar. Lipaz, yağ asitlerini trigliseritlerden ayırarak monogliseritlerin ve serbest radikallerin oluşumunu sağlar.</a:t>
            </a:r>
          </a:p>
          <a:p>
            <a:pPr marL="273050" marR="0" lvl="0" indent="-273050" algn="l" rtl="0">
              <a:spcBef>
                <a:spcPts val="600"/>
              </a:spcBef>
              <a:spcAft>
                <a:spcPts val="0"/>
              </a:spcAft>
              <a:buClr>
                <a:schemeClr val="accent1"/>
              </a:buClr>
              <a:buSzPts val="1260"/>
              <a:buFont typeface="Noto Sans Symbols"/>
              <a:buNone/>
            </a:pPr>
            <a:endParaRPr sz="1800" b="0" i="1" u="none">
              <a:solidFill>
                <a:schemeClr val="dk1"/>
              </a:solidFill>
              <a:latin typeface="Times New Roman"/>
              <a:ea typeface="Times New Roman"/>
              <a:cs typeface="Times New Roman"/>
              <a:sym typeface="Times New Roman"/>
            </a:endParaRPr>
          </a:p>
        </p:txBody>
      </p:sp>
      <p:pic>
        <p:nvPicPr>
          <p:cNvPr id="350" name="Shape 350"/>
          <p:cNvPicPr preferRelativeResize="0"/>
          <p:nvPr/>
        </p:nvPicPr>
        <p:blipFill rotWithShape="1">
          <a:blip r:embed="rId3">
            <a:alphaModFix/>
          </a:blip>
          <a:srcRect/>
          <a:stretch/>
        </p:blipFill>
        <p:spPr>
          <a:xfrm>
            <a:off x="250825" y="1557337"/>
            <a:ext cx="3622675" cy="51419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a:stretch/>
        </p:blipFill>
        <p:spPr>
          <a:xfrm>
            <a:off x="2571750" y="963612"/>
            <a:ext cx="4379912" cy="4314825"/>
          </a:xfrm>
          <a:prstGeom prst="rect">
            <a:avLst/>
          </a:prstGeom>
          <a:noFill/>
          <a:ln>
            <a:noFill/>
          </a:ln>
        </p:spPr>
      </p:pic>
      <p:sp>
        <p:nvSpPr>
          <p:cNvPr id="356" name="Shape 356"/>
          <p:cNvSpPr/>
          <p:nvPr/>
        </p:nvSpPr>
        <p:spPr>
          <a:xfrm>
            <a:off x="3052762" y="2100262"/>
            <a:ext cx="457200" cy="457200"/>
          </a:xfrm>
          <a:prstGeom prst="flowChartConnector">
            <a:avLst/>
          </a:prstGeom>
          <a:solidFill>
            <a:schemeClr val="accent1"/>
          </a:solidFill>
          <a:ln w="25400" cap="flat" cmpd="sng">
            <a:solidFill>
              <a:schemeClr val="accent2"/>
            </a:solidFill>
            <a:prstDash val="solid"/>
            <a:miter lim="800000"/>
            <a:headEnd type="none" w="med" len="med"/>
            <a:tailEnd type="none" w="med" len="med"/>
          </a:ln>
        </p:spPr>
        <p:txBody>
          <a:bodyPr wrap="square" lIns="0" tIns="0" rIns="0" bIns="0" anchor="ctr" anchorCtr="1">
            <a:noAutofit/>
          </a:bodyPr>
          <a:lstStyle/>
          <a:p>
            <a:pPr marL="0" marR="0" lvl="0" indent="-76200" algn="ctr" rtl="0">
              <a:lnSpc>
                <a:spcPct val="100000"/>
              </a:lnSpc>
              <a:spcBef>
                <a:spcPts val="0"/>
              </a:spcBef>
              <a:spcAft>
                <a:spcPts val="0"/>
              </a:spcAft>
              <a:buClr>
                <a:srgbClr val="FFFFFF"/>
              </a:buClr>
              <a:buSzPts val="1200"/>
              <a:buFont typeface="Century Schoolbook"/>
              <a:buNone/>
            </a:pPr>
            <a:r>
              <a:rPr lang="en-US" sz="1200" b="1" i="0" u="none">
                <a:solidFill>
                  <a:srgbClr val="FFFFFF"/>
                </a:solidFill>
                <a:latin typeface="Century Schoolbook"/>
                <a:ea typeface="Century Schoolbook"/>
                <a:cs typeface="Century Schoolbook"/>
                <a:sym typeface="Century Schoolbook"/>
              </a:rPr>
              <a:t>Kol</a:t>
            </a:r>
            <a:r>
              <a:rPr lang="en-US" sz="1600" b="1" i="0" u="none">
                <a:solidFill>
                  <a:srgbClr val="FFFFFF"/>
                </a:solidFill>
                <a:latin typeface="Century Schoolbook"/>
                <a:ea typeface="Century Schoolbook"/>
                <a:cs typeface="Century Schoolbook"/>
                <a:sym typeface="Century Schoolbook"/>
              </a:rPr>
              <a:t>.</a:t>
            </a:r>
          </a:p>
        </p:txBody>
      </p:sp>
      <p:sp>
        <p:nvSpPr>
          <p:cNvPr id="357" name="Shape 357"/>
          <p:cNvSpPr/>
          <p:nvPr/>
        </p:nvSpPr>
        <p:spPr>
          <a:xfrm>
            <a:off x="3052762" y="2100262"/>
            <a:ext cx="457200" cy="457200"/>
          </a:xfrm>
          <a:prstGeom prst="flowChartConnector">
            <a:avLst/>
          </a:prstGeom>
          <a:solidFill>
            <a:schemeClr val="accent1"/>
          </a:solidFill>
          <a:ln w="25400" cap="flat" cmpd="sng">
            <a:solidFill>
              <a:schemeClr val="accent2"/>
            </a:solidFill>
            <a:prstDash val="solid"/>
            <a:miter lim="800000"/>
            <a:headEnd type="none" w="med" len="med"/>
            <a:tailEnd type="none" w="med" len="med"/>
          </a:ln>
        </p:spPr>
        <p:txBody>
          <a:bodyPr wrap="square" lIns="0" tIns="0" rIns="0" bIns="0" anchor="ctr" anchorCtr="1">
            <a:noAutofit/>
          </a:bodyPr>
          <a:lstStyle/>
          <a:p>
            <a:pPr marL="0" marR="0" lvl="0" indent="-76200" algn="ctr" rtl="0">
              <a:lnSpc>
                <a:spcPct val="100000"/>
              </a:lnSpc>
              <a:spcBef>
                <a:spcPts val="0"/>
              </a:spcBef>
              <a:spcAft>
                <a:spcPts val="0"/>
              </a:spcAft>
              <a:buClr>
                <a:srgbClr val="FFFFFF"/>
              </a:buClr>
              <a:buSzPts val="1200"/>
              <a:buFont typeface="Century Schoolbook"/>
              <a:buNone/>
            </a:pPr>
            <a:r>
              <a:rPr lang="en-US" sz="1200" b="1" i="0" u="none">
                <a:solidFill>
                  <a:srgbClr val="FFFFFF"/>
                </a:solidFill>
                <a:latin typeface="Century Schoolbook"/>
                <a:ea typeface="Century Schoolbook"/>
                <a:cs typeface="Century Schoolbook"/>
                <a:sym typeface="Century Schoolbook"/>
              </a:rPr>
              <a:t>Kol.</a:t>
            </a:r>
          </a:p>
        </p:txBody>
      </p:sp>
      <p:sp>
        <p:nvSpPr>
          <p:cNvPr id="358" name="Shape 358"/>
          <p:cNvSpPr/>
          <p:nvPr/>
        </p:nvSpPr>
        <p:spPr>
          <a:xfrm>
            <a:off x="5300662" y="3236912"/>
            <a:ext cx="457200" cy="457200"/>
          </a:xfrm>
          <a:prstGeom prst="flowChartConnector">
            <a:avLst/>
          </a:prstGeom>
          <a:solidFill>
            <a:srgbClr val="FFC000"/>
          </a:solidFill>
          <a:ln w="25400" cap="flat" cmpd="sng">
            <a:solidFill>
              <a:schemeClr val="accent2"/>
            </a:solidFill>
            <a:prstDash val="solid"/>
            <a:miter lim="800000"/>
            <a:headEnd type="none" w="med" len="med"/>
            <a:tailEnd type="none" w="med" len="med"/>
          </a:ln>
        </p:spPr>
        <p:txBody>
          <a:bodyPr wrap="square" lIns="0" tIns="0" rIns="0" bIns="0" anchor="ctr" anchorCtr="1">
            <a:noAutofit/>
          </a:bodyPr>
          <a:lstStyle/>
          <a:p>
            <a:pPr marL="0" marR="0" lvl="0" indent="-88900" algn="ctr" rtl="0">
              <a:lnSpc>
                <a:spcPct val="100000"/>
              </a:lnSpc>
              <a:spcBef>
                <a:spcPts val="0"/>
              </a:spcBef>
              <a:spcAft>
                <a:spcPts val="0"/>
              </a:spcAft>
              <a:buClr>
                <a:srgbClr val="FFFFFF"/>
              </a:buClr>
              <a:buSzPts val="1400"/>
              <a:buFont typeface="Century Schoolbook"/>
              <a:buNone/>
            </a:pPr>
            <a:r>
              <a:rPr lang="en-US" sz="1400" b="1" i="0" u="none">
                <a:solidFill>
                  <a:srgbClr val="FFFFFF"/>
                </a:solidFill>
                <a:latin typeface="Century Schoolbook"/>
                <a:ea typeface="Century Schoolbook"/>
                <a:cs typeface="Century Schoolbook"/>
                <a:sym typeface="Century Schoolbook"/>
              </a:rPr>
              <a:t>Yağ</a:t>
            </a:r>
          </a:p>
        </p:txBody>
      </p:sp>
      <p:sp>
        <p:nvSpPr>
          <p:cNvPr id="359" name="Shape 359"/>
          <p:cNvSpPr/>
          <p:nvPr/>
        </p:nvSpPr>
        <p:spPr>
          <a:xfrm>
            <a:off x="4229100" y="1589087"/>
            <a:ext cx="457200" cy="457200"/>
          </a:xfrm>
          <a:prstGeom prst="flowChartConnector">
            <a:avLst/>
          </a:prstGeom>
          <a:solidFill>
            <a:srgbClr val="00B050"/>
          </a:solidFill>
          <a:ln w="25400" cap="flat" cmpd="sng">
            <a:solidFill>
              <a:schemeClr val="accent2"/>
            </a:solidFill>
            <a:prstDash val="solid"/>
            <a:miter lim="800000"/>
            <a:headEnd type="none" w="med" len="med"/>
            <a:tailEnd type="none" w="med" len="med"/>
          </a:ln>
        </p:spPr>
        <p:txBody>
          <a:bodyPr wrap="square" lIns="0" tIns="0" rIns="0" bIns="0" anchor="ctr" anchorCtr="1">
            <a:noAutofit/>
          </a:bodyPr>
          <a:lstStyle/>
          <a:p>
            <a:pPr marL="0" marR="0" lvl="0" indent="-76200" algn="ctr" rtl="0">
              <a:lnSpc>
                <a:spcPct val="100000"/>
              </a:lnSpc>
              <a:spcBef>
                <a:spcPts val="0"/>
              </a:spcBef>
              <a:spcAft>
                <a:spcPts val="0"/>
              </a:spcAft>
              <a:buClr>
                <a:srgbClr val="FFFFFF"/>
              </a:buClr>
              <a:buSzPts val="1200"/>
              <a:buFont typeface="Century Schoolbook"/>
              <a:buNone/>
            </a:pPr>
            <a:r>
              <a:rPr lang="en-US" sz="1200" b="1" i="0" u="none">
                <a:solidFill>
                  <a:srgbClr val="FFFFFF"/>
                </a:solidFill>
                <a:latin typeface="Century Schoolbook"/>
                <a:ea typeface="Century Schoolbook"/>
                <a:cs typeface="Century Schoolbook"/>
                <a:sym typeface="Century Schoolbook"/>
              </a:rPr>
              <a:t>Saf.</a:t>
            </a:r>
          </a:p>
        </p:txBody>
      </p:sp>
      <p:grpSp>
        <p:nvGrpSpPr>
          <p:cNvPr id="360" name="Shape 360"/>
          <p:cNvGrpSpPr/>
          <p:nvPr/>
        </p:nvGrpSpPr>
        <p:grpSpPr>
          <a:xfrm>
            <a:off x="3962400" y="4346575"/>
            <a:ext cx="290512" cy="196850"/>
            <a:chOff x="0" y="0"/>
            <a:chExt cx="2147483647" cy="2147483647"/>
          </a:xfrm>
        </p:grpSpPr>
        <p:sp>
          <p:nvSpPr>
            <p:cNvPr id="361" name="Shape 361"/>
            <p:cNvSpPr/>
            <p:nvPr/>
          </p:nvSpPr>
          <p:spPr>
            <a:xfrm>
              <a:off x="690385511" y="0"/>
              <a:ext cx="690384111" cy="963557439"/>
            </a:xfrm>
            <a:prstGeom prst="flowChartConnector">
              <a:avLst/>
            </a:prstGeom>
            <a:solidFill>
              <a:srgbClr val="FFC000"/>
            </a:solidFill>
            <a:ln w="31750" cap="flat" cmpd="sng">
              <a:solidFill>
                <a:srgbClr val="BB6126"/>
              </a:solidFill>
              <a:prstDash val="solid"/>
              <a:miter lim="800000"/>
              <a:headEnd type="none" w="med" len="med"/>
              <a:tailEnd type="none" w="med" len="med"/>
            </a:ln>
            <a:effectLst>
              <a:outerShdw blurRad="63500" dist="50800" dir="5400000" sx="999" sy="999">
                <a:srgbClr val="000000">
                  <a:alpha val="42745"/>
                </a:srgbClr>
              </a:outerShdw>
            </a:effectLst>
          </p:spPr>
          <p:txBody>
            <a:bodyPr wrap="square" lIns="0" tIns="0" rIns="0" bIns="0" anchor="ctr" anchorCtr="1">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Shape 362"/>
            <p:cNvSpPr/>
            <p:nvPr/>
          </p:nvSpPr>
          <p:spPr>
            <a:xfrm>
              <a:off x="1457099535" y="738367172"/>
              <a:ext cx="690384111" cy="963557439"/>
            </a:xfrm>
            <a:prstGeom prst="flowChartConnector">
              <a:avLst/>
            </a:prstGeom>
            <a:solidFill>
              <a:srgbClr val="FFC000"/>
            </a:solidFill>
            <a:ln w="31750" cap="flat" cmpd="sng">
              <a:solidFill>
                <a:srgbClr val="BB6126"/>
              </a:solidFill>
              <a:prstDash val="solid"/>
              <a:miter lim="800000"/>
              <a:headEnd type="none" w="med" len="med"/>
              <a:tailEnd type="none" w="med" len="med"/>
            </a:ln>
            <a:effectLst>
              <a:outerShdw blurRad="63500" dist="50800" dir="5400000" sx="999" sy="999">
                <a:srgbClr val="000000">
                  <a:alpha val="42745"/>
                </a:srgbClr>
              </a:outerShdw>
            </a:effectLst>
          </p:spPr>
          <p:txBody>
            <a:bodyPr wrap="square" lIns="0" tIns="0" rIns="0" bIns="0" anchor="ctr" anchorCtr="1">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Shape 363"/>
            <p:cNvSpPr/>
            <p:nvPr/>
          </p:nvSpPr>
          <p:spPr>
            <a:xfrm>
              <a:off x="0" y="702152739"/>
              <a:ext cx="690384111" cy="963557439"/>
            </a:xfrm>
            <a:prstGeom prst="flowChartConnector">
              <a:avLst/>
            </a:prstGeom>
            <a:solidFill>
              <a:srgbClr val="FFC000"/>
            </a:solidFill>
            <a:ln w="31750" cap="flat" cmpd="sng">
              <a:solidFill>
                <a:srgbClr val="BB6126"/>
              </a:solidFill>
              <a:prstDash val="solid"/>
              <a:miter lim="800000"/>
              <a:headEnd type="none" w="med" len="med"/>
              <a:tailEnd type="none" w="med" len="med"/>
            </a:ln>
            <a:effectLst>
              <a:outerShdw blurRad="63500" dist="50800" dir="5400000" sx="999" sy="999">
                <a:srgbClr val="000000">
                  <a:alpha val="42745"/>
                </a:srgbClr>
              </a:outerShdw>
            </a:effectLst>
          </p:spPr>
          <p:txBody>
            <a:bodyPr wrap="square" lIns="0" tIns="0" rIns="0" bIns="0" anchor="ctr" anchorCtr="1">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Shape 364"/>
            <p:cNvSpPr/>
            <p:nvPr/>
          </p:nvSpPr>
          <p:spPr>
            <a:xfrm>
              <a:off x="575935697" y="1183926207"/>
              <a:ext cx="690384111" cy="963557439"/>
            </a:xfrm>
            <a:prstGeom prst="flowChartConnector">
              <a:avLst/>
            </a:prstGeom>
            <a:solidFill>
              <a:srgbClr val="FFC000"/>
            </a:solidFill>
            <a:ln w="31750" cap="flat" cmpd="sng">
              <a:solidFill>
                <a:srgbClr val="BB6126"/>
              </a:solidFill>
              <a:prstDash val="solid"/>
              <a:miter lim="800000"/>
              <a:headEnd type="none" w="med" len="med"/>
              <a:tailEnd type="none" w="med" len="med"/>
            </a:ln>
            <a:effectLst>
              <a:outerShdw blurRad="63500" dist="50800" dir="5400000" sx="999" sy="999">
                <a:srgbClr val="000000">
                  <a:alpha val="42745"/>
                </a:srgbClr>
              </a:outerShdw>
            </a:effectLst>
          </p:spPr>
          <p:txBody>
            <a:bodyPr wrap="square" lIns="0" tIns="0" rIns="0" bIns="0" anchor="ctr" anchorCtr="1">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100"/>
                                  </p:stCondLst>
                                  <p:childTnLst>
                                    <p:animEffect transition="out" filter="fade">
                                      <p:cBhvr>
                                        <p:cTn id="6" dur="2000"/>
                                        <p:tgtEl>
                                          <p:spTgt spid="357"/>
                                        </p:tgtEl>
                                      </p:cBhvr>
                                    </p:animEffect>
                                    <p:set>
                                      <p:cBhvr>
                                        <p:cTn id="7" dur="1" fill="hold">
                                          <p:stCondLst>
                                            <p:cond delay="2000"/>
                                          </p:stCondLst>
                                        </p:cTn>
                                        <p:tgtEl>
                                          <p:spTgt spid="357"/>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359"/>
                                        </p:tgtEl>
                                        <p:attrNameLst>
                                          <p:attrName>style.visibility</p:attrName>
                                        </p:attrNameLst>
                                      </p:cBhvr>
                                      <p:to>
                                        <p:strVal val="visible"/>
                                      </p:to>
                                    </p:set>
                                    <p:animEffect transition="in" filter="fade">
                                      <p:cBhvr>
                                        <p:cTn id="10" dur="2000"/>
                                        <p:tgtEl>
                                          <p:spTgt spid="3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358"/>
                                        </p:tgtEl>
                                      </p:cBhvr>
                                    </p:animEffect>
                                    <p:set>
                                      <p:cBhvr>
                                        <p:cTn id="15" dur="1" fill="hold">
                                          <p:stCondLst>
                                            <p:cond delay="2000"/>
                                          </p:stCondLst>
                                        </p:cTn>
                                        <p:tgtEl>
                                          <p:spTgt spid="3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368300" y="530225"/>
            <a:ext cx="8229600" cy="9461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1" i="1" u="none">
                <a:solidFill>
                  <a:schemeClr val="dk1"/>
                </a:solidFill>
                <a:latin typeface="Times New Roman"/>
                <a:ea typeface="Times New Roman"/>
                <a:cs typeface="Times New Roman"/>
                <a:sym typeface="Times New Roman"/>
              </a:rPr>
              <a:t>Lipidler,</a:t>
            </a:r>
            <a:r>
              <a:rPr lang="en-US" sz="2800" b="0" i="1" u="none">
                <a:solidFill>
                  <a:schemeClr val="dk1"/>
                </a:solidFill>
                <a:latin typeface="Times New Roman"/>
                <a:ea typeface="Times New Roman"/>
                <a:cs typeface="Times New Roman"/>
                <a:sym typeface="Times New Roman"/>
              </a:rPr>
              <a:t> ya gerçekten ya da potansiyel olarak yağ asitleri ile ilişkileri olan heterojen bir grup bileşiktir. </a:t>
            </a:r>
          </a:p>
        </p:txBody>
      </p:sp>
      <p:pic>
        <p:nvPicPr>
          <p:cNvPr id="195" name="Shape 195"/>
          <p:cNvPicPr preferRelativeResize="0"/>
          <p:nvPr/>
        </p:nvPicPr>
        <p:blipFill rotWithShape="1">
          <a:blip r:embed="rId3">
            <a:alphaModFix/>
          </a:blip>
          <a:srcRect t="15841"/>
          <a:stretch/>
        </p:blipFill>
        <p:spPr>
          <a:xfrm>
            <a:off x="2555875" y="2565400"/>
            <a:ext cx="4337050" cy="3825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7"/>
            <a:ext cx="7467600" cy="1143000"/>
          </a:xfrm>
          <a:prstGeom prst="rect">
            <a:avLst/>
          </a:prstGeom>
          <a:noFill/>
          <a:ln>
            <a:noFill/>
          </a:ln>
        </p:spPr>
        <p:txBody>
          <a:bodyPr wrap="square" lIns="91425" tIns="45700" rIns="91425" bIns="45700" anchor="b" anchorCtr="0">
            <a:noAutofit/>
          </a:bodyPr>
          <a:lstStyle/>
          <a:p>
            <a:pPr marL="0" marR="0" lvl="0" indent="-254000" algn="l" rtl="0">
              <a:lnSpc>
                <a:spcPct val="100000"/>
              </a:lnSpc>
              <a:spcBef>
                <a:spcPts val="0"/>
              </a:spcBef>
              <a:spcAft>
                <a:spcPts val="0"/>
              </a:spcAft>
              <a:buClr>
                <a:schemeClr val="dk2"/>
              </a:buClr>
              <a:buSzPts val="4000"/>
              <a:buFont typeface="Times New Roman"/>
              <a:buNone/>
            </a:pPr>
            <a:r>
              <a:rPr lang="en-US" sz="4000" b="0" i="1" u="none" strike="noStrike" cap="small">
                <a:solidFill>
                  <a:schemeClr val="dk2"/>
                </a:solidFill>
                <a:latin typeface="Times New Roman"/>
                <a:ea typeface="Times New Roman"/>
                <a:cs typeface="Times New Roman"/>
                <a:sym typeface="Times New Roman"/>
              </a:rPr>
              <a:t>YAĞIN EMİLİMİ</a:t>
            </a:r>
          </a:p>
        </p:txBody>
      </p:sp>
      <p:sp>
        <p:nvSpPr>
          <p:cNvPr id="370" name="Shape 370"/>
          <p:cNvSpPr txBox="1">
            <a:spLocks noGrp="1"/>
          </p:cNvSpPr>
          <p:nvPr>
            <p:ph type="body" idx="1"/>
          </p:nvPr>
        </p:nvSpPr>
        <p:spPr>
          <a:xfrm>
            <a:off x="457200" y="1600200"/>
            <a:ext cx="7467600" cy="4873625"/>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İnce bağırsakta oluşan miseller emilebilmeleri için bağırsak yüzeyine doğru hareket ederler. Yağ asitleri ve monogliseritler kan dolaşımına girmeden önce ince bağırsağın iç duvarında tekrar trigliseritlere dönüşürler. Trigliseritler kana geçmeden önce suda çözünür hale gelirler.</a:t>
            </a:r>
          </a:p>
          <a:p>
            <a:pPr marL="273050" marR="0" lvl="0" indent="-273050" algn="l" rtl="0">
              <a:lnSpc>
                <a:spcPct val="100000"/>
              </a:lnSpc>
              <a:spcBef>
                <a:spcPts val="60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Trigliseritlerin dış kısmında bir protein kılıfı oluşturulur. Böylece proteinlerin suda çözünebilme özelliklerinden dolayı yağlar kan dolaşımına kolaylıkla geçebilir. Oluşan bu yağ+protein bileşiklerine </a:t>
            </a:r>
            <a:r>
              <a:rPr lang="en-US" sz="1800" b="1" i="1" u="none" strike="noStrike" cap="none">
                <a:solidFill>
                  <a:schemeClr val="dk1"/>
                </a:solidFill>
                <a:latin typeface="Times New Roman"/>
                <a:ea typeface="Times New Roman"/>
                <a:cs typeface="Times New Roman"/>
                <a:sym typeface="Times New Roman"/>
              </a:rPr>
              <a:t>şilomikron</a:t>
            </a:r>
            <a:r>
              <a:rPr lang="en-US" sz="1800" b="0" i="1" u="none" strike="noStrike" cap="none">
                <a:solidFill>
                  <a:schemeClr val="dk1"/>
                </a:solidFill>
                <a:latin typeface="Times New Roman"/>
                <a:ea typeface="Times New Roman"/>
                <a:cs typeface="Times New Roman"/>
                <a:sym typeface="Times New Roman"/>
              </a:rPr>
              <a:t> denir. Şilomikronlar kan dolaşımına girerek trigliseritlerin hücrelere taşınmasını sağlar. Şilomikronlar yağın kan dolaşımındaki taşınma biçimi olan lipoproteinlerin bir formudur.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74637"/>
            <a:ext cx="7467600" cy="1143000"/>
          </a:xfrm>
          <a:prstGeom prst="rect">
            <a:avLst/>
          </a:prstGeom>
          <a:noFill/>
          <a:ln>
            <a:noFill/>
          </a:ln>
        </p:spPr>
        <p:txBody>
          <a:bodyPr wrap="square" lIns="91425" tIns="45700" rIns="91425" bIns="45700" anchor="b" anchorCtr="0">
            <a:noAutofit/>
          </a:bodyPr>
          <a:lstStyle/>
          <a:p>
            <a:pPr marL="0" marR="0" lvl="0" indent="-228600" algn="l" rtl="0">
              <a:lnSpc>
                <a:spcPct val="100000"/>
              </a:lnSpc>
              <a:spcBef>
                <a:spcPts val="0"/>
              </a:spcBef>
              <a:spcAft>
                <a:spcPts val="0"/>
              </a:spcAft>
              <a:buClr>
                <a:schemeClr val="dk2"/>
              </a:buClr>
              <a:buSzPts val="3600"/>
              <a:buFont typeface="Times New Roman"/>
              <a:buNone/>
            </a:pPr>
            <a:r>
              <a:rPr lang="en-US" sz="3600" b="1" i="1" u="none" strike="noStrike" cap="small">
                <a:solidFill>
                  <a:schemeClr val="dk2"/>
                </a:solidFill>
                <a:latin typeface="Times New Roman"/>
                <a:ea typeface="Times New Roman"/>
                <a:cs typeface="Times New Roman"/>
                <a:sym typeface="Times New Roman"/>
              </a:rPr>
              <a:t>YAĞIN TAŞINMASI</a:t>
            </a:r>
          </a:p>
        </p:txBody>
      </p:sp>
      <p:sp>
        <p:nvSpPr>
          <p:cNvPr id="376" name="Shape 376"/>
          <p:cNvSpPr txBox="1">
            <a:spLocks noGrp="1"/>
          </p:cNvSpPr>
          <p:nvPr>
            <p:ph type="body" idx="1"/>
          </p:nvPr>
        </p:nvSpPr>
        <p:spPr>
          <a:xfrm>
            <a:off x="457200" y="1600200"/>
            <a:ext cx="7467600" cy="4873625"/>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Şilomikronlar trigliseritlerin hücrelere ulaştırmak için ince bağırsak duvarından kan dolaşımına geçer. Şilomikronlar bir tür lipoprotein olup yağın kan dolaşımı boyunca taşınmasını sağlar. </a:t>
            </a:r>
          </a:p>
          <a:p>
            <a:pPr marL="273050" marR="0" lvl="0" indent="-273050" algn="l" rtl="0">
              <a:lnSpc>
                <a:spcPct val="100000"/>
              </a:lnSpc>
              <a:spcBef>
                <a:spcPts val="60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Trigliseritler anında enerji kaynağı olarak kullanılabililer. Şayet hareket etmiyorsanız şilomikronlar, büyük ihtimalle yağ hücrelerinde duracak ve enerji kaynağı olarak burada depolanacaktır. </a:t>
            </a:r>
          </a:p>
          <a:p>
            <a:pPr marL="273050" marR="0" lvl="0" indent="-273050" algn="l" rtl="0">
              <a:lnSpc>
                <a:spcPct val="100000"/>
              </a:lnSpc>
              <a:spcBef>
                <a:spcPts val="60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Bir süre sonra şilomikronlar trigliserit taşımaktan yorulacak ve karaciğere yönelecektir. Karaciğer; trigliserit, protein ve karbonhidrat fazlalığından tekrar yağları oluşturmakta ve onları bir arada değerlendirmektedir. Bu oluşan trigliseritler yeni bir protein ile karaciğerden tekrar dolaşıma alınır. Bu yeni tip lipoproteine Çok Düşük Yoğunluklun Lipoprotein (VLDL) denir. VLDL lipoproteinlerin diğer bir çeşiti olup tıpkı şilomikronda olduğu gibi trigliseritleri hücrelere taşımada görevlidir. </a:t>
            </a:r>
          </a:p>
          <a:p>
            <a:pPr marL="273050" marR="0" lvl="0" indent="-273050" algn="l" rtl="0">
              <a:lnSpc>
                <a:spcPct val="100000"/>
              </a:lnSpc>
              <a:spcBef>
                <a:spcPts val="60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Lipoproteinlerde gerçekleştirilen bu karmaşık taşımanın nedeni yağın kanda çözünemiyor olmasıdır.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685800" y="228600"/>
            <a:ext cx="7772400" cy="914400"/>
          </a:xfrm>
          <a:prstGeom prst="rect">
            <a:avLst/>
          </a:prstGeom>
          <a:noFill/>
          <a:ln>
            <a:noFill/>
          </a:ln>
        </p:spPr>
        <p:txBody>
          <a:bodyPr wrap="square" lIns="91425" tIns="45700" rIns="91425" bIns="45700" anchor="b" anchorCtr="0">
            <a:noAutofit/>
          </a:bodyPr>
          <a:lstStyle/>
          <a:p>
            <a:pPr marL="0" marR="0" lvl="0" indent="-228600" algn="l" rtl="0">
              <a:lnSpc>
                <a:spcPct val="100000"/>
              </a:lnSpc>
              <a:spcBef>
                <a:spcPts val="0"/>
              </a:spcBef>
              <a:spcAft>
                <a:spcPts val="0"/>
              </a:spcAft>
              <a:buClr>
                <a:schemeClr val="dk1"/>
              </a:buClr>
              <a:buSzPts val="3600"/>
              <a:buFont typeface="Times New Roman"/>
              <a:buNone/>
            </a:pPr>
            <a:r>
              <a:rPr lang="en-US" sz="3600" b="0" i="1" u="none" strike="noStrike" cap="small">
                <a:solidFill>
                  <a:schemeClr val="dk1"/>
                </a:solidFill>
                <a:latin typeface="Times New Roman"/>
                <a:ea typeface="Times New Roman"/>
                <a:cs typeface="Times New Roman"/>
                <a:sym typeface="Times New Roman"/>
              </a:rPr>
              <a:t>STEROİDLER</a:t>
            </a:r>
          </a:p>
        </p:txBody>
      </p:sp>
      <p:sp>
        <p:nvSpPr>
          <p:cNvPr id="382" name="Shape 382"/>
          <p:cNvSpPr txBox="1"/>
          <p:nvPr/>
        </p:nvSpPr>
        <p:spPr>
          <a:xfrm>
            <a:off x="457200" y="1303337"/>
            <a:ext cx="8305800" cy="137318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Steroidler, izoprenoid lipidler sınıfından, hayvansal ve bitkisel dokularda çok yaygın olarak bulunan maddelerdir</a:t>
            </a:r>
          </a:p>
        </p:txBody>
      </p:sp>
      <p:pic>
        <p:nvPicPr>
          <p:cNvPr id="383" name="Shape 383"/>
          <p:cNvPicPr preferRelativeResize="0"/>
          <p:nvPr/>
        </p:nvPicPr>
        <p:blipFill rotWithShape="1">
          <a:blip r:embed="rId3">
            <a:alphaModFix/>
          </a:blip>
          <a:srcRect/>
          <a:stretch/>
        </p:blipFill>
        <p:spPr>
          <a:xfrm>
            <a:off x="1905000" y="2878137"/>
            <a:ext cx="5562600" cy="3400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685800" y="304800"/>
            <a:ext cx="7772400" cy="8382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dk2"/>
              </a:buClr>
              <a:buSzPts val="3000"/>
              <a:buFont typeface="Times New Roman"/>
              <a:buNone/>
            </a:pPr>
            <a:r>
              <a:rPr lang="en-US" sz="3000" b="1" i="1" u="none" strike="noStrike" cap="small">
                <a:solidFill>
                  <a:schemeClr val="dk2"/>
                </a:solidFill>
                <a:latin typeface="Times New Roman"/>
                <a:ea typeface="Times New Roman"/>
                <a:cs typeface="Times New Roman"/>
                <a:sym typeface="Times New Roman"/>
              </a:rPr>
              <a:t>KOLESTEROL (KOLESTERİN)</a:t>
            </a:r>
            <a:r>
              <a:rPr lang="en-US" sz="3000" b="0" i="1" u="none" strike="noStrike" cap="small">
                <a:solidFill>
                  <a:schemeClr val="dk2"/>
                </a:solidFill>
                <a:latin typeface="Times New Roman"/>
                <a:ea typeface="Times New Roman"/>
                <a:cs typeface="Times New Roman"/>
                <a:sym typeface="Times New Roman"/>
              </a:rPr>
              <a:t> </a:t>
            </a:r>
          </a:p>
        </p:txBody>
      </p:sp>
      <p:sp>
        <p:nvSpPr>
          <p:cNvPr id="389" name="Shape 389"/>
          <p:cNvSpPr txBox="1"/>
          <p:nvPr/>
        </p:nvSpPr>
        <p:spPr>
          <a:xfrm>
            <a:off x="381000" y="1371600"/>
            <a:ext cx="8458200" cy="137318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1" i="1" u="none">
                <a:solidFill>
                  <a:schemeClr val="dk1"/>
                </a:solidFill>
                <a:latin typeface="Times New Roman"/>
                <a:ea typeface="Times New Roman"/>
                <a:cs typeface="Times New Roman"/>
                <a:sym typeface="Times New Roman"/>
              </a:rPr>
              <a:t>Kolesterol,</a:t>
            </a:r>
            <a:r>
              <a:rPr lang="en-US" sz="2800" b="0" i="1" u="none">
                <a:solidFill>
                  <a:schemeClr val="dk1"/>
                </a:solidFill>
                <a:latin typeface="Times New Roman"/>
                <a:ea typeface="Times New Roman"/>
                <a:cs typeface="Times New Roman"/>
                <a:sym typeface="Times New Roman"/>
              </a:rPr>
              <a:t> hayvansal kökenli bir steroiddir, ilk kez 1775 yılında insan safra taşından izole edilmiştir, insan safrasında bol miktarda bulunur</a:t>
            </a:r>
          </a:p>
        </p:txBody>
      </p:sp>
      <p:pic>
        <p:nvPicPr>
          <p:cNvPr id="390" name="Shape 390"/>
          <p:cNvPicPr preferRelativeResize="0"/>
          <p:nvPr/>
        </p:nvPicPr>
        <p:blipFill rotWithShape="1">
          <a:blip r:embed="rId3">
            <a:alphaModFix/>
          </a:blip>
          <a:srcRect/>
          <a:stretch/>
        </p:blipFill>
        <p:spPr>
          <a:xfrm>
            <a:off x="1066800" y="2895600"/>
            <a:ext cx="6477000" cy="3502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685800" y="304800"/>
            <a:ext cx="7772400" cy="8382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dk2"/>
              </a:buClr>
              <a:buSzPts val="3000"/>
              <a:buFont typeface="Times New Roman"/>
              <a:buNone/>
            </a:pPr>
            <a:r>
              <a:rPr lang="en-US" sz="3000" b="0" i="1" u="none" strike="noStrike" cap="small">
                <a:solidFill>
                  <a:schemeClr val="dk2"/>
                </a:solidFill>
                <a:latin typeface="Times New Roman"/>
                <a:ea typeface="Times New Roman"/>
                <a:cs typeface="Times New Roman"/>
                <a:sym typeface="Times New Roman"/>
              </a:rPr>
              <a:t>KOLESTEROLÜN ÖZELLİKLERİ </a:t>
            </a:r>
          </a:p>
        </p:txBody>
      </p:sp>
      <p:sp>
        <p:nvSpPr>
          <p:cNvPr id="396" name="Shape 396"/>
          <p:cNvSpPr txBox="1"/>
          <p:nvPr/>
        </p:nvSpPr>
        <p:spPr>
          <a:xfrm>
            <a:off x="381000" y="1371600"/>
            <a:ext cx="8458200" cy="436562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beyaz kristalli, tatsız ve kokusuz bir maddedir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organik çözücülerde, sıcak alkolde, sıvı ve katı yağlarda çözünür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-Kolesterolün elektrik iletkenliği çok azdır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molekülünde 3 nolu karbondaki hidroksil grubu, yağ asitleriyle esterleşir ve </a:t>
            </a:r>
            <a:r>
              <a:rPr lang="en-US" sz="2800" b="1" i="1" u="none">
                <a:solidFill>
                  <a:schemeClr val="dk1"/>
                </a:solidFill>
                <a:latin typeface="Times New Roman"/>
                <a:ea typeface="Times New Roman"/>
                <a:cs typeface="Times New Roman"/>
                <a:sym typeface="Times New Roman"/>
              </a:rPr>
              <a:t>kolesterol esterleri</a:t>
            </a:r>
            <a:r>
              <a:rPr lang="en-US" sz="2800" b="0" i="1" u="none">
                <a:solidFill>
                  <a:schemeClr val="dk1"/>
                </a:solidFill>
                <a:latin typeface="Times New Roman"/>
                <a:ea typeface="Times New Roman"/>
                <a:cs typeface="Times New Roman"/>
                <a:sym typeface="Times New Roman"/>
              </a:rPr>
              <a:t>ni oluşturur.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-Kolesterolün renk reaksiyonu verici özellikleri vardır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381000" y="457200"/>
            <a:ext cx="8382000" cy="990600"/>
          </a:xfrm>
          <a:prstGeom prst="rect">
            <a:avLst/>
          </a:prstGeom>
          <a:noFill/>
          <a:ln>
            <a:noFill/>
          </a:ln>
        </p:spPr>
        <p:txBody>
          <a:bodyPr wrap="square" lIns="91425" tIns="45700" rIns="91425" bIns="45700" anchor="b" anchorCtr="0">
            <a:noAutofit/>
          </a:bodyPr>
          <a:lstStyle/>
          <a:p>
            <a:pPr marL="0" marR="0" lvl="0" indent="-228600" algn="l" rtl="0">
              <a:lnSpc>
                <a:spcPct val="100000"/>
              </a:lnSpc>
              <a:spcBef>
                <a:spcPts val="0"/>
              </a:spcBef>
              <a:spcAft>
                <a:spcPts val="0"/>
              </a:spcAft>
              <a:buClr>
                <a:schemeClr val="dk2"/>
              </a:buClr>
              <a:buSzPts val="3600"/>
              <a:buFont typeface="Times New Roman"/>
              <a:buNone/>
            </a:pPr>
            <a:r>
              <a:rPr lang="en-US" sz="3600" b="0" i="1" u="none" strike="noStrike" cap="small">
                <a:solidFill>
                  <a:schemeClr val="dk2"/>
                </a:solidFill>
                <a:latin typeface="Times New Roman"/>
                <a:ea typeface="Times New Roman"/>
                <a:cs typeface="Times New Roman"/>
                <a:sym typeface="Times New Roman"/>
              </a:rPr>
              <a:t>KOLESTEROLÜN BİYOFONKSİYONLAR</a:t>
            </a:r>
            <a:r>
              <a:rPr lang="en-US" sz="2800" b="0" i="1" u="none" strike="noStrike" cap="small">
                <a:solidFill>
                  <a:schemeClr val="dk2"/>
                </a:solidFill>
                <a:latin typeface="Times New Roman"/>
                <a:ea typeface="Times New Roman"/>
                <a:cs typeface="Times New Roman"/>
                <a:sym typeface="Times New Roman"/>
              </a:rPr>
              <a:t>I</a:t>
            </a:r>
          </a:p>
        </p:txBody>
      </p:sp>
      <p:sp>
        <p:nvSpPr>
          <p:cNvPr id="402" name="Shape 402"/>
          <p:cNvSpPr txBox="1"/>
          <p:nvPr/>
        </p:nvSpPr>
        <p:spPr>
          <a:xfrm>
            <a:off x="381000" y="1600200"/>
            <a:ext cx="8382000" cy="350996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impulsların oluştuğu ve taşındığı beyin ve sinir sisteminde yalıtıcılık görevi görür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insan ve hayvanlarda hücre membranları ve subsellüler partiküllerin yapısal elemanlarındandır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hayvansal dokularda en çok beyin, sinir dokusu, adrenal bezler, ve yumurta sarısında hem serbest halde hem de esterleşmiş halde bulunur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p:nvPr/>
        </p:nvSpPr>
        <p:spPr>
          <a:xfrm>
            <a:off x="381000" y="908050"/>
            <a:ext cx="8382000" cy="457835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antihemolitik etkiye sahiptir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-Serbest kolesterol, mikrozomlardaki bazı enzimlerin regülasyonuna katkıda bulunur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oksitlenir ve konjuge çift bağ içerirse deride bulunan 7-dehidroksikolesterol meydana gelir; 7-dehidroksikolesterol de UV ışığa maruz kalırsa </a:t>
            </a:r>
            <a:r>
              <a:rPr lang="en-US" sz="2800" b="1" i="1" u="none">
                <a:solidFill>
                  <a:schemeClr val="dk1"/>
                </a:solidFill>
                <a:latin typeface="Times New Roman"/>
                <a:ea typeface="Times New Roman"/>
                <a:cs typeface="Times New Roman"/>
                <a:sym typeface="Times New Roman"/>
              </a:rPr>
              <a:t>kolekalsiferol</a:t>
            </a:r>
            <a:r>
              <a:rPr lang="en-US" sz="2800" b="0" i="1" u="none">
                <a:solidFill>
                  <a:schemeClr val="dk1"/>
                </a:solidFill>
                <a:latin typeface="Times New Roman"/>
                <a:ea typeface="Times New Roman"/>
                <a:cs typeface="Times New Roman"/>
                <a:sym typeface="Times New Roman"/>
              </a:rPr>
              <a:t> (vitamin D</a:t>
            </a:r>
            <a:r>
              <a:rPr lang="en-US" sz="2800" b="0" i="1" u="none" baseline="-25000">
                <a:solidFill>
                  <a:schemeClr val="dk1"/>
                </a:solidFill>
                <a:latin typeface="Times New Roman"/>
                <a:ea typeface="Times New Roman"/>
                <a:cs typeface="Times New Roman"/>
                <a:sym typeface="Times New Roman"/>
              </a:rPr>
              <a:t>3</a:t>
            </a:r>
            <a:r>
              <a:rPr lang="en-US" sz="2800" b="0" i="1" u="none">
                <a:solidFill>
                  <a:schemeClr val="dk1"/>
                </a:solidFill>
                <a:latin typeface="Times New Roman"/>
                <a:ea typeface="Times New Roman"/>
                <a:cs typeface="Times New Roman"/>
                <a:sym typeface="Times New Roman"/>
              </a:rPr>
              <a:t>) oluşur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-Kolesterol, steroid hormonların ve safra asitlerinin de ön maddesidir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74637"/>
            <a:ext cx="7467600" cy="8509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dk2"/>
              </a:buClr>
              <a:buSzPts val="3000"/>
              <a:buFont typeface="Times New Roman"/>
              <a:buNone/>
            </a:pPr>
            <a:r>
              <a:rPr lang="en-US" sz="3000" b="0" i="1" u="none" strike="noStrike" cap="small">
                <a:solidFill>
                  <a:schemeClr val="dk2"/>
                </a:solidFill>
                <a:latin typeface="Times New Roman"/>
                <a:ea typeface="Times New Roman"/>
                <a:cs typeface="Times New Roman"/>
                <a:sym typeface="Times New Roman"/>
              </a:rPr>
              <a:t>KOLESTEROLÜN TAŞINMASI</a:t>
            </a:r>
          </a:p>
        </p:txBody>
      </p:sp>
      <p:sp>
        <p:nvSpPr>
          <p:cNvPr id="413" name="Shape 413"/>
          <p:cNvSpPr txBox="1">
            <a:spLocks noGrp="1"/>
          </p:cNvSpPr>
          <p:nvPr>
            <p:ph type="body" idx="1"/>
          </p:nvPr>
        </p:nvSpPr>
        <p:spPr>
          <a:xfrm>
            <a:off x="457200" y="1600200"/>
            <a:ext cx="8229600" cy="499745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260"/>
              <a:buFont typeface="Noto Sans Symbols"/>
              <a:buChar char="•"/>
            </a:pPr>
            <a:r>
              <a:rPr lang="en-US" sz="1800" b="0" i="1" u="none" strike="noStrike" cap="none">
                <a:solidFill>
                  <a:schemeClr val="dk1"/>
                </a:solidFill>
                <a:latin typeface="Times New Roman"/>
                <a:ea typeface="Times New Roman"/>
                <a:cs typeface="Times New Roman"/>
                <a:sym typeface="Times New Roman"/>
              </a:rPr>
              <a:t>Kolesterol bir çeşit yağ olduğu için suda ve kanda çözünmez. Bu nedenle vücutta dolaşabilmesi için proteinlere bağlı olması gerekmektedir. Kanda kolesterol Lipoproteinlerle taşınmakta olup bu sayede hücrelere ulaşabilmekte ve görevini yerine getirmektedir. Koleterol içeren bir gıda tüketildiğinde ince bağırsak duvarında mevcut miseller tarafından yağ ile birlikte emilir ve şilomikronlarla yolculuğuna başlar. Aslında kendisi bir çeşit lipoprotein olan şilomikron üç parçadan oluşur. Bunlar sırasıyla; trigliserit ve protein örtüsüdür. Şilomikronlar trigiliseritleri yağ ve kas hücrelerine taşırlar ancak kolesterol taşınmaz. Taşınım karaciğerde sonlanır. Karaciğerde bulunan kolesterol ve trigliseritler bu defa çok düşük yoğunluklu lipoprotein (VLDL) ile tekrar yola çıkarılır. VLDL’nin görevide yine trigliseritlerin yağ ve kas hücrelerine taşımaktadır. Bunu yaparken kolesterol protein içinde kalmaya devam eder. Protein içindeki kolesterol karaciğere tekrar geri döner. Bu defa karaciğerde yeni bir protein yola çıkmaya hazırlanmaktadır. Bu da düşük yoğunluklu lipoprotein(LDL)’dir. Şilomikronlarla ve VLDL ile kıyaslandığında yine farklı oranlarda trigliserit, kolesterol ve protein içermektedir.</a:t>
            </a:r>
          </a:p>
          <a:p>
            <a:pPr marL="273050" marR="0" lvl="0" indent="-273050" algn="l" rtl="0">
              <a:spcBef>
                <a:spcPts val="600"/>
              </a:spcBef>
              <a:spcAft>
                <a:spcPts val="0"/>
              </a:spcAft>
              <a:buClr>
                <a:schemeClr val="accent1"/>
              </a:buClr>
              <a:buSzPts val="1260"/>
              <a:buFont typeface="Noto Sans Symbols"/>
              <a:buNone/>
            </a:pPr>
            <a:endParaRPr sz="1800" b="0" i="1" u="non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457200" y="981075"/>
            <a:ext cx="8229600" cy="5472112"/>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1260"/>
              <a:buFont typeface="Noto Sans Symbols"/>
              <a:buChar char="•"/>
            </a:pPr>
            <a:r>
              <a:rPr lang="en-US" sz="1800" b="0" i="1" u="none">
                <a:solidFill>
                  <a:schemeClr val="dk1"/>
                </a:solidFill>
                <a:latin typeface="Times New Roman"/>
                <a:ea typeface="Times New Roman"/>
                <a:cs typeface="Times New Roman"/>
                <a:sym typeface="Times New Roman"/>
              </a:rPr>
              <a:t>Şilomikronlarla ve VLDL ile kıyaslandığında yine farklı oranlarda trigliserit, kolesterol ve protein içermektedir. LDL fraksiyonunun şilomikronlardan ve VLDL’lerden farkı dolaşıma katılmasıdır. LDL kolesterolü hücrelere kadar taşırlar. LDL hücre yüzeyindeki reseptörlere sinyal göndererek o hücre içine kolesterol bırakıp bırakmamaya karar verir. Normal fonksiyonların yürütülebilmesi için her hücrenin kolesterole ihtiyacı vardır. LDL’nin ‘</a:t>
            </a:r>
            <a:r>
              <a:rPr lang="en-US" sz="1800" b="1" i="1" u="none">
                <a:solidFill>
                  <a:schemeClr val="dk1"/>
                </a:solidFill>
                <a:latin typeface="Times New Roman"/>
                <a:ea typeface="Times New Roman"/>
                <a:cs typeface="Times New Roman"/>
                <a:sym typeface="Times New Roman"/>
              </a:rPr>
              <a:t>kötü</a:t>
            </a:r>
            <a:r>
              <a:rPr lang="en-US" sz="1800" b="0" i="1" u="none">
                <a:solidFill>
                  <a:schemeClr val="dk1"/>
                </a:solidFill>
                <a:latin typeface="Times New Roman"/>
                <a:ea typeface="Times New Roman"/>
                <a:cs typeface="Times New Roman"/>
                <a:sym typeface="Times New Roman"/>
              </a:rPr>
              <a:t>’ kolesterol olduğunu biliyoruz. </a:t>
            </a:r>
          </a:p>
          <a:p>
            <a:pPr marL="273050" marR="0" lvl="0" indent="-273050" algn="l" rtl="0">
              <a:lnSpc>
                <a:spcPct val="100000"/>
              </a:lnSpc>
              <a:spcBef>
                <a:spcPts val="600"/>
              </a:spcBef>
              <a:spcAft>
                <a:spcPts val="0"/>
              </a:spcAft>
              <a:buClr>
                <a:schemeClr val="accent1"/>
              </a:buClr>
              <a:buSzPts val="1260"/>
              <a:buFont typeface="Noto Sans Symbols"/>
              <a:buChar char="•"/>
            </a:pPr>
            <a:r>
              <a:rPr lang="en-US" sz="1800" b="0" i="1" u="none">
                <a:solidFill>
                  <a:schemeClr val="dk1"/>
                </a:solidFill>
                <a:latin typeface="Times New Roman"/>
                <a:ea typeface="Times New Roman"/>
                <a:cs typeface="Times New Roman"/>
                <a:sym typeface="Times New Roman"/>
              </a:rPr>
              <a:t>Yağ ve kolesterolün taşınması ile ilgili diğer bir lipoprotein fraksiyonuda Yüksek Yoğunluklu Lipoproteindir(HDL). HDL fraksiyonu yine trigliserit,kolesterol ve proteinden oluşur. Ancak bu lipoprotein fraksiyonunda daha fazla oranda protein bulunmaktadır. Bu nedenle yoğunluğu daha fazladır. HDL’de diğer lipoprotein fraksiyonları karaciğerde üretilir ve çok özel bir göreve sahiptir. Bunun görevi etrafa saçılan kolesterolleri toplamaktır. Bu nedenle çöp toplayıcı ismi verilmiştir. HDL diğer lipoprotein fraksiyonlarının taşırken kana bıraktığı veya ölü hücrelerden gelen serbest kolesterolleri toplayarak karaciğere geri taşır. Kolesterol karaciğerde safra oluşumunda kullanılır. HDL kolesterolü LDL’de olduğu gibi hücrelere taşımamaktadır. Bu nedenle HDL ile taşınan kolesterole zararsız kolesterol denilmektedir.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74637"/>
            <a:ext cx="8229600" cy="685800"/>
          </a:xfrm>
          <a:prstGeom prst="rect">
            <a:avLst/>
          </a:prstGeom>
          <a:noFill/>
          <a:ln>
            <a:noFill/>
          </a:ln>
        </p:spPr>
        <p:txBody>
          <a:bodyPr wrap="square" lIns="91425" tIns="45700" rIns="91425" bIns="45700" anchor="b" anchorCtr="0">
            <a:noAutofit/>
          </a:bodyPr>
          <a:lstStyle/>
          <a:p>
            <a:pPr marL="0" marR="0" lvl="0" indent="-228600" algn="l" rtl="0">
              <a:lnSpc>
                <a:spcPct val="100000"/>
              </a:lnSpc>
              <a:spcBef>
                <a:spcPts val="0"/>
              </a:spcBef>
              <a:spcAft>
                <a:spcPts val="0"/>
              </a:spcAft>
              <a:buClr>
                <a:schemeClr val="dk2"/>
              </a:buClr>
              <a:buSzPts val="3600"/>
              <a:buFont typeface="Times New Roman"/>
              <a:buNone/>
            </a:pPr>
            <a:r>
              <a:rPr lang="en-US" sz="3600" b="0" i="1" u="none" strike="noStrike" cap="small">
                <a:solidFill>
                  <a:schemeClr val="dk2"/>
                </a:solidFill>
                <a:latin typeface="Times New Roman"/>
                <a:ea typeface="Times New Roman"/>
                <a:cs typeface="Times New Roman"/>
                <a:sym typeface="Times New Roman"/>
              </a:rPr>
              <a:t>SAFRA ASİTLERİ</a:t>
            </a:r>
          </a:p>
        </p:txBody>
      </p:sp>
      <p:sp>
        <p:nvSpPr>
          <p:cNvPr id="424" name="Shape 424"/>
          <p:cNvSpPr txBox="1"/>
          <p:nvPr/>
        </p:nvSpPr>
        <p:spPr>
          <a:xfrm>
            <a:off x="457200" y="1484312"/>
            <a:ext cx="8229600" cy="180022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24 karbonlu steroidlerdir; kolanik asidin oksi türevleridirler. Safra asitleri, yapılarındaki steran halkasında bir veya daha fazla hidroksil grubu ve 5 karbonlu yan zincirlerinde bir karboksil grubu içerirler </a:t>
            </a:r>
          </a:p>
        </p:txBody>
      </p:sp>
      <p:pic>
        <p:nvPicPr>
          <p:cNvPr id="425" name="Shape 425"/>
          <p:cNvPicPr preferRelativeResize="0"/>
          <p:nvPr/>
        </p:nvPicPr>
        <p:blipFill rotWithShape="1">
          <a:blip r:embed="rId3">
            <a:alphaModFix/>
          </a:blip>
          <a:srcRect/>
          <a:stretch/>
        </p:blipFill>
        <p:spPr>
          <a:xfrm>
            <a:off x="3124200" y="3933825"/>
            <a:ext cx="2362200" cy="2205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a:stretch/>
        </p:blipFill>
        <p:spPr>
          <a:xfrm>
            <a:off x="539750" y="260350"/>
            <a:ext cx="7704137" cy="597693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457200" y="476250"/>
            <a:ext cx="8229600" cy="180022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insan safrasında serbest halde bulunmazlar; ya glisin konjugelerinin ya da  bir sistein türevi olan taurin konjugelerinin sodyum tuzları şeklinde bulunurlar</a:t>
            </a:r>
          </a:p>
        </p:txBody>
      </p:sp>
      <p:pic>
        <p:nvPicPr>
          <p:cNvPr id="431" name="Shape 431"/>
          <p:cNvPicPr preferRelativeResize="0"/>
          <p:nvPr/>
        </p:nvPicPr>
        <p:blipFill rotWithShape="1">
          <a:blip r:embed="rId3">
            <a:alphaModFix/>
          </a:blip>
          <a:srcRect/>
          <a:stretch/>
        </p:blipFill>
        <p:spPr>
          <a:xfrm>
            <a:off x="1371600" y="2852737"/>
            <a:ext cx="6361112" cy="28590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Shape 436"/>
          <p:cNvPicPr preferRelativeResize="0"/>
          <p:nvPr/>
        </p:nvPicPr>
        <p:blipFill rotWithShape="1">
          <a:blip r:embed="rId3">
            <a:alphaModFix/>
          </a:blip>
          <a:srcRect/>
          <a:stretch/>
        </p:blipFill>
        <p:spPr>
          <a:xfrm>
            <a:off x="4000500" y="152400"/>
            <a:ext cx="4533900" cy="6553200"/>
          </a:xfrm>
          <a:prstGeom prst="rect">
            <a:avLst/>
          </a:prstGeom>
          <a:noFill/>
          <a:ln>
            <a:noFill/>
          </a:ln>
        </p:spPr>
      </p:pic>
      <p:sp>
        <p:nvSpPr>
          <p:cNvPr id="437" name="Shape 437"/>
          <p:cNvSpPr txBox="1"/>
          <p:nvPr/>
        </p:nvSpPr>
        <p:spPr>
          <a:xfrm>
            <a:off x="381000" y="990600"/>
            <a:ext cx="3048000" cy="5216525"/>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insan safrasında glisin konjugelerinin ya da taurin konjugelerinin sodyum tuzları şeklinde bulunduklarından sıklıkla safra asitleri yerine safra tuzlarından sözedilir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533400" y="457200"/>
            <a:ext cx="8153400" cy="393541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İnce bağırsaktaki safra asitlerinin %90’ı ileumdan emilerek portal dolaşım yoluyla karaciğere gelirler ve safra ile tekrar ince bağırsağa atılırlar. Safra asitlerinin ince bağırsağa atıldıktan sonra emilerek karaciğere dönmeleri ve tekrar ince bağırsağa atılmaları, </a:t>
            </a:r>
            <a:r>
              <a:rPr lang="en-US" sz="2800" b="1" i="1" u="none">
                <a:solidFill>
                  <a:schemeClr val="dk1"/>
                </a:solidFill>
                <a:latin typeface="Times New Roman"/>
                <a:ea typeface="Times New Roman"/>
                <a:cs typeface="Times New Roman"/>
                <a:sym typeface="Times New Roman"/>
              </a:rPr>
              <a:t>enterohepatik dolanım </a:t>
            </a:r>
            <a:r>
              <a:rPr lang="en-US" sz="2800" b="0" i="1" u="none">
                <a:solidFill>
                  <a:schemeClr val="dk1"/>
                </a:solidFill>
                <a:latin typeface="Times New Roman"/>
                <a:ea typeface="Times New Roman"/>
                <a:cs typeface="Times New Roman"/>
                <a:sym typeface="Times New Roman"/>
              </a:rPr>
              <a:t>olarak tanımlanır. Yeniden emilemeyen safra tuzları veya onların türevleri feçes içinde dışarı atılırlar ki koprosterin, feçeste bulunan başlıca nötr steroiddir </a:t>
            </a:r>
          </a:p>
        </p:txBody>
      </p:sp>
      <p:pic>
        <p:nvPicPr>
          <p:cNvPr id="443" name="Shape 443"/>
          <p:cNvPicPr preferRelativeResize="0"/>
          <p:nvPr/>
        </p:nvPicPr>
        <p:blipFill rotWithShape="1">
          <a:blip r:embed="rId3">
            <a:alphaModFix/>
          </a:blip>
          <a:srcRect/>
          <a:stretch/>
        </p:blipFill>
        <p:spPr>
          <a:xfrm>
            <a:off x="4219575" y="4043362"/>
            <a:ext cx="3781425" cy="26622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74637"/>
            <a:ext cx="8229600" cy="6858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ts val="3200"/>
              <a:buFont typeface="Times New Roman"/>
              <a:buNone/>
            </a:pPr>
            <a:r>
              <a:rPr lang="en-US" sz="3200" b="0" i="1" u="none" strike="noStrike" cap="small">
                <a:solidFill>
                  <a:schemeClr val="dk2"/>
                </a:solidFill>
                <a:latin typeface="Times New Roman"/>
                <a:ea typeface="Times New Roman"/>
                <a:cs typeface="Times New Roman"/>
                <a:sym typeface="Times New Roman"/>
              </a:rPr>
              <a:t>SAFRA ASİTLERİNİN  ÖZELLİKLERİ </a:t>
            </a:r>
          </a:p>
        </p:txBody>
      </p:sp>
      <p:sp>
        <p:nvSpPr>
          <p:cNvPr id="449" name="Shape 449"/>
          <p:cNvSpPr txBox="1"/>
          <p:nvPr/>
        </p:nvSpPr>
        <p:spPr>
          <a:xfrm>
            <a:off x="457200" y="1371600"/>
            <a:ext cx="8382000" cy="3937000"/>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apolar yapılara apolar moleküller arası kuvvetlerle bağlanırlar ve yüzey gerilimini azaltırlar. Bu nedenle suda çözünmeyen lipidlerin emülsiyonlaşmasını, böylece enzimlerin bağırsak lümenindeki lipidlere daha iyi etki yapmalarını sağlarlar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mukozaları tahriş ederler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-Litokolik asit intramuskuler uygulandığında lokal iltihap oluşturur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685800" y="609600"/>
            <a:ext cx="8001000" cy="6858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ts val="3200"/>
              <a:buFont typeface="Times New Roman"/>
              <a:buNone/>
            </a:pPr>
            <a:r>
              <a:rPr lang="en-US" sz="3200" b="0" i="1" u="none" strike="noStrike" cap="small">
                <a:solidFill>
                  <a:schemeClr val="dk2"/>
                </a:solidFill>
                <a:latin typeface="Times New Roman"/>
                <a:ea typeface="Times New Roman"/>
                <a:cs typeface="Times New Roman"/>
                <a:sym typeface="Times New Roman"/>
              </a:rPr>
              <a:t>SAFRA ASİTLERİNİN BİYOFONKSİYONLAR</a:t>
            </a:r>
            <a:r>
              <a:rPr lang="en-US" sz="2400" b="0" i="1" u="none" strike="noStrike" cap="small">
                <a:solidFill>
                  <a:schemeClr val="dk2"/>
                </a:solidFill>
                <a:latin typeface="Times New Roman"/>
                <a:ea typeface="Times New Roman"/>
                <a:cs typeface="Times New Roman"/>
                <a:sym typeface="Times New Roman"/>
              </a:rPr>
              <a:t>I</a:t>
            </a:r>
          </a:p>
        </p:txBody>
      </p:sp>
      <p:sp>
        <p:nvSpPr>
          <p:cNvPr id="455" name="Shape 455"/>
          <p:cNvSpPr txBox="1"/>
          <p:nvPr/>
        </p:nvSpPr>
        <p:spPr>
          <a:xfrm>
            <a:off x="457200" y="1676400"/>
            <a:ext cx="8382000" cy="436403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safra içindeki kolesterolün çökmesini önlerler. Safrada kolesterolün maksimal çözünebildiği noktada kolesterol/safra asidi oranı 5/80 kadardır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intestinal motiliteyi artırırlar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-Safra asitleri, yüzey gerilimini azaltıcı etkileriyle emülsiyonlaşmayı kolaylaştırırlar;  hem yağların hem yağda çözünen vitaminlerin 0,3-1μ çapında emülsiyon veya 16-20A</a:t>
            </a:r>
            <a:r>
              <a:rPr lang="en-US" sz="2800" b="0" i="1" u="none" baseline="30000">
                <a:solidFill>
                  <a:schemeClr val="dk1"/>
                </a:solidFill>
                <a:latin typeface="Times New Roman"/>
                <a:ea typeface="Times New Roman"/>
                <a:cs typeface="Times New Roman"/>
                <a:sym typeface="Times New Roman"/>
              </a:rPr>
              <a:t>o</a:t>
            </a:r>
            <a:r>
              <a:rPr lang="en-US" sz="2800" b="0" i="1" u="none">
                <a:solidFill>
                  <a:schemeClr val="dk1"/>
                </a:solidFill>
                <a:latin typeface="Times New Roman"/>
                <a:ea typeface="Times New Roman"/>
                <a:cs typeface="Times New Roman"/>
                <a:sym typeface="Times New Roman"/>
              </a:rPr>
              <a:t> çapında miseller halinde emilmelerini sağlarlar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685800" y="381000"/>
            <a:ext cx="7772400" cy="914400"/>
          </a:xfrm>
          <a:prstGeom prst="rect">
            <a:avLst/>
          </a:prstGeom>
          <a:noFill/>
          <a:ln>
            <a:noFill/>
          </a:ln>
        </p:spPr>
        <p:txBody>
          <a:bodyPr wrap="square" lIns="91425" tIns="45700" rIns="91425" bIns="45700" anchor="ctr" anchorCtr="0">
            <a:noAutofit/>
          </a:bodyPr>
          <a:lstStyle/>
          <a:p>
            <a:pPr marL="0" marR="0" lvl="0" indent="-27940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Lipidlerin sınıflandırılmaları</a:t>
            </a:r>
          </a:p>
        </p:txBody>
      </p:sp>
      <p:pic>
        <p:nvPicPr>
          <p:cNvPr id="206" name="Shape 206"/>
          <p:cNvPicPr preferRelativeResize="0"/>
          <p:nvPr/>
        </p:nvPicPr>
        <p:blipFill rotWithShape="1">
          <a:blip r:embed="rId3">
            <a:alphaModFix/>
          </a:blip>
          <a:srcRect/>
          <a:stretch/>
        </p:blipFill>
        <p:spPr>
          <a:xfrm>
            <a:off x="0" y="0"/>
            <a:ext cx="9144000" cy="6858000"/>
          </a:xfrm>
          <a:prstGeom prst="rect">
            <a:avLst/>
          </a:prstGeom>
          <a:noFill/>
          <a:ln w="9525" cap="flat" cmpd="sng">
            <a:solidFill>
              <a:schemeClr val="accent1"/>
            </a:solidFill>
            <a:prstDash val="solid"/>
            <a:miter lim="800000"/>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457200" y="549275"/>
            <a:ext cx="8382000" cy="350996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Yağ aldehitleri ve keton cisimleri </a:t>
            </a:r>
            <a:r>
              <a:rPr lang="en-US" sz="2800" b="1" i="1" u="none">
                <a:solidFill>
                  <a:schemeClr val="dk1"/>
                </a:solidFill>
                <a:latin typeface="Times New Roman"/>
                <a:ea typeface="Times New Roman"/>
                <a:cs typeface="Times New Roman"/>
                <a:sym typeface="Times New Roman"/>
              </a:rPr>
              <a:t>lipid türevleri</a:t>
            </a:r>
            <a:r>
              <a:rPr lang="en-US" sz="2800" b="0" i="1" u="none">
                <a:solidFill>
                  <a:schemeClr val="dk1"/>
                </a:solidFill>
                <a:latin typeface="Times New Roman"/>
                <a:ea typeface="Times New Roman"/>
                <a:cs typeface="Times New Roman"/>
                <a:sym typeface="Times New Roman"/>
              </a:rPr>
              <a:t>dirler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İzopren türevi bileşikler olan </a:t>
            </a:r>
            <a:r>
              <a:rPr lang="en-US" sz="2800" b="1" i="1" u="none">
                <a:solidFill>
                  <a:schemeClr val="dk1"/>
                </a:solidFill>
                <a:latin typeface="Times New Roman"/>
                <a:ea typeface="Times New Roman"/>
                <a:cs typeface="Times New Roman"/>
                <a:sym typeface="Times New Roman"/>
              </a:rPr>
              <a:t>karotenoidler ve steroidler</a:t>
            </a:r>
            <a:r>
              <a:rPr lang="en-US" sz="2800" b="0" i="1" u="none">
                <a:solidFill>
                  <a:schemeClr val="dk1"/>
                </a:solidFill>
                <a:latin typeface="Times New Roman"/>
                <a:ea typeface="Times New Roman"/>
                <a:cs typeface="Times New Roman"/>
                <a:sym typeface="Times New Roman"/>
              </a:rPr>
              <a:t> lipidlerle ilgili maddelerdir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Trigliserid, kolesterol ve fosfolipidlerin değişik oranlarda protein ile kombinasyonu sonucu oluşan moleküler agregatlar </a:t>
            </a:r>
            <a:r>
              <a:rPr lang="en-US" sz="2800" b="1" i="1" u="none">
                <a:solidFill>
                  <a:schemeClr val="dk1"/>
                </a:solidFill>
                <a:latin typeface="Times New Roman"/>
                <a:ea typeface="Times New Roman"/>
                <a:cs typeface="Times New Roman"/>
                <a:sym typeface="Times New Roman"/>
              </a:rPr>
              <a:t>lipoproteinler</a:t>
            </a:r>
            <a:r>
              <a:rPr lang="en-US" sz="2800" b="0" i="1" u="none">
                <a:solidFill>
                  <a:schemeClr val="dk1"/>
                </a:solidFill>
                <a:latin typeface="Times New Roman"/>
                <a:ea typeface="Times New Roman"/>
                <a:cs typeface="Times New Roman"/>
                <a:sym typeface="Times New Roman"/>
              </a:rPr>
              <a:t>dir. Lipoproteinler suda çözünürler ve lipidler böylece kanda taşınabilirler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9144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dk2"/>
              </a:buClr>
              <a:buSzPts val="3000"/>
              <a:buFont typeface="Century Schoolbook"/>
              <a:buNone/>
            </a:pPr>
            <a:r>
              <a:rPr lang="en-US" sz="3000" b="0" i="0" u="none" strike="noStrike" cap="small">
                <a:solidFill>
                  <a:schemeClr val="dk2"/>
                </a:solidFill>
                <a:latin typeface="Century Schoolbook"/>
                <a:ea typeface="Century Schoolbook"/>
                <a:cs typeface="Century Schoolbook"/>
                <a:sym typeface="Century Schoolbook"/>
              </a:rPr>
              <a:t>YAĞ ASİTLERİ </a:t>
            </a:r>
          </a:p>
        </p:txBody>
      </p:sp>
      <p:sp>
        <p:nvSpPr>
          <p:cNvPr id="217" name="Shape 217"/>
          <p:cNvSpPr txBox="1"/>
          <p:nvPr/>
        </p:nvSpPr>
        <p:spPr>
          <a:xfrm>
            <a:off x="503237" y="1898650"/>
            <a:ext cx="8305800" cy="137318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1" i="1" u="none">
                <a:solidFill>
                  <a:schemeClr val="dk1"/>
                </a:solidFill>
                <a:latin typeface="Times New Roman"/>
                <a:ea typeface="Times New Roman"/>
                <a:cs typeface="Times New Roman"/>
                <a:sym typeface="Times New Roman"/>
              </a:rPr>
              <a:t>Yağ asitleri,</a:t>
            </a:r>
            <a:r>
              <a:rPr lang="en-US" sz="2800" b="0" i="1" u="none">
                <a:solidFill>
                  <a:schemeClr val="dk1"/>
                </a:solidFill>
                <a:latin typeface="Times New Roman"/>
                <a:ea typeface="Times New Roman"/>
                <a:cs typeface="Times New Roman"/>
                <a:sym typeface="Times New Roman"/>
              </a:rPr>
              <a:t> hidrokarbon zincirli monokarboksilik organik asitlerdir; yapılarında, 4-36 karbonlu hidrokarbon zincirinin ucunda karboksil grubu bulunur </a:t>
            </a:r>
          </a:p>
        </p:txBody>
      </p:sp>
      <p:pic>
        <p:nvPicPr>
          <p:cNvPr id="218" name="Shape 218"/>
          <p:cNvPicPr preferRelativeResize="0"/>
          <p:nvPr/>
        </p:nvPicPr>
        <p:blipFill rotWithShape="1">
          <a:blip r:embed="rId3">
            <a:alphaModFix/>
          </a:blip>
          <a:srcRect l="3570" r="23808" b="5535"/>
          <a:stretch/>
        </p:blipFill>
        <p:spPr>
          <a:xfrm>
            <a:off x="2195512" y="3438525"/>
            <a:ext cx="4608512" cy="32305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533400" y="1905000"/>
            <a:ext cx="8305800" cy="224631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1" i="1" u="none">
                <a:solidFill>
                  <a:schemeClr val="dk1"/>
                </a:solidFill>
                <a:latin typeface="Times New Roman"/>
                <a:ea typeface="Times New Roman"/>
                <a:cs typeface="Times New Roman"/>
                <a:sym typeface="Times New Roman"/>
              </a:rPr>
              <a:t>Yağ asitlerinin sınıflandırılmaları:</a:t>
            </a:r>
            <a:br>
              <a:rPr lang="en-US" sz="2800" b="1" i="1" u="none">
                <a:solidFill>
                  <a:schemeClr val="dk1"/>
                </a:solidFill>
                <a:latin typeface="Times New Roman"/>
                <a:ea typeface="Times New Roman"/>
                <a:cs typeface="Times New Roman"/>
                <a:sym typeface="Times New Roman"/>
              </a:rPr>
            </a:br>
            <a:r>
              <a:rPr lang="en-US" sz="2800" b="0" i="1" u="none">
                <a:solidFill>
                  <a:schemeClr val="dk1"/>
                </a:solidFill>
                <a:latin typeface="Times New Roman"/>
                <a:ea typeface="Times New Roman"/>
                <a:cs typeface="Times New Roman"/>
                <a:sym typeface="Times New Roman"/>
              </a:rPr>
              <a:t>-Doymuş (satüre) yağ asitleri </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-Doymamış (ansatüre) yağ asitleri </a:t>
            </a:r>
          </a:p>
          <a:p>
            <a:pPr marL="0" marR="0" lvl="0" indent="0" algn="l" rtl="0">
              <a:lnSpc>
                <a:spcPct val="100000"/>
              </a:lnSpc>
              <a:spcBef>
                <a:spcPts val="0"/>
              </a:spcBef>
              <a:spcAft>
                <a:spcPts val="0"/>
              </a:spcAft>
              <a:buNone/>
            </a:pPr>
            <a:endParaRPr sz="2800" b="0" i="1" u="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9144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1"/>
              </a:buClr>
              <a:buSzPts val="3200"/>
              <a:buFont typeface="Times New Roman"/>
              <a:buNone/>
            </a:pPr>
            <a:r>
              <a:rPr lang="en-US" sz="3200" b="0" i="1" u="none" strike="noStrike" cap="small">
                <a:solidFill>
                  <a:schemeClr val="dk1"/>
                </a:solidFill>
                <a:latin typeface="Times New Roman"/>
                <a:ea typeface="Times New Roman"/>
                <a:cs typeface="Times New Roman"/>
                <a:sym typeface="Times New Roman"/>
              </a:rPr>
              <a:t>DOYMUŞ (SATÜRE) YAĞ ASİTLERİ</a:t>
            </a:r>
          </a:p>
        </p:txBody>
      </p:sp>
      <p:sp>
        <p:nvSpPr>
          <p:cNvPr id="229" name="Shape 229"/>
          <p:cNvSpPr txBox="1"/>
          <p:nvPr/>
        </p:nvSpPr>
        <p:spPr>
          <a:xfrm>
            <a:off x="381000" y="1905000"/>
            <a:ext cx="8305800" cy="2246312"/>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Doymuş (satüre) yağ asitleri, hidrokarbon zincirleri çift bağ içermeyen ve dallanmamış olan yağ asitleridirler</a:t>
            </a:r>
          </a:p>
          <a:p>
            <a:pPr marL="0" marR="0" lvl="0" indent="-177800" algn="l"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En basit doymuş yağ asidi, 2 karbona sahip asetik asittir</a:t>
            </a:r>
          </a:p>
          <a:p>
            <a:pPr marL="0" marR="0" lvl="0" indent="-177800" algn="ctr" rtl="0">
              <a:lnSpc>
                <a:spcPct val="100000"/>
              </a:lnSpc>
              <a:spcBef>
                <a:spcPts val="140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CH</a:t>
            </a:r>
            <a:r>
              <a:rPr lang="en-US" sz="2800" b="0" i="1" u="none" baseline="-25000">
                <a:solidFill>
                  <a:schemeClr val="dk1"/>
                </a:solidFill>
                <a:latin typeface="Times New Roman"/>
                <a:ea typeface="Times New Roman"/>
                <a:cs typeface="Times New Roman"/>
                <a:sym typeface="Times New Roman"/>
              </a:rPr>
              <a:t>3</a:t>
            </a:r>
            <a:r>
              <a:rPr lang="en-US" sz="2800" b="0" i="1" u="none">
                <a:solidFill>
                  <a:schemeClr val="dk1"/>
                </a:solidFill>
                <a:latin typeface="Times New Roman"/>
                <a:ea typeface="Times New Roman"/>
                <a:cs typeface="Times New Roman"/>
                <a:sym typeface="Times New Roman"/>
              </a:rPr>
              <a:t>COOH</a:t>
            </a:r>
          </a:p>
        </p:txBody>
      </p:sp>
      <p:pic>
        <p:nvPicPr>
          <p:cNvPr id="230" name="Shape 230"/>
          <p:cNvPicPr preferRelativeResize="0"/>
          <p:nvPr/>
        </p:nvPicPr>
        <p:blipFill rotWithShape="1">
          <a:blip r:embed="rId3">
            <a:alphaModFix/>
          </a:blip>
          <a:srcRect/>
          <a:stretch/>
        </p:blipFill>
        <p:spPr>
          <a:xfrm>
            <a:off x="1866900" y="4852987"/>
            <a:ext cx="5334000" cy="898525"/>
          </a:xfrm>
          <a:prstGeom prst="rect">
            <a:avLst/>
          </a:prstGeom>
          <a:noFill/>
          <a:ln>
            <a:noFill/>
          </a:ln>
        </p:spPr>
      </p:pic>
    </p:spTree>
  </p:cSld>
  <p:clrMapOvr>
    <a:masterClrMapping/>
  </p:clrMapOvr>
</p:sld>
</file>

<file path=ppt/theme/theme1.xml><?xml version="1.0" encoding="utf-8"?>
<a:theme xmlns:a="http://schemas.openxmlformats.org/drawingml/2006/main" name="1_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mba">
  <a:themeElements>
    <a:clrScheme name="Cumba">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1833</Words>
  <Application>Microsoft Office PowerPoint</Application>
  <PresentationFormat>Ekran Gösterisi (4:3)</PresentationFormat>
  <Paragraphs>100</Paragraphs>
  <Slides>44</Slides>
  <Notes>44</Notes>
  <HiddenSlides>0</HiddenSlides>
  <MMClips>0</MMClips>
  <ScaleCrop>false</ScaleCrop>
  <HeadingPairs>
    <vt:vector size="6" baseType="variant">
      <vt:variant>
        <vt:lpstr>Kullanılan Yazı Tipleri</vt:lpstr>
      </vt:variant>
      <vt:variant>
        <vt:i4>4</vt:i4>
      </vt:variant>
      <vt:variant>
        <vt:lpstr>Tema</vt:lpstr>
      </vt:variant>
      <vt:variant>
        <vt:i4>7</vt:i4>
      </vt:variant>
      <vt:variant>
        <vt:lpstr>Slayt Başlıkları</vt:lpstr>
      </vt:variant>
      <vt:variant>
        <vt:i4>44</vt:i4>
      </vt:variant>
    </vt:vector>
  </HeadingPairs>
  <TitlesOfParts>
    <vt:vector size="55" baseType="lpstr">
      <vt:lpstr>Century Schoolbook</vt:lpstr>
      <vt:lpstr>Noto Sans Symbols</vt:lpstr>
      <vt:lpstr>Times New Roman</vt:lpstr>
      <vt:lpstr>Arial</vt:lpstr>
      <vt:lpstr>1_Cumba</vt:lpstr>
      <vt:lpstr>Cumba</vt:lpstr>
      <vt:lpstr>4_Cumba</vt:lpstr>
      <vt:lpstr>5_Cumba</vt:lpstr>
      <vt:lpstr>2_Cumba</vt:lpstr>
      <vt:lpstr>3_Cumba</vt:lpstr>
      <vt:lpstr>6_Cumba</vt:lpstr>
      <vt:lpstr>ÜNİTE 5 : BÖLÜM                                                  YAĞLAR</vt:lpstr>
      <vt:lpstr>PowerPoint Sunusu</vt:lpstr>
      <vt:lpstr>PowerPoint Sunusu</vt:lpstr>
      <vt:lpstr>PowerPoint Sunusu</vt:lpstr>
      <vt:lpstr>PowerPoint Sunusu</vt:lpstr>
      <vt:lpstr>PowerPoint Sunusu</vt:lpstr>
      <vt:lpstr>YAĞ ASİTLERİ </vt:lpstr>
      <vt:lpstr>PowerPoint Sunusu</vt:lpstr>
      <vt:lpstr>DOYMUŞ (SATÜRE) YAĞ ASİTLERİ</vt:lpstr>
      <vt:lpstr>PowerPoint Sunusu</vt:lpstr>
      <vt:lpstr>DOYMAMIŞ(ANSATÜRE) YAĞ ASİTLERİ</vt:lpstr>
      <vt:lpstr>PowerPoint Sunusu</vt:lpstr>
      <vt:lpstr>PowerPoint Sunusu</vt:lpstr>
      <vt:lpstr>ESANSİYEL YAĞLAR VE SAĞLIĞA OLAN ETKİSİ</vt:lpstr>
      <vt:lpstr>PowerPoint Sunusu</vt:lpstr>
      <vt:lpstr>PowerPoint Sunusu</vt:lpstr>
      <vt:lpstr>GLİSEROL (GLİSERİN)</vt:lpstr>
      <vt:lpstr>NÖTRAL YAĞLAR (TRİGLİSERİDLER, TRİAÇİLGLİSEROLLER, YAĞLAR)</vt:lpstr>
      <vt:lpstr>PowerPoint Sunusu</vt:lpstr>
      <vt:lpstr>PowerPoint Sunusu</vt:lpstr>
      <vt:lpstr>TRİGLİSERİDLERİN KİMYASAL ÖZELLİKLERİ</vt:lpstr>
      <vt:lpstr>PowerPoint Sunusu</vt:lpstr>
      <vt:lpstr>PowerPoint Sunusu</vt:lpstr>
      <vt:lpstr>PowerPoint Sunusu</vt:lpstr>
      <vt:lpstr>PowerPoint Sunusu</vt:lpstr>
      <vt:lpstr>FOSFOLİPİDLER </vt:lpstr>
      <vt:lpstr>PowerPoint Sunusu</vt:lpstr>
      <vt:lpstr>        YAĞIN SİNDİRİMİ </vt:lpstr>
      <vt:lpstr>PowerPoint Sunusu</vt:lpstr>
      <vt:lpstr>YAĞIN EMİLİMİ</vt:lpstr>
      <vt:lpstr>YAĞIN TAŞINMASI</vt:lpstr>
      <vt:lpstr>STEROİDLER</vt:lpstr>
      <vt:lpstr>KOLESTEROL (KOLESTERİN) </vt:lpstr>
      <vt:lpstr>KOLESTEROLÜN ÖZELLİKLERİ </vt:lpstr>
      <vt:lpstr>KOLESTEROLÜN BİYOFONKSİYONLARI</vt:lpstr>
      <vt:lpstr>PowerPoint Sunusu</vt:lpstr>
      <vt:lpstr>KOLESTEROLÜN TAŞINMASI</vt:lpstr>
      <vt:lpstr>PowerPoint Sunusu</vt:lpstr>
      <vt:lpstr>SAFRA ASİTLERİ</vt:lpstr>
      <vt:lpstr>PowerPoint Sunusu</vt:lpstr>
      <vt:lpstr>PowerPoint Sunusu</vt:lpstr>
      <vt:lpstr>PowerPoint Sunusu</vt:lpstr>
      <vt:lpstr>SAFRA ASİTLERİNİN  ÖZELLİKLERİ </vt:lpstr>
      <vt:lpstr>SAFRA ASİTLERİNİN BİYOFONKSİYONLARI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ÜNİTE 5 : BÖLÜM                                                  YAĞLAR</dc:title>
  <dc:creator>Birce Taban</dc:creator>
  <cp:lastModifiedBy>Birce Taban</cp:lastModifiedBy>
  <cp:revision>1</cp:revision>
  <dcterms:modified xsi:type="dcterms:W3CDTF">2017-12-11T07:23:01Z</dcterms:modified>
</cp:coreProperties>
</file>