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609" r:id="rId5"/>
    <p:sldId id="669" r:id="rId6"/>
    <p:sldId id="670" r:id="rId7"/>
    <p:sldId id="671" r:id="rId8"/>
    <p:sldId id="672" r:id="rId9"/>
    <p:sldId id="673" r:id="rId10"/>
    <p:sldId id="674" r:id="rId11"/>
    <p:sldId id="675" r:id="rId12"/>
    <p:sldId id="676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668" y="-8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2/19/2020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2/19/2020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2/19/2020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2/19/2020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2/19/2020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/>
              <a:t>GGY469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/>
              <a:t>Arazi Ekonomisi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</a:t>
            </a:r>
            <a:r>
              <a:rPr lang="en-US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 smtClean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Arazi: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Yeryüzünün suyla kaplı olmayan alanları için kullanılmaktadır.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Land: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yeryüzü, dünyanın yüzeyi, dünya yüzeyinin herhangi bir parçası ve bu parçanın gökyüzüne ve yeraltına doğru devam eden kısımları ile üzerindeki doğal parçaları (ağaçlar ve sular gibi) içerir.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İnsan yapımı şeyler bunun dışındadır.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1600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/>
              <a:t>Toprak – </a:t>
            </a:r>
            <a:r>
              <a:rPr lang="tr-TR" sz="1600" dirty="0" err="1"/>
              <a:t>soil</a:t>
            </a: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00" dirty="0"/>
              <a:t> Arazi – </a:t>
            </a:r>
            <a:r>
              <a:rPr lang="tr-TR" sz="1600" dirty="0" err="1"/>
              <a:t>land</a:t>
            </a: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00" dirty="0"/>
              <a:t> Gayrimenkul/taşınmaz – </a:t>
            </a:r>
            <a:r>
              <a:rPr lang="tr-TR" sz="1600" dirty="0" err="1"/>
              <a:t>real</a:t>
            </a:r>
            <a:r>
              <a:rPr lang="tr-TR" sz="1600" dirty="0"/>
              <a:t> </a:t>
            </a:r>
            <a:r>
              <a:rPr lang="tr-TR" sz="1600" dirty="0" err="1"/>
              <a:t>estate</a:t>
            </a:r>
            <a:r>
              <a:rPr lang="tr-TR" sz="1600" dirty="0"/>
              <a:t>/</a:t>
            </a:r>
            <a:r>
              <a:rPr lang="tr-TR" sz="1600" dirty="0" err="1"/>
              <a:t>property</a:t>
            </a: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00" dirty="0"/>
              <a:t> Emlak – </a:t>
            </a:r>
            <a:r>
              <a:rPr lang="tr-TR" sz="1600" dirty="0" err="1"/>
              <a:t>estate</a:t>
            </a: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defRPr/>
            </a:pPr>
            <a:endParaRPr lang="tr-TR" sz="1600" dirty="0"/>
          </a:p>
          <a:p>
            <a:pPr algn="just"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sz="1600" dirty="0"/>
              <a:t> Tabii/doğal kaynak/doğa – </a:t>
            </a:r>
            <a:r>
              <a:rPr lang="tr-TR" sz="1600" dirty="0" err="1"/>
              <a:t>nature</a:t>
            </a:r>
            <a:r>
              <a:rPr lang="tr-TR" sz="1600" dirty="0"/>
              <a:t>/</a:t>
            </a:r>
            <a:r>
              <a:rPr lang="tr-TR" sz="1600" dirty="0" err="1"/>
              <a:t>natural</a:t>
            </a:r>
            <a:r>
              <a:rPr lang="tr-TR" sz="1600" dirty="0"/>
              <a:t> </a:t>
            </a:r>
            <a:r>
              <a:rPr lang="tr-TR" sz="1600" dirty="0" err="1"/>
              <a:t>resources</a:t>
            </a:r>
            <a:r>
              <a:rPr lang="tr-TR" sz="1600" dirty="0"/>
              <a:t>/</a:t>
            </a:r>
            <a:r>
              <a:rPr lang="tr-TR" sz="1600" dirty="0" err="1"/>
              <a:t>resources</a:t>
            </a:r>
            <a:r>
              <a:rPr lang="tr-TR" sz="1600" dirty="0"/>
              <a:t> 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Toprak – </a:t>
            </a: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soil</a:t>
            </a: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Arazi ile toprak kelimeleri arasında bir anlam farkı olmakla birlikte bu iki kelime birbiri yerine kullanılabilmektedir.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Arazi denilince doğal kaynaklarıyla yer yüzü parçası anlaşılmaktadır.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Toprak ise daha çok fiziki ve kimyasal özellikleriyle arazi derinliğini ifade eder.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Toprak bilimcilere göre toprak; dünyanın katı yüzeylerinde oluşan, bitkilere direk, destek ve besin sağlayan, üç boyutlu ve canlı bir ortamdır. 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Toprak – </a:t>
            </a: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soil</a:t>
            </a: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Arazi kavramı ile genellikle yüzeysel alan ve toprak sözcüğü ile derinlik ifade edilmektedir.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Arazi ve toprak kelimeleri ile doğanın hem yüzeyi, hem de derinliği ifade edilmiş olmaktadır. 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Doğa-tabiat/</a:t>
            </a: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nature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: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Toprak, iklim, su ve yer altı servetlerini kapsar.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Tabiat içindeki hava, güneş ve rüzgar gibi bazı kaynaklar bol, verimli arazi, su ve madenler sınırlı düzeyde bulunur.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Kısa ve uzun vadeli gelişme için ekonomik ve planlı kullanım gerekli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0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;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sahip olunan nesne anlamı taşımaktadır.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Bir nesne üzerinde kanun ile korunan ve herkese karşı ileri sürülebilen kullanma, yararlanma ve tasarruf etme haklarını ifade eder.  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Arazi ile ilişkili haklar anlamında olan mülkiyet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ownership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ve sahip olunabilecek nesne anlamındaki mülk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kavramlarının çoğu 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İngilizce’de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eş anlamlı olarak kullanılır.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8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Mülk;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kişisel mülk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personal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ve taşınmaz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real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olarak ikiye ayrılmakta.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Mülk;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taşınır mülk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movable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ve taşınmaz mülk (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immovable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tr-TR" sz="1600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 olarak ikiye ayrılmakta.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87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 smtClean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20B0604020202020204" pitchFamily="2" charset="2"/>
              <a:buChar char="§"/>
            </a:pPr>
            <a:r>
              <a:rPr lang="tr-TR" sz="1600" b="1" spc="-50" dirty="0" smtClean="0">
                <a:ea typeface="Trebuchet MS" panose="020B0603020202020204" pitchFamily="34" charset="0"/>
                <a:cs typeface="Trebuchet MS" panose="020B0603020202020204" pitchFamily="34" charset="0"/>
              </a:rPr>
              <a:t> Taşınmaz 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mülk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, “toprak ve binalar, apartmanlar, diğer yapılar, doğal nesneler ve bazı yönetsel alanlarda madenler gibi toprağa bağlı şeylerdir”. Bu terimler, “toprak ve toprağa bağlı eklentiler üzerindeki mülkiyet” olarak tanımlanmaktadır.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1600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Özetle toprak, bina ve bunlara dayalı hakların tümü taşınmaz mülklerdir. 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96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600" b="1" spc="-50" dirty="0" smtClean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 smtClean="0">
                <a:ea typeface="Trebuchet MS" panose="020B0603020202020204" pitchFamily="34" charset="0"/>
                <a:cs typeface="Trebuchet MS" panose="020B0603020202020204" pitchFamily="34" charset="0"/>
              </a:rPr>
              <a:t>Taşınmaz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;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toprak ve toprağa zarar verilmeden çıkartılabilen şeyler dışında, toprak üzerinde büyüyen, toprağa bağlanan, toprak üzerine yapılan herhangi bir şeydir.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1600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 smtClean="0">
                <a:ea typeface="Trebuchet MS" panose="020B0603020202020204" pitchFamily="34" charset="0"/>
                <a:cs typeface="Trebuchet MS" panose="020B0603020202020204" pitchFamily="34" charset="0"/>
              </a:rPr>
              <a:t>Taşınmaz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;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maddi (toprak ve binalar) ya da maddi olmayan (geçit hakkı) hakları kapsar.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1600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600" b="1" spc="-50" dirty="0" smtClean="0">
                <a:ea typeface="Trebuchet MS" panose="020B0603020202020204" pitchFamily="34" charset="0"/>
                <a:cs typeface="Trebuchet MS" panose="020B0603020202020204" pitchFamily="34" charset="0"/>
              </a:rPr>
              <a:t>Kişisel 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mülk (</a:t>
            </a: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personal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tr-TR" sz="1600" b="1" spc="-50" dirty="0" err="1">
                <a:ea typeface="Trebuchet MS" panose="020B0603020202020204" pitchFamily="34" charset="0"/>
                <a:cs typeface="Trebuchet MS" panose="020B0603020202020204" pitchFamily="34" charset="0"/>
              </a:rPr>
              <a:t>property</a:t>
            </a:r>
            <a:r>
              <a:rPr lang="tr-TR" sz="1600" b="1" spc="-50" dirty="0">
                <a:ea typeface="Trebuchet MS" panose="020B0603020202020204" pitchFamily="34" charset="0"/>
                <a:cs typeface="Trebuchet MS" panose="020B0603020202020204" pitchFamily="34" charset="0"/>
              </a:rPr>
              <a:t>), </a:t>
            </a:r>
            <a:r>
              <a:rPr lang="tr-TR" sz="1600" spc="-50" dirty="0">
                <a:ea typeface="Trebuchet MS" panose="020B0603020202020204" pitchFamily="34" charset="0"/>
                <a:cs typeface="Trebuchet MS" panose="020B0603020202020204" pitchFamily="34" charset="0"/>
              </a:rPr>
              <a:t>şahsın sahip olduğu taşınmaz ve taşınır mülkiyetidir...</a:t>
            </a:r>
            <a:endParaRPr lang="tr-TR" sz="1600" spc="-50" dirty="0"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42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25634</TotalTime>
  <Words>471</Words>
  <Application>Microsoft Office PowerPoint</Application>
  <PresentationFormat>Ekran Gösterisi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927</cp:revision>
  <cp:lastPrinted>2016-10-24T07:53:35Z</cp:lastPrinted>
  <dcterms:created xsi:type="dcterms:W3CDTF">2016-09-18T09:35:24Z</dcterms:created>
  <dcterms:modified xsi:type="dcterms:W3CDTF">2020-02-19T11:10:01Z</dcterms:modified>
</cp:coreProperties>
</file>