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668" r:id="rId4"/>
    <p:sldId id="609" r:id="rId5"/>
    <p:sldId id="669" r:id="rId6"/>
    <p:sldId id="670" r:id="rId7"/>
    <p:sldId id="671" r:id="rId8"/>
    <p:sldId id="672" r:id="rId9"/>
    <p:sldId id="673" r:id="rId10"/>
    <p:sldId id="674" r:id="rId11"/>
    <p:sldId id="675" r:id="rId12"/>
    <p:sldId id="676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3" d="100"/>
          <a:sy n="83" d="100"/>
        </p:scale>
        <p:origin x="-1668" y="-84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19.02.2020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2/19/2020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2/19/2020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2/19/2020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2/19/2020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2/19/2020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2/19/2020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2/19/2020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2/19/2020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2/19/2020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2/19/2020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2/19/2020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2/19/2020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2/19/2020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/>
              <a:t>GGY469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/>
              <a:t>Arazi Ekonomisi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Yeşim</a:t>
            </a:r>
            <a:r>
              <a:rPr lang="en-US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tr-TR" sz="1600" b="1" spc="-50" dirty="0" smtClean="0"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b="1" spc="-50" dirty="0">
                <a:ea typeface="Trebuchet MS" panose="020B0603020202020204" pitchFamily="34" charset="0"/>
                <a:cs typeface="Trebuchet MS" panose="020B0603020202020204" pitchFamily="34" charset="0"/>
              </a:rPr>
              <a:t>Arazi: 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Yeryüzünün suyla kaplı olmayan alanları için kullanılmaktadır.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b="1" spc="-50" dirty="0">
                <a:ea typeface="Trebuchet MS" panose="020B0603020202020204" pitchFamily="34" charset="0"/>
                <a:cs typeface="Trebuchet MS" panose="020B0603020202020204" pitchFamily="34" charset="0"/>
              </a:rPr>
              <a:t>Land: 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yeryüzü, dünyanın yüzeyi, dünya yüzeyinin herhangi bir parçası ve bu parçanın gökyüzüne ve yeraltına doğru devam eden kısımları ile üzerindeki doğal parçaları (ağaçlar ve sular gibi) içerir.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İnsan yapımı şeyler bunun dışındadır.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tr-TR" sz="1600" spc="-50" dirty="0">
              <a:ea typeface="Trebuchet MS" panose="020B0603020202020204" pitchFamily="34" charset="0"/>
              <a:cs typeface="Trebuchet MS" panose="020B0603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188248"/>
            <a:ext cx="8517837" cy="636625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Kavramsal Yaklaşım/Çerçeve </a:t>
            </a:r>
            <a:endParaRPr lang="tr-TR" sz="2400" b="1" dirty="0"/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56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/>
              <a:t>Toprak – </a:t>
            </a:r>
            <a:r>
              <a:rPr lang="tr-TR" sz="1600" dirty="0" err="1"/>
              <a:t>soil</a:t>
            </a:r>
            <a:endParaRPr lang="tr-TR" sz="1600" dirty="0"/>
          </a:p>
          <a:p>
            <a:pPr algn="just"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sz="1600" dirty="0"/>
          </a:p>
          <a:p>
            <a:pPr algn="just"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00" dirty="0"/>
              <a:t> Arazi – </a:t>
            </a:r>
            <a:r>
              <a:rPr lang="tr-TR" sz="1600" dirty="0" err="1"/>
              <a:t>land</a:t>
            </a:r>
            <a:endParaRPr lang="tr-TR" sz="1600" dirty="0"/>
          </a:p>
          <a:p>
            <a:pPr algn="just"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sz="1600" dirty="0"/>
          </a:p>
          <a:p>
            <a:pPr algn="just"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00" dirty="0"/>
              <a:t> Gayrimenkul/taşınmaz – </a:t>
            </a:r>
            <a:r>
              <a:rPr lang="tr-TR" sz="1600" dirty="0" err="1"/>
              <a:t>real</a:t>
            </a:r>
            <a:r>
              <a:rPr lang="tr-TR" sz="1600" dirty="0"/>
              <a:t> </a:t>
            </a:r>
            <a:r>
              <a:rPr lang="tr-TR" sz="1600" dirty="0" err="1"/>
              <a:t>estate</a:t>
            </a:r>
            <a:r>
              <a:rPr lang="tr-TR" sz="1600" dirty="0"/>
              <a:t>/</a:t>
            </a:r>
            <a:r>
              <a:rPr lang="tr-TR" sz="1600" dirty="0" err="1"/>
              <a:t>property</a:t>
            </a:r>
            <a:endParaRPr lang="tr-TR" sz="1600" dirty="0"/>
          </a:p>
          <a:p>
            <a:pPr algn="just"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endParaRPr lang="tr-TR" sz="1600" dirty="0"/>
          </a:p>
          <a:p>
            <a:pPr algn="just"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00" dirty="0"/>
              <a:t> Emlak – </a:t>
            </a:r>
            <a:r>
              <a:rPr lang="tr-TR" sz="1600" dirty="0" err="1"/>
              <a:t>estate</a:t>
            </a:r>
            <a:endParaRPr lang="tr-TR" sz="1600" dirty="0"/>
          </a:p>
          <a:p>
            <a:pPr algn="just">
              <a:spcBef>
                <a:spcPts val="300"/>
              </a:spcBef>
              <a:buClr>
                <a:srgbClr val="160093"/>
              </a:buClr>
              <a:defRPr/>
            </a:pPr>
            <a:endParaRPr lang="tr-TR" sz="1600" dirty="0"/>
          </a:p>
          <a:p>
            <a:pPr algn="just">
              <a:spcBef>
                <a:spcPts val="30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600" dirty="0"/>
              <a:t> Tabii/doğal kaynak/doğa – </a:t>
            </a:r>
            <a:r>
              <a:rPr lang="tr-TR" sz="1600" dirty="0" err="1"/>
              <a:t>nature</a:t>
            </a:r>
            <a:r>
              <a:rPr lang="tr-TR" sz="1600" dirty="0"/>
              <a:t>/</a:t>
            </a:r>
            <a:r>
              <a:rPr lang="tr-TR" sz="1600" dirty="0" err="1"/>
              <a:t>natural</a:t>
            </a:r>
            <a:r>
              <a:rPr lang="tr-TR" sz="1600" dirty="0"/>
              <a:t> </a:t>
            </a:r>
            <a:r>
              <a:rPr lang="tr-TR" sz="1600" dirty="0" err="1"/>
              <a:t>resources</a:t>
            </a:r>
            <a:r>
              <a:rPr lang="tr-TR" sz="1600" dirty="0"/>
              <a:t>/</a:t>
            </a:r>
            <a:r>
              <a:rPr lang="tr-TR" sz="1600" dirty="0" err="1"/>
              <a:t>resources</a:t>
            </a:r>
            <a:r>
              <a:rPr lang="tr-TR" sz="1600" dirty="0"/>
              <a:t> </a:t>
            </a: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188248"/>
            <a:ext cx="8517837" cy="636625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Kavramsal Yaklaşım/Çerçeve </a:t>
            </a:r>
            <a:endParaRPr lang="tr-TR" sz="2400" b="1" dirty="0"/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2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spc="-50" dirty="0">
                <a:ea typeface="Trebuchet MS" panose="020B0603020202020204" pitchFamily="34" charset="0"/>
                <a:cs typeface="Trebuchet MS" panose="020B0603020202020204" pitchFamily="34" charset="0"/>
              </a:rPr>
              <a:t>Toprak – </a:t>
            </a:r>
            <a:r>
              <a:rPr lang="tr-TR" sz="1600" b="1" spc="-50" dirty="0" err="1">
                <a:ea typeface="Trebuchet MS" panose="020B0603020202020204" pitchFamily="34" charset="0"/>
                <a:cs typeface="Trebuchet MS" panose="020B0603020202020204" pitchFamily="34" charset="0"/>
              </a:rPr>
              <a:t>soil</a:t>
            </a:r>
            <a:endParaRPr lang="tr-TR" sz="1600" b="1" spc="-50" dirty="0"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 Arazi ile toprak kelimeleri arasında bir anlam farkı olmakla birlikte bu iki kelime birbiri yerine kullanılabilmektedir.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 Arazi denilince doğal kaynaklarıyla yer yüzü parçası anlaşılmaktadır.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 Toprak ise daha çok fiziki ve kimyasal özellikleriyle arazi derinliğini ifade eder.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Toprak bilimcilere göre toprak; dünyanın katı yüzeylerinde oluşan, bitkilere direk, destek ve besin sağlayan, üç boyutlu ve canlı bir ortamdır. </a:t>
            </a: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188248"/>
            <a:ext cx="8517837" cy="636625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Kavramsal Yaklaşım/Çerçeve </a:t>
            </a:r>
            <a:endParaRPr lang="tr-TR" sz="2400" b="1" dirty="0"/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85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tr-TR" sz="1600" b="1" spc="-50" dirty="0"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b="1" spc="-50" dirty="0">
                <a:ea typeface="Trebuchet MS" panose="020B0603020202020204" pitchFamily="34" charset="0"/>
                <a:cs typeface="Trebuchet MS" panose="020B0603020202020204" pitchFamily="34" charset="0"/>
              </a:rPr>
              <a:t>Toprak – </a:t>
            </a:r>
            <a:r>
              <a:rPr lang="tr-TR" sz="1600" b="1" spc="-50" dirty="0" err="1">
                <a:ea typeface="Trebuchet MS" panose="020B0603020202020204" pitchFamily="34" charset="0"/>
                <a:cs typeface="Trebuchet MS" panose="020B0603020202020204" pitchFamily="34" charset="0"/>
              </a:rPr>
              <a:t>soil</a:t>
            </a:r>
            <a:endParaRPr lang="tr-TR" sz="1600" b="1" spc="-50" dirty="0"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Arazi kavramı ile genellikle yüzeysel alan ve toprak sözcüğü ile derinlik ifade edilmektedir.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Arazi ve toprak kelimeleri ile doğanın hem yüzeyi, hem de derinliği ifade edilmiş olmaktadır. </a:t>
            </a: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188248"/>
            <a:ext cx="8517837" cy="636625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Kavramsal Yaklaşım/Çerçeve </a:t>
            </a:r>
            <a:endParaRPr lang="tr-TR" sz="2400" b="1" dirty="0"/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28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tr-TR" sz="1600" b="1" spc="-50" dirty="0"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b="1" spc="-50" dirty="0">
                <a:ea typeface="Trebuchet MS" panose="020B0603020202020204" pitchFamily="34" charset="0"/>
                <a:cs typeface="Trebuchet MS" panose="020B0603020202020204" pitchFamily="34" charset="0"/>
              </a:rPr>
              <a:t>Doğa-tabiat/</a:t>
            </a:r>
            <a:r>
              <a:rPr lang="tr-TR" sz="1600" b="1" spc="-50" dirty="0" err="1">
                <a:ea typeface="Trebuchet MS" panose="020B0603020202020204" pitchFamily="34" charset="0"/>
                <a:cs typeface="Trebuchet MS" panose="020B0603020202020204" pitchFamily="34" charset="0"/>
              </a:rPr>
              <a:t>nature</a:t>
            </a:r>
            <a:r>
              <a:rPr lang="tr-TR" sz="1600" b="1" spc="-50" dirty="0">
                <a:ea typeface="Trebuchet MS" panose="020B0603020202020204" pitchFamily="34" charset="0"/>
                <a:cs typeface="Trebuchet MS" panose="020B0603020202020204" pitchFamily="34" charset="0"/>
              </a:rPr>
              <a:t>: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Toprak, iklim, su ve yer altı servetlerini kapsar.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Tabiat içindeki hava, güneş ve rüzgar gibi bazı kaynaklar bol, verimli arazi, su ve madenler sınırlı düzeyde bulunur.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Kısa ve uzun vadeli gelişme için ekonomik ve planlı kullanım gerekli</a:t>
            </a: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188248"/>
            <a:ext cx="8517837" cy="636625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Kavramsal Yaklaşım/Çerçeve </a:t>
            </a:r>
            <a:endParaRPr lang="tr-TR" sz="2400" b="1" dirty="0"/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50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tr-TR" sz="1600" b="1" spc="-50" dirty="0"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b="1" spc="-50" dirty="0" err="1">
                <a:ea typeface="Trebuchet MS" panose="020B0603020202020204" pitchFamily="34" charset="0"/>
                <a:cs typeface="Trebuchet MS" panose="020B0603020202020204" pitchFamily="34" charset="0"/>
              </a:rPr>
              <a:t>Property</a:t>
            </a:r>
            <a:r>
              <a:rPr lang="tr-TR" sz="1600" b="1" spc="-50" dirty="0">
                <a:ea typeface="Trebuchet MS" panose="020B0603020202020204" pitchFamily="34" charset="0"/>
                <a:cs typeface="Trebuchet MS" panose="020B0603020202020204" pitchFamily="34" charset="0"/>
              </a:rPr>
              <a:t>; 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sahip olunan nesne anlamı taşımaktadır.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Bir nesne üzerinde kanun ile korunan ve herkese karşı ileri sürülebilen kullanma, yararlanma ve tasarruf etme haklarını ifade eder.  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Arazi ile ilişkili haklar anlamında olan mülkiyet (</a:t>
            </a:r>
            <a:r>
              <a:rPr lang="tr-TR" sz="1600" spc="-50" dirty="0" err="1">
                <a:ea typeface="Trebuchet MS" panose="020B0603020202020204" pitchFamily="34" charset="0"/>
                <a:cs typeface="Trebuchet MS" panose="020B0603020202020204" pitchFamily="34" charset="0"/>
              </a:rPr>
              <a:t>ownership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) ve sahip olunabilecek nesne anlamındaki mülk (</a:t>
            </a:r>
            <a:r>
              <a:rPr lang="tr-TR" sz="1600" spc="-50" dirty="0" err="1">
                <a:ea typeface="Trebuchet MS" panose="020B0603020202020204" pitchFamily="34" charset="0"/>
                <a:cs typeface="Trebuchet MS" panose="020B0603020202020204" pitchFamily="34" charset="0"/>
              </a:rPr>
              <a:t>property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) kavramlarının çoğu </a:t>
            </a:r>
            <a:r>
              <a:rPr lang="tr-TR" sz="1600" spc="-50" dirty="0" err="1">
                <a:ea typeface="Trebuchet MS" panose="020B0603020202020204" pitchFamily="34" charset="0"/>
                <a:cs typeface="Trebuchet MS" panose="020B0603020202020204" pitchFamily="34" charset="0"/>
              </a:rPr>
              <a:t>İngilizce’de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 eş anlamlı olarak kullanılır.</a:t>
            </a: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188248"/>
            <a:ext cx="8517837" cy="636625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Kavramsal Yaklaşım/Çerçeve </a:t>
            </a:r>
            <a:endParaRPr lang="tr-TR" sz="2400" b="1" dirty="0"/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28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tr-TR" sz="1600" b="1" spc="-50" dirty="0"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b="1" spc="-50" dirty="0">
                <a:ea typeface="Trebuchet MS" panose="020B0603020202020204" pitchFamily="34" charset="0"/>
                <a:cs typeface="Trebuchet MS" panose="020B0603020202020204" pitchFamily="34" charset="0"/>
              </a:rPr>
              <a:t>Mülk; 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kişisel mülk (</a:t>
            </a:r>
            <a:r>
              <a:rPr lang="tr-TR" sz="1600" spc="-50" dirty="0" err="1">
                <a:ea typeface="Trebuchet MS" panose="020B0603020202020204" pitchFamily="34" charset="0"/>
                <a:cs typeface="Trebuchet MS" panose="020B0603020202020204" pitchFamily="34" charset="0"/>
              </a:rPr>
              <a:t>personal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tr-TR" sz="1600" spc="-50" dirty="0" err="1">
                <a:ea typeface="Trebuchet MS" panose="020B0603020202020204" pitchFamily="34" charset="0"/>
                <a:cs typeface="Trebuchet MS" panose="020B0603020202020204" pitchFamily="34" charset="0"/>
              </a:rPr>
              <a:t>property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) ve taşınmaz (</a:t>
            </a:r>
            <a:r>
              <a:rPr lang="tr-TR" sz="1600" spc="-50" dirty="0" err="1">
                <a:ea typeface="Trebuchet MS" panose="020B0603020202020204" pitchFamily="34" charset="0"/>
                <a:cs typeface="Trebuchet MS" panose="020B0603020202020204" pitchFamily="34" charset="0"/>
              </a:rPr>
              <a:t>real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tr-TR" sz="1600" spc="-50" dirty="0" err="1">
                <a:ea typeface="Trebuchet MS" panose="020B0603020202020204" pitchFamily="34" charset="0"/>
                <a:cs typeface="Trebuchet MS" panose="020B0603020202020204" pitchFamily="34" charset="0"/>
              </a:rPr>
              <a:t>property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) olarak ikiye ayrılmakta.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b="1" spc="-50" dirty="0">
                <a:ea typeface="Trebuchet MS" panose="020B0603020202020204" pitchFamily="34" charset="0"/>
                <a:cs typeface="Trebuchet MS" panose="020B0603020202020204" pitchFamily="34" charset="0"/>
              </a:rPr>
              <a:t>Mülk; 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taşınır mülk (</a:t>
            </a:r>
            <a:r>
              <a:rPr lang="tr-TR" sz="1600" spc="-50" dirty="0" err="1">
                <a:ea typeface="Trebuchet MS" panose="020B0603020202020204" pitchFamily="34" charset="0"/>
                <a:cs typeface="Trebuchet MS" panose="020B0603020202020204" pitchFamily="34" charset="0"/>
              </a:rPr>
              <a:t>movable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tr-TR" sz="1600" spc="-50" dirty="0" err="1">
                <a:ea typeface="Trebuchet MS" panose="020B0603020202020204" pitchFamily="34" charset="0"/>
                <a:cs typeface="Trebuchet MS" panose="020B0603020202020204" pitchFamily="34" charset="0"/>
              </a:rPr>
              <a:t>property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) ve taşınmaz mülk (</a:t>
            </a:r>
            <a:r>
              <a:rPr lang="tr-TR" sz="1600" spc="-50" dirty="0" err="1">
                <a:ea typeface="Trebuchet MS" panose="020B0603020202020204" pitchFamily="34" charset="0"/>
                <a:cs typeface="Trebuchet MS" panose="020B0603020202020204" pitchFamily="34" charset="0"/>
              </a:rPr>
              <a:t>immovable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tr-TR" sz="1600" spc="-50" dirty="0" err="1">
                <a:ea typeface="Trebuchet MS" panose="020B0603020202020204" pitchFamily="34" charset="0"/>
                <a:cs typeface="Trebuchet MS" panose="020B0603020202020204" pitchFamily="34" charset="0"/>
              </a:rPr>
              <a:t>property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) olarak ikiye ayrılmakta.</a:t>
            </a: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188248"/>
            <a:ext cx="8517837" cy="636625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Kavramsal Yaklaşım/Çerçeve </a:t>
            </a:r>
            <a:endParaRPr lang="tr-TR" sz="2400" b="1" dirty="0"/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87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tr-TR" sz="1600" b="1" spc="-50" dirty="0" smtClean="0"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20B0604020202020204" pitchFamily="2" charset="2"/>
              <a:buChar char="§"/>
            </a:pPr>
            <a:r>
              <a:rPr lang="tr-TR" sz="1600" b="1" spc="-50" dirty="0" smtClean="0">
                <a:ea typeface="Trebuchet MS" panose="020B0603020202020204" pitchFamily="34" charset="0"/>
                <a:cs typeface="Trebuchet MS" panose="020B0603020202020204" pitchFamily="34" charset="0"/>
              </a:rPr>
              <a:t> Taşınmaz </a:t>
            </a:r>
            <a:r>
              <a:rPr lang="tr-TR" sz="1600" b="1" spc="-50" dirty="0">
                <a:ea typeface="Trebuchet MS" panose="020B0603020202020204" pitchFamily="34" charset="0"/>
                <a:cs typeface="Trebuchet MS" panose="020B0603020202020204" pitchFamily="34" charset="0"/>
              </a:rPr>
              <a:t>mülk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, “toprak ve binalar, apartmanlar, diğer yapılar, doğal nesneler ve bazı yönetsel alanlarda madenler gibi toprağa bağlı şeylerdir”. Bu terimler, “toprak ve toprağa bağlı eklentiler üzerindeki mülkiyet” olarak tanımlanmaktadır.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tr-TR" sz="1600" spc="-50" dirty="0"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Özetle toprak, bina ve bunlara dayalı hakların tümü taşınmaz mülklerdir. </a:t>
            </a: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188248"/>
            <a:ext cx="8517837" cy="636625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Kavramsal Yaklaşım/Çerçeve </a:t>
            </a:r>
            <a:endParaRPr lang="tr-TR" sz="2400" b="1" dirty="0"/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96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tr-TR" sz="1600" b="1" spc="-50" dirty="0" smtClean="0"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b="1" spc="-50" dirty="0" smtClean="0">
                <a:ea typeface="Trebuchet MS" panose="020B0603020202020204" pitchFamily="34" charset="0"/>
                <a:cs typeface="Trebuchet MS" panose="020B0603020202020204" pitchFamily="34" charset="0"/>
              </a:rPr>
              <a:t>Taşınmaz</a:t>
            </a:r>
            <a:r>
              <a:rPr lang="tr-TR" sz="1600" b="1" spc="-50" dirty="0">
                <a:ea typeface="Trebuchet MS" panose="020B0603020202020204" pitchFamily="34" charset="0"/>
                <a:cs typeface="Trebuchet MS" panose="020B0603020202020204" pitchFamily="34" charset="0"/>
              </a:rPr>
              <a:t>; 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toprak ve toprağa zarar verilmeden çıkartılabilen şeyler dışında, toprak üzerinde büyüyen, toprağa bağlanan, toprak üzerine yapılan herhangi bir şeydir.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tr-TR" sz="1600" spc="-50" dirty="0"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b="1" spc="-50" dirty="0" smtClean="0">
                <a:ea typeface="Trebuchet MS" panose="020B0603020202020204" pitchFamily="34" charset="0"/>
                <a:cs typeface="Trebuchet MS" panose="020B0603020202020204" pitchFamily="34" charset="0"/>
              </a:rPr>
              <a:t>Taşınmaz</a:t>
            </a:r>
            <a:r>
              <a:rPr lang="tr-TR" sz="1600" b="1" spc="-50" dirty="0">
                <a:ea typeface="Trebuchet MS" panose="020B0603020202020204" pitchFamily="34" charset="0"/>
                <a:cs typeface="Trebuchet MS" panose="020B0603020202020204" pitchFamily="34" charset="0"/>
              </a:rPr>
              <a:t>; 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maddi (toprak ve binalar) ya da maddi olmayan (geçit hakkı) hakları kapsar.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tr-TR" sz="1600" spc="-50" dirty="0"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1600" b="1" spc="-50" dirty="0" smtClean="0">
                <a:ea typeface="Trebuchet MS" panose="020B0603020202020204" pitchFamily="34" charset="0"/>
                <a:cs typeface="Trebuchet MS" panose="020B0603020202020204" pitchFamily="34" charset="0"/>
              </a:rPr>
              <a:t>Kişisel </a:t>
            </a:r>
            <a:r>
              <a:rPr lang="tr-TR" sz="1600" b="1" spc="-50" dirty="0">
                <a:ea typeface="Trebuchet MS" panose="020B0603020202020204" pitchFamily="34" charset="0"/>
                <a:cs typeface="Trebuchet MS" panose="020B0603020202020204" pitchFamily="34" charset="0"/>
              </a:rPr>
              <a:t>mülk (</a:t>
            </a:r>
            <a:r>
              <a:rPr lang="tr-TR" sz="1600" b="1" spc="-50" dirty="0" err="1">
                <a:ea typeface="Trebuchet MS" panose="020B0603020202020204" pitchFamily="34" charset="0"/>
                <a:cs typeface="Trebuchet MS" panose="020B0603020202020204" pitchFamily="34" charset="0"/>
              </a:rPr>
              <a:t>personal</a:t>
            </a:r>
            <a:r>
              <a:rPr lang="tr-TR" sz="1600" b="1" spc="-50" dirty="0"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tr-TR" sz="1600" b="1" spc="-50" dirty="0" err="1">
                <a:ea typeface="Trebuchet MS" panose="020B0603020202020204" pitchFamily="34" charset="0"/>
                <a:cs typeface="Trebuchet MS" panose="020B0603020202020204" pitchFamily="34" charset="0"/>
              </a:rPr>
              <a:t>property</a:t>
            </a:r>
            <a:r>
              <a:rPr lang="tr-TR" sz="1600" b="1" spc="-50" dirty="0">
                <a:ea typeface="Trebuchet MS" panose="020B0603020202020204" pitchFamily="34" charset="0"/>
                <a:cs typeface="Trebuchet MS" panose="020B0603020202020204" pitchFamily="34" charset="0"/>
              </a:rPr>
              <a:t>), </a:t>
            </a:r>
            <a:r>
              <a:rPr lang="tr-TR" sz="1600" spc="-50" dirty="0">
                <a:ea typeface="Trebuchet MS" panose="020B0603020202020204" pitchFamily="34" charset="0"/>
                <a:cs typeface="Trebuchet MS" panose="020B0603020202020204" pitchFamily="34" charset="0"/>
              </a:rPr>
              <a:t>şahsın sahip olduğu taşınmaz ve taşınır mülkiyetidir...</a:t>
            </a:r>
            <a:endParaRPr lang="tr-TR" sz="1600" spc="-50" dirty="0">
              <a:ea typeface="Trebuchet MS" panose="020B0603020202020204" pitchFamily="34" charset="0"/>
              <a:cs typeface="Trebuchet MS" panose="020B0603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188248"/>
            <a:ext cx="8517837" cy="636625"/>
          </a:xfrm>
          <a:prstGeom prst="rect">
            <a:avLst/>
          </a:prstGeom>
        </p:spPr>
        <p:txBody>
          <a:bodyPr/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Kavramsal Yaklaşım/Çerçeve </a:t>
            </a:r>
            <a:endParaRPr lang="tr-TR" sz="2400" b="1" dirty="0"/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42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25634</TotalTime>
  <Words>471</Words>
  <Application>Microsoft Office PowerPoint</Application>
  <PresentationFormat>Ekran Gösterisi (4:3)</PresentationFormat>
  <Paragraphs>70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asus</cp:lastModifiedBy>
  <cp:revision>927</cp:revision>
  <cp:lastPrinted>2016-10-24T07:53:35Z</cp:lastPrinted>
  <dcterms:created xsi:type="dcterms:W3CDTF">2016-09-18T09:35:24Z</dcterms:created>
  <dcterms:modified xsi:type="dcterms:W3CDTF">2020-02-19T11:10:01Z</dcterms:modified>
</cp:coreProperties>
</file>