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723" r:id="rId2"/>
  </p:sldMasterIdLst>
  <p:sldIdLst>
    <p:sldId id="256" r:id="rId3"/>
    <p:sldId id="257" r:id="rId4"/>
    <p:sldId id="258" r:id="rId5"/>
    <p:sldId id="262" r:id="rId6"/>
    <p:sldId id="263" r:id="rId7"/>
    <p:sldId id="264" r:id="rId8"/>
    <p:sldId id="259" r:id="rId9"/>
    <p:sldId id="265" r:id="rId10"/>
    <p:sldId id="26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5322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6712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7814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632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04533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834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177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7239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D2797-9756-461D-A72E-E42F7132848F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63BC4-F342-4659-923F-02C265940D9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31230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D2797-9756-461D-A72E-E42F7132848F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63BC4-F342-4659-923F-02C265940D9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3140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D2797-9756-461D-A72E-E42F7132848F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63BC4-F342-4659-923F-02C265940D9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7870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1464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D2797-9756-461D-A72E-E42F7132848F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63BC4-F342-4659-923F-02C265940D9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05969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D2797-9756-461D-A72E-E42F7132848F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63BC4-F342-4659-923F-02C265940D9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92663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D2797-9756-461D-A72E-E42F7132848F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63BC4-F342-4659-923F-02C265940D9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2838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D2797-9756-461D-A72E-E42F7132848F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63BC4-F342-4659-923F-02C265940D9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25791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D2797-9756-461D-A72E-E42F7132848F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63BC4-F342-4659-923F-02C265940D9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64439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D2797-9756-461D-A72E-E42F7132848F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63BC4-F342-4659-923F-02C265940D9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01190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D2797-9756-461D-A72E-E42F7132848F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63BC4-F342-4659-923F-02C265940D9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52937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D2797-9756-461D-A72E-E42F7132848F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63BC4-F342-4659-923F-02C265940D9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30334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D2797-9756-461D-A72E-E42F7132848F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63BC4-F342-4659-923F-02C265940D9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75531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D2797-9756-461D-A72E-E42F7132848F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63BC4-F342-4659-923F-02C265940D9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96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3171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D2797-9756-461D-A72E-E42F7132848F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63BC4-F342-4659-923F-02C265940D9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50125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D2797-9756-461D-A72E-E42F7132848F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63BC4-F342-4659-923F-02C265940D9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75802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D2797-9756-461D-A72E-E42F7132848F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63BC4-F342-4659-923F-02C265940D9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419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664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9401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42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11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886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3353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1D6CF-74A8-4CCF-8966-D215AE78FF5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B38558B-AA08-445E-A5B9-AC0098999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95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2" y="2576945"/>
            <a:ext cx="8915399" cy="1272181"/>
          </a:xfrm>
        </p:spPr>
        <p:txBody>
          <a:bodyPr/>
          <a:lstStyle/>
          <a:p>
            <a:pPr algn="ctr"/>
            <a:r>
              <a:rPr lang="tr-TR" dirty="0" smtClean="0"/>
              <a:t>FİKRİ HAKLAR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259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Slaytların hazırlanmasında </a:t>
            </a:r>
          </a:p>
          <a:p>
            <a:pPr algn="just"/>
            <a:r>
              <a:rPr lang="tr-TR" dirty="0" smtClean="0"/>
              <a:t>«</a:t>
            </a:r>
            <a:r>
              <a:rPr lang="tr-TR" dirty="0" err="1" smtClean="0"/>
              <a:t>Arbek</a:t>
            </a:r>
            <a:r>
              <a:rPr lang="tr-TR" dirty="0" smtClean="0"/>
              <a:t>, Ömer, Fikir ve Sanat Eserlerine İlişkin Lisans Sözleşmesi, Yetkin Yayınları, Ankara 2005»</a:t>
            </a:r>
          </a:p>
          <a:p>
            <a:r>
              <a:rPr lang="tr-TR" dirty="0" smtClean="0"/>
              <a:t>«Öztan, Fırat, Fikir ve Sanat Eserleri Hukuku, Turhan Kitabevi, Ankara 2008»</a:t>
            </a:r>
          </a:p>
          <a:p>
            <a:pPr marL="0" indent="0">
              <a:buNone/>
            </a:pPr>
            <a:r>
              <a:rPr lang="tr-TR" dirty="0" smtClean="0"/>
              <a:t> adlı eserlerden yararlanılmıştır.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092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Fikri haklar</a:t>
            </a:r>
          </a:p>
          <a:p>
            <a:r>
              <a:rPr lang="tr-TR" dirty="0" smtClean="0"/>
              <a:t>Fikri Hakların konusu</a:t>
            </a:r>
          </a:p>
          <a:p>
            <a:endParaRPr lang="tr-TR" dirty="0"/>
          </a:p>
          <a:p>
            <a:pPr algn="just"/>
            <a:r>
              <a:rPr lang="tr-TR" dirty="0"/>
              <a:t>Geniş anlamda fikri </a:t>
            </a:r>
            <a:r>
              <a:rPr lang="tr-TR" dirty="0" smtClean="0"/>
              <a:t>hak         Sınai haklar + fikir </a:t>
            </a:r>
            <a:r>
              <a:rPr lang="tr-TR" dirty="0"/>
              <a:t>ve sanat eserleri üzerindeki fikri haklar</a:t>
            </a:r>
          </a:p>
          <a:p>
            <a:pPr algn="just"/>
            <a:r>
              <a:rPr lang="tr-TR" dirty="0"/>
              <a:t>Dar anlamda fikri </a:t>
            </a:r>
            <a:r>
              <a:rPr lang="tr-TR" dirty="0" smtClean="0"/>
              <a:t>hak         Fikir </a:t>
            </a:r>
            <a:r>
              <a:rPr lang="tr-TR" dirty="0"/>
              <a:t>ve sanat eserleri üzerindeki fikri haklar</a:t>
            </a:r>
          </a:p>
          <a:p>
            <a:endParaRPr lang="tr-TR" dirty="0"/>
          </a:p>
        </p:txBody>
      </p:sp>
      <p:sp>
        <p:nvSpPr>
          <p:cNvPr id="4" name="Sağ Ok 3"/>
          <p:cNvSpPr/>
          <p:nvPr/>
        </p:nvSpPr>
        <p:spPr>
          <a:xfrm>
            <a:off x="5735782" y="3408218"/>
            <a:ext cx="429491" cy="2216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ağ Ok 4"/>
          <p:cNvSpPr/>
          <p:nvPr/>
        </p:nvSpPr>
        <p:spPr>
          <a:xfrm>
            <a:off x="5486400" y="4114800"/>
            <a:ext cx="374073" cy="1801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56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Fikri hak, insanın aklının ve zekasının meydana getirdiği maddi varlıkları olmayan fikri ürünler üzerinde söz konusu olan mutlak </a:t>
            </a:r>
            <a:r>
              <a:rPr lang="tr-TR" smtClean="0"/>
              <a:t>nitelikte bir haktır.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791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Fikri Hakların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SOYUT </a:t>
            </a:r>
            <a:r>
              <a:rPr lang="tr-TR" dirty="0"/>
              <a:t>OLMASI</a:t>
            </a:r>
          </a:p>
          <a:p>
            <a:r>
              <a:rPr lang="tr-TR" dirty="0"/>
              <a:t> ÜLKESEL OLMASI</a:t>
            </a:r>
          </a:p>
          <a:p>
            <a:r>
              <a:rPr lang="tr-TR" dirty="0"/>
              <a:t> MUTLAK HAK OLMASI </a:t>
            </a:r>
          </a:p>
          <a:p>
            <a:r>
              <a:rPr lang="tr-TR" dirty="0" smtClean="0"/>
              <a:t> SÜRELİ </a:t>
            </a:r>
            <a:r>
              <a:rPr lang="tr-TR" dirty="0"/>
              <a:t>OLMASI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530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FİKRİ HAKLARIN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FİKRİ HAKLAR  				                                           	SINAİ HAKLAR</a:t>
            </a:r>
          </a:p>
          <a:p>
            <a:pPr marL="0" lvl="0" indent="0">
              <a:buClr>
                <a:srgbClr val="353535"/>
              </a:buClr>
              <a:buNone/>
            </a:pPr>
            <a:r>
              <a:rPr lang="tr-TR" sz="1800" dirty="0" smtClean="0"/>
              <a:t>5846 Sayılı Fikir Ve Sanat Eserleri Kanunu’nda			 •Marka, Patent, 	</a:t>
            </a: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 Düzenlenmiş Olan Eser Sahipliğinden Kaynaklanan 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	 </a:t>
            </a:r>
            <a:r>
              <a:rPr lang="tr-TR" dirty="0" smtClean="0"/>
              <a:t>•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Faydalı Model</a:t>
            </a:r>
            <a:r>
              <a:rPr lang="tr-TR" dirty="0"/>
              <a:t> 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  Bunlarla Bağlantılı Haklar</a:t>
            </a:r>
            <a:r>
              <a:rPr lang="tr-TR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	</a:t>
            </a:r>
            <a:r>
              <a:rPr lang="tr-TR" sz="1800" dirty="0" smtClean="0"/>
              <a:t>			</a:t>
            </a:r>
            <a:r>
              <a:rPr lang="tr-TR" dirty="0"/>
              <a:t> </a:t>
            </a:r>
            <a:r>
              <a:rPr lang="tr-TR" dirty="0" smtClean="0"/>
              <a:t>              </a:t>
            </a:r>
            <a:r>
              <a:rPr lang="tr-TR" sz="1800" dirty="0" smtClean="0"/>
              <a:t>	       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tr-TR" dirty="0"/>
              <a:t>•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Endüstriyel </a:t>
            </a: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Tasarım, 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														 </a:t>
            </a:r>
            <a:r>
              <a:rPr lang="tr-TR" dirty="0"/>
              <a:t>•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Coğrafi </a:t>
            </a: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İşaret </a:t>
            </a:r>
            <a:r>
              <a:rPr lang="tr-TR" sz="1800" dirty="0" smtClean="0"/>
              <a:t>																 </a:t>
            </a:r>
            <a:r>
              <a:rPr lang="tr-TR" dirty="0"/>
              <a:t>•</a:t>
            </a:r>
            <a:r>
              <a:rPr lang="tr-TR" sz="1800" dirty="0" smtClean="0"/>
              <a:t> </a:t>
            </a:r>
            <a:r>
              <a:rPr lang="tr-TR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Entegre </a:t>
            </a:r>
            <a:r>
              <a:rPr lang="tr-TR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Devre </a:t>
            </a:r>
            <a:r>
              <a:rPr lang="tr-TR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															Topografyaları </a:t>
            </a:r>
            <a:endParaRPr lang="tr-TR" sz="1800" dirty="0" smtClean="0"/>
          </a:p>
          <a:p>
            <a:pPr marL="0" indent="0">
              <a:buNone/>
            </a:pPr>
            <a:r>
              <a:rPr lang="tr-TR" sz="2000" dirty="0" smtClean="0"/>
              <a:t>				 							</a:t>
            </a:r>
            <a:r>
              <a:rPr lang="tr-TR" sz="2000" dirty="0"/>
              <a:t>	</a:t>
            </a:r>
            <a:r>
              <a:rPr lang="tr-TR" sz="2000" dirty="0" smtClean="0"/>
              <a:t>	 </a:t>
            </a:r>
            <a:r>
              <a:rPr lang="tr-TR" sz="2000" dirty="0"/>
              <a:t>• Yeni </a:t>
            </a:r>
            <a:r>
              <a:rPr lang="tr-TR" sz="2000" dirty="0" smtClean="0"/>
              <a:t>Bitki Çeşitleri 															Üzerinde Islahçı 															Hakları</a:t>
            </a:r>
          </a:p>
          <a:p>
            <a:pPr marL="0" indent="0">
              <a:buNone/>
            </a:pPr>
            <a:r>
              <a:rPr lang="tr-TR" sz="2000" dirty="0" smtClean="0"/>
              <a:t> </a:t>
            </a: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7986215" y="1319260"/>
            <a:ext cx="1542197" cy="8325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 flipH="1">
            <a:off x="3838668" y="1301086"/>
            <a:ext cx="1624083" cy="8325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84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Fikri </a:t>
            </a:r>
            <a:r>
              <a:rPr lang="tr-TR" dirty="0" smtClean="0"/>
              <a:t>Hakkın Hukuki Niteliğini Açıklayan Görüşler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759527"/>
            <a:ext cx="8915400" cy="4151695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A. Fikri Mülkiyet Teorisi</a:t>
            </a:r>
          </a:p>
          <a:p>
            <a:r>
              <a:rPr lang="tr-TR" dirty="0" smtClean="0"/>
              <a:t>B. Kişilik Hakkı Teorisi</a:t>
            </a:r>
          </a:p>
          <a:p>
            <a:r>
              <a:rPr lang="tr-TR" dirty="0" smtClean="0"/>
              <a:t>C. Malvarlığı Hakkı Teorisi</a:t>
            </a:r>
          </a:p>
          <a:p>
            <a:r>
              <a:rPr lang="tr-TR" dirty="0" smtClean="0"/>
              <a:t>D. Düalist Teori</a:t>
            </a:r>
          </a:p>
          <a:p>
            <a:r>
              <a:rPr lang="tr-TR" dirty="0" smtClean="0"/>
              <a:t>E. Tekçi Teori</a:t>
            </a:r>
          </a:p>
          <a:p>
            <a:r>
              <a:rPr lang="tr-TR" dirty="0" smtClean="0"/>
              <a:t>F. Eser Sahipliği Teorisi</a:t>
            </a:r>
          </a:p>
        </p:txBody>
      </p:sp>
    </p:spTree>
    <p:extLst>
      <p:ext uri="{BB962C8B-B14F-4D97-AF65-F5344CB8AC3E}">
        <p14:creationId xmlns:p14="http://schemas.microsoft.com/office/powerpoint/2010/main" val="26169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 Hakları Evrensel Bildirgesi m. 27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i="1" dirty="0" smtClean="0"/>
              <a:t>1. Herkes </a:t>
            </a:r>
            <a:r>
              <a:rPr lang="tr-TR" i="1" dirty="0"/>
              <a:t>toplumun kültürel yaşamına serbestçe katılma, güzel sanatlardan yararlanma, bilimsel gelişmeye katılma ve bundan yararlanma hakkına sahiptir. </a:t>
            </a:r>
            <a:endParaRPr lang="tr-TR" i="1" dirty="0" smtClean="0"/>
          </a:p>
          <a:p>
            <a:pPr algn="just"/>
            <a:r>
              <a:rPr lang="tr-TR" i="1" dirty="0" smtClean="0"/>
              <a:t>2</a:t>
            </a:r>
            <a:r>
              <a:rPr lang="tr-TR" i="1" dirty="0"/>
              <a:t>. Herkesin yaratıcısı olduğu bilim, edebiyat ve sanat ürünlerinden doğan maddi ve manevi çıkarlarının korunmasına hakkı vardır. </a:t>
            </a:r>
          </a:p>
        </p:txBody>
      </p:sp>
    </p:spTree>
    <p:extLst>
      <p:ext uri="{BB962C8B-B14F-4D97-AF65-F5344CB8AC3E}">
        <p14:creationId xmlns:p14="http://schemas.microsoft.com/office/powerpoint/2010/main" val="167558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Fikir ve Sanat Eserleri Hukuku ile İlgili Milletlerarası Anlaşmalar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3777622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A. Bern Anlaşması</a:t>
            </a:r>
          </a:p>
          <a:p>
            <a:r>
              <a:rPr lang="tr-TR" dirty="0" smtClean="0"/>
              <a:t>B. Dünya Telif Hakları Anlaşması</a:t>
            </a:r>
          </a:p>
          <a:p>
            <a:r>
              <a:rPr lang="tr-TR" dirty="0" smtClean="0"/>
              <a:t>C. Roma Anlaşması</a:t>
            </a:r>
          </a:p>
          <a:p>
            <a:r>
              <a:rPr lang="tr-TR" dirty="0" smtClean="0"/>
              <a:t>D. Ses Taşıyıcılarla İlgili Cenevre Anlaşması</a:t>
            </a:r>
          </a:p>
          <a:p>
            <a:r>
              <a:rPr lang="tr-TR" dirty="0" smtClean="0"/>
              <a:t>E. Diğer Önemli Anlaşmalar</a:t>
            </a:r>
          </a:p>
          <a:p>
            <a:r>
              <a:rPr lang="tr-TR" dirty="0" smtClean="0"/>
              <a:t>F. Avrupa Birliği’nce Yapılan Düzenlemeler</a:t>
            </a:r>
          </a:p>
          <a:p>
            <a:r>
              <a:rPr lang="tr-TR" dirty="0" smtClean="0"/>
              <a:t>G. Türkiye’deki Gelişmeler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402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1_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</TotalTime>
  <Words>247</Words>
  <Application>Microsoft Office PowerPoint</Application>
  <PresentationFormat>Geniş ekran</PresentationFormat>
  <Paragraphs>42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Duman</vt:lpstr>
      <vt:lpstr>1_Duman</vt:lpstr>
      <vt:lpstr>FİKRİ HAKLAR</vt:lpstr>
      <vt:lpstr>PowerPoint Sunusu</vt:lpstr>
      <vt:lpstr>PowerPoint Sunusu</vt:lpstr>
      <vt:lpstr>PowerPoint Sunusu</vt:lpstr>
      <vt:lpstr>Fikri Hakların Özellikleri</vt:lpstr>
      <vt:lpstr>FİKRİ HAKLARIN TÜRLERİ</vt:lpstr>
      <vt:lpstr>Fikri Hakkın Hukuki Niteliğini Açıklayan Görüşler </vt:lpstr>
      <vt:lpstr>İnsan Hakları Evrensel Bildirgesi m. 27</vt:lpstr>
      <vt:lpstr>Fikir ve Sanat Eserleri Hukuku ile İlgili Milletlerarası Anlaşmalar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FİKRİ HAKLAR</dc:title>
  <dc:creator>Pc</dc:creator>
  <cp:lastModifiedBy>Pc</cp:lastModifiedBy>
  <cp:revision>7</cp:revision>
  <dcterms:created xsi:type="dcterms:W3CDTF">2020-08-11T11:42:31Z</dcterms:created>
  <dcterms:modified xsi:type="dcterms:W3CDTF">2020-08-23T14:13:39Z</dcterms:modified>
</cp:coreProperties>
</file>