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1"/>
  </p:notesMasterIdLst>
  <p:sldIdLst>
    <p:sldId id="291" r:id="rId2"/>
    <p:sldId id="292" r:id="rId3"/>
    <p:sldId id="293" r:id="rId4"/>
    <p:sldId id="295" r:id="rId5"/>
    <p:sldId id="296" r:id="rId6"/>
    <p:sldId id="299" r:id="rId7"/>
    <p:sldId id="300" r:id="rId8"/>
    <p:sldId id="301" r:id="rId9"/>
    <p:sldId id="302" r:id="rId10"/>
    <p:sldId id="303" r:id="rId11"/>
    <p:sldId id="305" r:id="rId12"/>
    <p:sldId id="306" r:id="rId13"/>
    <p:sldId id="307" r:id="rId14"/>
    <p:sldId id="371" r:id="rId15"/>
    <p:sldId id="373" r:id="rId16"/>
    <p:sldId id="375" r:id="rId17"/>
    <p:sldId id="311" r:id="rId18"/>
    <p:sldId id="312" r:id="rId19"/>
    <p:sldId id="313" r:id="rId20"/>
    <p:sldId id="314" r:id="rId21"/>
    <p:sldId id="315" r:id="rId22"/>
    <p:sldId id="316" r:id="rId23"/>
    <p:sldId id="317" r:id="rId24"/>
    <p:sldId id="318" r:id="rId25"/>
    <p:sldId id="319" r:id="rId26"/>
    <p:sldId id="321" r:id="rId27"/>
    <p:sldId id="322" r:id="rId28"/>
    <p:sldId id="323" r:id="rId29"/>
    <p:sldId id="324" r:id="rId30"/>
    <p:sldId id="325" r:id="rId31"/>
    <p:sldId id="326" r:id="rId32"/>
    <p:sldId id="327" r:id="rId33"/>
    <p:sldId id="328" r:id="rId34"/>
    <p:sldId id="330" r:id="rId35"/>
    <p:sldId id="331" r:id="rId36"/>
    <p:sldId id="332" r:id="rId37"/>
    <p:sldId id="333" r:id="rId38"/>
    <p:sldId id="336" r:id="rId39"/>
    <p:sldId id="337" r:id="rId40"/>
    <p:sldId id="338" r:id="rId41"/>
    <p:sldId id="341" r:id="rId42"/>
    <p:sldId id="342" r:id="rId43"/>
    <p:sldId id="340" r:id="rId44"/>
    <p:sldId id="344" r:id="rId45"/>
    <p:sldId id="345" r:id="rId46"/>
    <p:sldId id="346" r:id="rId47"/>
    <p:sldId id="348" r:id="rId48"/>
    <p:sldId id="349" r:id="rId49"/>
    <p:sldId id="351" r:id="rId50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118" d="100"/>
          <a:sy n="118" d="100"/>
        </p:scale>
        <p:origin x="90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A3A0CF-E2AA-9A4E-B8BF-C74EC315EE60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D049E-B754-2047-A96B-7F26AED46C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9057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55680-A87A-1F42-BA1C-272E173152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240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93BED-9410-3C43-8D8B-72E75534EB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904C6F-7C36-4D49-AE86-31DA738110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481765-E463-C04B-8F04-DD655E9CD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A7F1-A2E5-C142-9F44-7D701F650291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3C5448-C977-8F4E-92A3-A9A2E6341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7DC20-034E-BE4A-8483-C650A82EB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B7AFA-8E39-374B-AAA1-CB62585E9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5132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9D39C-39DB-134D-9254-42780E8E4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DAD8AE-5B75-724B-B47C-3D25C85324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730D0-45A9-2444-A34D-0DAD3014C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A7F1-A2E5-C142-9F44-7D701F650291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9B1EC-FA56-A54E-9C54-13404594E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BC314E-77CD-CC4F-AE8B-AC545D7E5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B7AFA-8E39-374B-AAA1-CB62585E9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4169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1ECBA3-0852-C14D-9C26-9ABC27A0A8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436AC6-3559-864C-A83D-06ADDD9041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3DC91-505E-5044-860C-024D8CC16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A7F1-A2E5-C142-9F44-7D701F650291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764054-051D-DE48-A28F-7B03DCD84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4A339F-C162-D946-B1C1-AC596A820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B7AFA-8E39-374B-AAA1-CB62585E9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9853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98352-36C7-EE4E-8F5B-AE80E24BC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8B07B-A64E-AA4B-A7D7-CD485AE0E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7A565A-204E-AE48-8B46-C5BF6E648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A7F1-A2E5-C142-9F44-7D701F650291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EFC410-0DC3-D14E-BC48-49E0C6379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21E81-E08A-F744-8269-B49A4EE1E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B7AFA-8E39-374B-AAA1-CB62585E9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1786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D55D7-4C06-C54A-85CA-3BABD2C5B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0D8392-C07C-BE4D-8B28-1EE191371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F00F3-1DCF-EE41-A342-B1F4FA2C4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A7F1-A2E5-C142-9F44-7D701F650291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EF7A6C-95D2-D948-8182-BF3E9B926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29CEB-A8C6-194A-95AD-4C789EECF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B7AFA-8E39-374B-AAA1-CB62585E9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9105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9B5F3-99B1-2645-B115-1DCE5EAAF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F7627-BA9C-EB41-AF31-10D287596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E7EEDC-E1FE-314F-A7ED-15F14DA257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CD70F0-E4CA-3A47-95B2-DB3168CEC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A7F1-A2E5-C142-9F44-7D701F650291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861915-C2DB-F242-A7BE-65F7F06F2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C02C3E-00A5-C14D-86DD-5B9DE2E1B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B7AFA-8E39-374B-AAA1-CB62585E9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4040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AF07D-CD15-A145-B283-DFDF4FC62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D0E809-F98B-8041-AA37-5B4B712BCE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2F635A-3325-9445-9FEB-042C07AAC4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37488-2F9F-9944-A319-969E13E6AD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6C0079-1DDD-EE4D-823B-A94775F9DA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0A543E-A552-BE47-BF84-E45E3759E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A7F1-A2E5-C142-9F44-7D701F650291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055BCA-7D92-964D-8A8A-C182D7BDB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FDA512-0C1A-414D-BC96-882229200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B7AFA-8E39-374B-AAA1-CB62585E9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0964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D89D4-B123-7D48-A55B-81BA5E1C8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527547-9B1E-5641-B5D6-A10E1713F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A7F1-A2E5-C142-9F44-7D701F650291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12E1E7-08E0-9D40-AA39-685E8103A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19BBC9-3E93-0F4D-9EE0-58609DEFE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B7AFA-8E39-374B-AAA1-CB62585E9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959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EFC65E-9A8A-3445-94B1-2D336C24A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A7F1-A2E5-C142-9F44-7D701F650291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DA2311-C149-6247-9542-DBD7E67F7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29E0E-8B1E-D54B-8780-A4BF7CE95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B7AFA-8E39-374B-AAA1-CB62585E9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855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C783D-DF04-F149-92B1-CA11594B1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1E2584-4587-B343-87FB-C24BE1FCE6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FD84FF-5DBC-954E-8272-E6D2106562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32326D-4DC4-5D41-93D4-73D34B9F8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A7F1-A2E5-C142-9F44-7D701F650291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56A253-DF30-494F-AA64-5ECA52E61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3BE7AC-5345-194E-8DEA-AD446F717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B7AFA-8E39-374B-AAA1-CB62585E9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7702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B34A3-238E-8641-ACD6-03D3AF48D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F9B45D-FAD6-E94D-A7C4-A215F35124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1CB224-574C-C84B-A01E-80D1B7DE2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D34AA9-04FE-714D-8032-20F595D0E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A7F1-A2E5-C142-9F44-7D701F650291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1AA437-9156-1B41-A826-E11CC5BD0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7BD029-9421-FB43-A78B-3CD6D4177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B7AFA-8E39-374B-AAA1-CB62585E9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444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E4CF4E-D11A-CF4D-A2DF-A81A5F010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6DA2A-C62E-A24D-82E9-55D14750B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6645E0-92F0-5542-8549-5BD15A3F4C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BA7F1-A2E5-C142-9F44-7D701F650291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BFBB94-C6D8-4241-9B1A-6541AE436B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0F0FD-031F-E649-869A-9ECE1B1FB2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B7AFA-8E39-374B-AAA1-CB62585E9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5255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5.bin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7.bin"/><Relationship Id="rId10" Type="http://schemas.openxmlformats.org/officeDocument/2006/relationships/image" Target="../media/image5.png"/><Relationship Id="rId4" Type="http://schemas.openxmlformats.org/officeDocument/2006/relationships/image" Target="../media/image6.png"/><Relationship Id="rId9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png"/><Relationship Id="rId5" Type="http://schemas.openxmlformats.org/officeDocument/2006/relationships/oleObject" Target="../embeddings/oleObject11.bin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png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4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3"/>
          <p:cNvSpPr txBox="1">
            <a:spLocks noChangeArrowheads="1"/>
          </p:cNvSpPr>
          <p:nvPr/>
        </p:nvSpPr>
        <p:spPr bwMode="auto">
          <a:xfrm>
            <a:off x="2879725" y="6508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>
              <a:latin typeface="Times New Roman" charset="0"/>
            </a:endParaRPr>
          </a:p>
        </p:txBody>
      </p:sp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1138107" y="2479660"/>
            <a:ext cx="9994232" cy="144655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sz="4400" b="1" dirty="0">
                <a:solidFill>
                  <a:srgbClr val="0000CC"/>
                </a:solidFill>
                <a:ea typeface="Comic Sans MS" charset="0"/>
                <a:cs typeface="Comic Sans MS" charset="0"/>
              </a:rPr>
              <a:t>Kedi ve Köpeklerde </a:t>
            </a:r>
          </a:p>
          <a:p>
            <a:pPr algn="ctr" eaLnBrk="1" hangingPunct="1"/>
            <a:r>
              <a:rPr lang="tr-TR" altLang="en-US" sz="4400" b="1" dirty="0" err="1">
                <a:solidFill>
                  <a:srgbClr val="0000CC"/>
                </a:solidFill>
                <a:ea typeface="Comic Sans MS" charset="0"/>
                <a:cs typeface="Comic Sans MS" charset="0"/>
              </a:rPr>
              <a:t>Diabetes</a:t>
            </a:r>
            <a:r>
              <a:rPr lang="tr-TR" altLang="en-US" sz="4400" b="1" dirty="0">
                <a:solidFill>
                  <a:srgbClr val="0000CC"/>
                </a:solidFill>
                <a:ea typeface="Comic Sans MS" charset="0"/>
                <a:cs typeface="Comic Sans MS" charset="0"/>
              </a:rPr>
              <a:t> </a:t>
            </a:r>
            <a:r>
              <a:rPr lang="tr-TR" altLang="en-US" sz="4400" b="1" dirty="0" err="1">
                <a:solidFill>
                  <a:srgbClr val="0000CC"/>
                </a:solidFill>
                <a:ea typeface="Comic Sans MS" charset="0"/>
                <a:cs typeface="Comic Sans MS" charset="0"/>
              </a:rPr>
              <a:t>Mellitus</a:t>
            </a:r>
            <a:endParaRPr lang="tr-TR" altLang="en-US" sz="4400" b="1" dirty="0">
              <a:solidFill>
                <a:srgbClr val="0000CC"/>
              </a:solidFill>
              <a:ea typeface="Comic Sans MS" charset="0"/>
              <a:cs typeface="Comic Sans MS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7017539" y="4183601"/>
            <a:ext cx="4114800" cy="92529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>
                <a:solidFill>
                  <a:srgbClr val="7030A0"/>
                </a:solidFill>
              </a:rPr>
              <a:t>DOÇ.DR.İDİL BAŞTAN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349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2125212" y="1283604"/>
            <a:ext cx="7696200" cy="384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sz="2800" b="1" dirty="0" err="1">
                <a:solidFill>
                  <a:srgbClr val="FF0000"/>
                </a:solidFill>
              </a:rPr>
              <a:t>K</a:t>
            </a:r>
            <a:r>
              <a:rPr lang="tr-TR" altLang="en-US" sz="2800" b="1" dirty="0" err="1">
                <a:solidFill>
                  <a:srgbClr val="FF0000"/>
                </a:solidFill>
                <a:ea typeface="Times New Roman" charset="0"/>
                <a:cs typeface="Times New Roman" charset="0"/>
              </a:rPr>
              <a:t>etoasidozise</a:t>
            </a:r>
            <a:r>
              <a:rPr lang="tr-TR" altLang="en-US" sz="2800" b="1" dirty="0">
                <a:solidFill>
                  <a:srgbClr val="FF0000"/>
                </a:solidFill>
                <a:ea typeface="Times New Roman" charset="0"/>
                <a:cs typeface="Times New Roman" charset="0"/>
              </a:rPr>
              <a:t> sebep olan keton cisimcikler</a:t>
            </a:r>
            <a:r>
              <a:rPr lang="tr-TR" altLang="en-US" sz="2800" b="1" dirty="0">
                <a:solidFill>
                  <a:srgbClr val="FF0000"/>
                </a:solidFill>
              </a:rPr>
              <a:t>;</a:t>
            </a:r>
            <a:r>
              <a:rPr lang="tr-TR" altLang="en-US" sz="2800" b="1" dirty="0">
                <a:solidFill>
                  <a:srgbClr val="FF0000"/>
                </a:solidFill>
                <a:ea typeface="Times New Roman" charset="0"/>
                <a:cs typeface="Times New Roman" charset="0"/>
              </a:rPr>
              <a:t> </a:t>
            </a:r>
            <a:endParaRPr lang="tr-TR" altLang="en-US" sz="2800" b="1" dirty="0">
              <a:solidFill>
                <a:srgbClr val="FF0000"/>
              </a:solidFill>
            </a:endParaRPr>
          </a:p>
          <a:p>
            <a:pPr algn="ctr" eaLnBrk="1" hangingPunct="1"/>
            <a:endParaRPr lang="tr-TR" altLang="en-US" sz="2800" b="1" dirty="0">
              <a:solidFill>
                <a:srgbClr val="008080"/>
              </a:solidFill>
            </a:endParaRPr>
          </a:p>
          <a:p>
            <a:pPr marL="457200" indent="-457200" algn="ctr" eaLnBrk="1" hangingPunct="1">
              <a:buFont typeface="Wingdings" charset="2"/>
              <a:buChar char="Ø"/>
            </a:pPr>
            <a:r>
              <a:rPr lang="tr-TR" altLang="en-US" sz="2800" b="1" dirty="0" err="1">
                <a:ea typeface="Times New Roman" charset="0"/>
                <a:cs typeface="Times New Roman" charset="0"/>
              </a:rPr>
              <a:t>aseto</a:t>
            </a:r>
            <a:r>
              <a:rPr lang="tr-TR" altLang="en-US" sz="2800" b="1" dirty="0">
                <a:ea typeface="Times New Roman" charset="0"/>
                <a:cs typeface="Times New Roman" charset="0"/>
              </a:rPr>
              <a:t>-asetik asit,  </a:t>
            </a:r>
            <a:endParaRPr lang="tr-TR" altLang="en-US" sz="2800" b="1" dirty="0"/>
          </a:p>
          <a:p>
            <a:pPr marL="457200" indent="-457200" algn="ctr" eaLnBrk="1" hangingPunct="1">
              <a:buFont typeface="Wingdings" charset="2"/>
              <a:buChar char="Ø"/>
            </a:pPr>
            <a:endParaRPr lang="tr-TR" altLang="en-US" sz="2800" b="1" dirty="0"/>
          </a:p>
          <a:p>
            <a:pPr marL="457200" indent="-457200" algn="ctr" eaLnBrk="1" hangingPunct="1">
              <a:buFont typeface="Wingdings" charset="2"/>
              <a:buChar char="Ø"/>
            </a:pPr>
            <a:r>
              <a:rPr lang="tr-TR" altLang="en-US" sz="2800" b="1" dirty="0" err="1">
                <a:ea typeface="Times New Roman" charset="0"/>
                <a:cs typeface="Times New Roman" charset="0"/>
              </a:rPr>
              <a:t>ß</a:t>
            </a:r>
            <a:r>
              <a:rPr lang="tr-TR" altLang="en-US" sz="2800" b="1" dirty="0">
                <a:ea typeface="Times New Roman" charset="0"/>
                <a:cs typeface="Times New Roman" charset="0"/>
              </a:rPr>
              <a:t> – </a:t>
            </a:r>
            <a:r>
              <a:rPr lang="tr-TR" altLang="en-US" sz="2800" b="1" dirty="0" err="1">
                <a:ea typeface="Times New Roman" charset="0"/>
                <a:cs typeface="Times New Roman" charset="0"/>
              </a:rPr>
              <a:t>hidroksi-bütirik</a:t>
            </a:r>
            <a:r>
              <a:rPr lang="tr-TR" altLang="en-US" sz="2800" b="1" dirty="0">
                <a:ea typeface="Times New Roman" charset="0"/>
                <a:cs typeface="Times New Roman" charset="0"/>
              </a:rPr>
              <a:t> asit</a:t>
            </a:r>
            <a:endParaRPr lang="tr-TR" altLang="en-US" sz="2800" b="1" dirty="0"/>
          </a:p>
          <a:p>
            <a:pPr marL="457200" indent="-457200" algn="ctr" eaLnBrk="1" hangingPunct="1">
              <a:buFont typeface="Wingdings" charset="2"/>
              <a:buChar char="Ø"/>
            </a:pPr>
            <a:endParaRPr lang="tr-TR" altLang="en-US" sz="2800" b="1" dirty="0"/>
          </a:p>
          <a:p>
            <a:pPr marL="457200" indent="-457200" algn="ctr" eaLnBrk="1" hangingPunct="1">
              <a:buFont typeface="Wingdings" charset="2"/>
              <a:buChar char="Ø"/>
            </a:pPr>
            <a:r>
              <a:rPr lang="tr-TR" altLang="en-US" sz="2800" b="1" dirty="0"/>
              <a:t>a</a:t>
            </a:r>
            <a:r>
              <a:rPr lang="tr-TR" altLang="en-US" sz="2800" b="1" dirty="0">
                <a:ea typeface="Times New Roman" charset="0"/>
                <a:cs typeface="Times New Roman" charset="0"/>
              </a:rPr>
              <a:t>seton</a:t>
            </a:r>
            <a:endParaRPr lang="tr-TR" altLang="en-US" sz="2800" b="1" dirty="0"/>
          </a:p>
          <a:p>
            <a:pPr eaLnBrk="1" hangingPunct="1"/>
            <a:endParaRPr lang="tr-TR" altLang="en-US" b="1" dirty="0">
              <a:solidFill>
                <a:srgbClr val="008080"/>
              </a:solidFill>
            </a:endParaRPr>
          </a:p>
          <a:p>
            <a:pPr eaLnBrk="1" hangingPunct="1"/>
            <a:r>
              <a:rPr lang="tr-TR" altLang="en-US" b="1" dirty="0">
                <a:solidFill>
                  <a:srgbClr val="008080"/>
                </a:solidFill>
                <a:ea typeface="Times New Roman" charset="0"/>
                <a:cs typeface="Times New Roman" charset="0"/>
              </a:rPr>
              <a:t>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1216890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1593907" y="1607646"/>
            <a:ext cx="9236279" cy="3908762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b="1" dirty="0" err="1">
                <a:solidFill>
                  <a:srgbClr val="0000CC"/>
                </a:solidFill>
              </a:rPr>
              <a:t>D</a:t>
            </a:r>
            <a:r>
              <a:rPr lang="tr-TR" altLang="en-US" b="1" dirty="0" err="1">
                <a:solidFill>
                  <a:srgbClr val="0000CC"/>
                </a:solidFill>
                <a:ea typeface="Arial" charset="0"/>
                <a:cs typeface="Arial" charset="0"/>
              </a:rPr>
              <a:t>iabetes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 </a:t>
            </a:r>
            <a:r>
              <a:rPr lang="tr-TR" altLang="en-US" b="1" dirty="0" err="1">
                <a:solidFill>
                  <a:srgbClr val="0000CC"/>
                </a:solidFill>
                <a:ea typeface="Arial" charset="0"/>
                <a:cs typeface="Arial" charset="0"/>
              </a:rPr>
              <a:t>mellitusun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 4 </a:t>
            </a:r>
            <a:r>
              <a:rPr lang="tr-TR" altLang="en-US" b="1" dirty="0">
                <a:solidFill>
                  <a:srgbClr val="0000CC"/>
                </a:solidFill>
              </a:rPr>
              <a:t>klasik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 semptomu </a:t>
            </a:r>
            <a:r>
              <a:rPr lang="tr-TR" altLang="en-US" b="1" dirty="0">
                <a:solidFill>
                  <a:srgbClr val="0000CC"/>
                </a:solidFill>
              </a:rPr>
              <a:t>;</a:t>
            </a:r>
          </a:p>
          <a:p>
            <a:pPr eaLnBrk="1" hangingPunct="1"/>
            <a:endParaRPr lang="tr-TR" altLang="en-US" b="1" dirty="0">
              <a:solidFill>
                <a:srgbClr val="0000CC"/>
              </a:solidFill>
            </a:endParaRPr>
          </a:p>
          <a:p>
            <a:pPr marL="457200" indent="-457200" algn="ctr" eaLnBrk="1" hangingPunct="1">
              <a:buFont typeface="Arial" charset="0"/>
              <a:buChar char="•"/>
            </a:pPr>
            <a:r>
              <a:rPr lang="tr-TR" altLang="en-US" b="1" dirty="0" err="1">
                <a:solidFill>
                  <a:srgbClr val="0000CC"/>
                </a:solidFill>
                <a:ea typeface="Arial" charset="0"/>
                <a:cs typeface="Arial" charset="0"/>
              </a:rPr>
              <a:t>Poliüri</a:t>
            </a:r>
            <a:endParaRPr lang="tr-TR" altLang="en-US" b="1" dirty="0">
              <a:solidFill>
                <a:srgbClr val="0000CC"/>
              </a:solidFill>
            </a:endParaRPr>
          </a:p>
          <a:p>
            <a:pPr marL="457200" indent="-457200" algn="ctr" eaLnBrk="1" hangingPunct="1">
              <a:buFont typeface="Arial" charset="0"/>
              <a:buChar char="•"/>
            </a:pPr>
            <a:endParaRPr lang="tr-TR" altLang="en-US" b="1" dirty="0">
              <a:solidFill>
                <a:srgbClr val="0000CC"/>
              </a:solidFill>
            </a:endParaRPr>
          </a:p>
          <a:p>
            <a:pPr marL="457200" indent="-457200" algn="ctr" eaLnBrk="1" hangingPunct="1">
              <a:buFont typeface="Arial" charset="0"/>
              <a:buChar char="•"/>
            </a:pPr>
            <a:r>
              <a:rPr lang="tr-TR" altLang="en-US" b="1" dirty="0" err="1">
                <a:solidFill>
                  <a:srgbClr val="0000CC"/>
                </a:solidFill>
                <a:ea typeface="Arial" charset="0"/>
                <a:cs typeface="Arial" charset="0"/>
              </a:rPr>
              <a:t>Polidipsi</a:t>
            </a:r>
            <a:endParaRPr lang="tr-TR" altLang="en-US" b="1" dirty="0">
              <a:solidFill>
                <a:srgbClr val="0000CC"/>
              </a:solidFill>
            </a:endParaRPr>
          </a:p>
          <a:p>
            <a:pPr marL="457200" indent="-457200" algn="ctr" eaLnBrk="1" hangingPunct="1">
              <a:buFont typeface="Arial" charset="0"/>
              <a:buChar char="•"/>
            </a:pPr>
            <a:endParaRPr lang="tr-TR" altLang="en-US" b="1" dirty="0">
              <a:solidFill>
                <a:srgbClr val="0000CC"/>
              </a:solidFill>
            </a:endParaRPr>
          </a:p>
          <a:p>
            <a:pPr marL="457200" indent="-457200" algn="ctr" eaLnBrk="1" hangingPunct="1">
              <a:buFont typeface="Arial" charset="0"/>
              <a:buChar char="•"/>
            </a:pPr>
            <a:r>
              <a:rPr lang="tr-TR" altLang="en-US" b="1" dirty="0" err="1">
                <a:solidFill>
                  <a:srgbClr val="0000CC"/>
                </a:solidFill>
                <a:ea typeface="Arial" charset="0"/>
                <a:cs typeface="Arial" charset="0"/>
              </a:rPr>
              <a:t>Polifaji</a:t>
            </a:r>
            <a:endParaRPr lang="tr-TR" altLang="en-US" b="1" dirty="0">
              <a:solidFill>
                <a:srgbClr val="0000CC"/>
              </a:solidFill>
            </a:endParaRPr>
          </a:p>
          <a:p>
            <a:pPr marL="457200" indent="-457200" algn="ctr" eaLnBrk="1" hangingPunct="1">
              <a:buFont typeface="Arial" charset="0"/>
              <a:buChar char="•"/>
            </a:pPr>
            <a:endParaRPr lang="tr-TR" altLang="en-US" b="1" dirty="0">
              <a:solidFill>
                <a:srgbClr val="0000CC"/>
              </a:solidFill>
            </a:endParaRPr>
          </a:p>
          <a:p>
            <a:pPr marL="457200" indent="-457200" algn="ctr" eaLnBrk="1" hangingPunct="1">
              <a:buFont typeface="Arial" charset="0"/>
              <a:buChar char="•"/>
            </a:pPr>
            <a:r>
              <a:rPr lang="tr-TR" altLang="en-US" b="1" dirty="0">
                <a:solidFill>
                  <a:srgbClr val="0000CC"/>
                </a:solidFill>
              </a:rPr>
              <a:t>K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ilo kayb</a:t>
            </a:r>
            <a:r>
              <a:rPr lang="tr-TR" altLang="en-US" b="1" dirty="0">
                <a:solidFill>
                  <a:srgbClr val="0000CC"/>
                </a:solidFill>
              </a:rPr>
              <a:t>ı </a:t>
            </a:r>
          </a:p>
          <a:p>
            <a:pPr eaLnBrk="1" hangingPunct="1"/>
            <a:endParaRPr lang="tr-TR" altLang="en-US" sz="3200" b="1" dirty="0">
              <a:solidFill>
                <a:srgbClr val="0000CC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  <p:sp>
        <p:nvSpPr>
          <p:cNvPr id="4" name="Rectangle 3"/>
          <p:cNvSpPr/>
          <p:nvPr/>
        </p:nvSpPr>
        <p:spPr>
          <a:xfrm>
            <a:off x="1484852" y="244485"/>
            <a:ext cx="9420737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tr-TR" altLang="en-US" sz="2800" b="1" dirty="0">
                <a:solidFill>
                  <a:srgbClr val="9966FF"/>
                </a:solidFill>
                <a:latin typeface="Comic Sans MS" charset="0"/>
                <a:ea typeface="Comic Sans MS" charset="0"/>
                <a:cs typeface="Comic Sans MS" charset="0"/>
              </a:rPr>
              <a:t>SEMPTOMLAR</a:t>
            </a:r>
          </a:p>
        </p:txBody>
      </p:sp>
    </p:spTree>
    <p:extLst>
      <p:ext uri="{BB962C8B-B14F-4D97-AF65-F5344CB8AC3E}">
        <p14:creationId xmlns:p14="http://schemas.microsoft.com/office/powerpoint/2010/main" val="2233689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6705600" y="254000"/>
          <a:ext cx="3505200" cy="241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Photo Editor Photo" r:id="rId3" imgW="2200582" imgH="1514686" progId="MSPhotoEd.3">
                  <p:embed/>
                </p:oleObj>
              </mc:Choice>
              <mc:Fallback>
                <p:oleObj name="Photo Editor Photo" r:id="rId3" imgW="2200582" imgH="1514686" progId="MSPhotoEd.3">
                  <p:embed/>
                  <p:pic>
                    <p:nvPicPr>
                      <p:cNvPr id="10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254000"/>
                        <a:ext cx="3505200" cy="241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676400" y="4724401"/>
          <a:ext cx="3886200" cy="196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hoto Editor Photo" r:id="rId5" imgW="1676634" imgH="847843" progId="MSPhotoEd.3">
                  <p:embed/>
                </p:oleObj>
              </mc:Choice>
              <mc:Fallback>
                <p:oleObj name="Photo Editor Photo" r:id="rId5" imgW="1676634" imgH="847843" progId="MSPhotoEd.3">
                  <p:embed/>
                  <p:pic>
                    <p:nvPicPr>
                      <p:cNvPr id="10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724401"/>
                        <a:ext cx="3886200" cy="196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5"/>
          <p:cNvGraphicFramePr>
            <a:graphicFrameLocks noChangeAspect="1"/>
          </p:cNvGraphicFramePr>
          <p:nvPr/>
        </p:nvGraphicFramePr>
        <p:xfrm>
          <a:off x="1676400" y="2590801"/>
          <a:ext cx="3886200" cy="192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hoto Editor Photo" r:id="rId7" imgW="2591162" imgH="1286055" progId="MSPhotoEd.3">
                  <p:embed/>
                </p:oleObj>
              </mc:Choice>
              <mc:Fallback>
                <p:oleObj name="Photo Editor Photo" r:id="rId7" imgW="2591162" imgH="1286055" progId="MSPhotoEd.3">
                  <p:embed/>
                  <p:pic>
                    <p:nvPicPr>
                      <p:cNvPr id="1028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2590801"/>
                        <a:ext cx="3886200" cy="1928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1981201" y="863600"/>
            <a:ext cx="43100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3200" b="1">
                <a:solidFill>
                  <a:srgbClr val="990099"/>
                </a:solidFill>
              </a:rPr>
              <a:t>Köpeklerde </a:t>
            </a:r>
            <a:r>
              <a:rPr lang="tr-TR" altLang="en-US" sz="3200" b="1">
                <a:solidFill>
                  <a:srgbClr val="990099"/>
                </a:solidFill>
                <a:ea typeface="Arial" charset="0"/>
                <a:cs typeface="Arial" charset="0"/>
              </a:rPr>
              <a:t>katarakt</a:t>
            </a:r>
            <a:r>
              <a:rPr lang="tr-TR" altLang="en-US" b="1">
                <a:solidFill>
                  <a:srgbClr val="990099"/>
                </a:solidFill>
                <a:ea typeface="Arial" charset="0"/>
                <a:cs typeface="Arial" charset="0"/>
              </a:rPr>
              <a:t> </a:t>
            </a:r>
            <a:endParaRPr lang="tr-TR" altLang="en-US" b="1">
              <a:solidFill>
                <a:srgbClr val="990099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5943600" y="3703639"/>
            <a:ext cx="4724400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3200" b="1">
                <a:solidFill>
                  <a:srgbClr val="990099"/>
                </a:solidFill>
              </a:rPr>
              <a:t>K</a:t>
            </a:r>
            <a:r>
              <a:rPr lang="tr-TR" altLang="en-US" sz="3200" b="1">
                <a:solidFill>
                  <a:srgbClr val="990099"/>
                </a:solidFill>
                <a:ea typeface="Arial" charset="0"/>
                <a:cs typeface="Arial" charset="0"/>
              </a:rPr>
              <a:t>ediler</a:t>
            </a:r>
            <a:r>
              <a:rPr lang="tr-TR" altLang="en-US" sz="3200" b="1">
                <a:solidFill>
                  <a:srgbClr val="990099"/>
                </a:solidFill>
              </a:rPr>
              <a:t>de</a:t>
            </a:r>
            <a:r>
              <a:rPr lang="tr-TR" altLang="en-US" sz="3200" b="1">
                <a:solidFill>
                  <a:srgbClr val="990099"/>
                </a:solidFill>
                <a:ea typeface="Arial" charset="0"/>
                <a:cs typeface="Arial" charset="0"/>
              </a:rPr>
              <a:t> ön bacaklar</a:t>
            </a:r>
            <a:r>
              <a:rPr lang="tr-TR" altLang="en-US" sz="3200" b="1">
                <a:solidFill>
                  <a:srgbClr val="990099"/>
                </a:solidFill>
              </a:rPr>
              <a:t>ın</a:t>
            </a:r>
            <a:r>
              <a:rPr lang="tr-TR" altLang="en-US" sz="3200" b="1">
                <a:solidFill>
                  <a:srgbClr val="990099"/>
                </a:solidFill>
                <a:ea typeface="Arial" charset="0"/>
                <a:cs typeface="Arial" charset="0"/>
              </a:rPr>
              <a:t>da zayıflık ve tabana basarak yürü</a:t>
            </a:r>
            <a:r>
              <a:rPr lang="tr-TR" altLang="en-US" sz="3200" b="1">
                <a:solidFill>
                  <a:srgbClr val="990099"/>
                </a:solidFill>
              </a:rPr>
              <a:t>mesi.</a:t>
            </a:r>
            <a:endParaRPr lang="tr-TR" altLang="en-US" sz="3200" b="1">
              <a:solidFill>
                <a:srgbClr val="990099"/>
              </a:solidFill>
              <a:latin typeface="Arial" charset="0"/>
            </a:endParaRPr>
          </a:p>
          <a:p>
            <a:pPr eaLnBrk="1" hangingPunct="1"/>
            <a:endParaRPr lang="tr-TR" altLang="en-US" sz="3200">
              <a:solidFill>
                <a:srgbClr val="990099"/>
              </a:solidFill>
            </a:endParaRPr>
          </a:p>
          <a:p>
            <a:pPr eaLnBrk="1" hangingPunct="1"/>
            <a:endParaRPr lang="tr-TR" altLang="en-US" sz="280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2215942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754" name="Group 418"/>
          <p:cNvGraphicFramePr>
            <a:graphicFrameLocks noGrp="1"/>
          </p:cNvGraphicFramePr>
          <p:nvPr/>
        </p:nvGraphicFramePr>
        <p:xfrm>
          <a:off x="144378" y="417094"/>
          <a:ext cx="11774906" cy="5294020"/>
        </p:xfrm>
        <a:graphic>
          <a:graphicData uri="http://schemas.openxmlformats.org/drawingml/2006/table">
            <a:tbl>
              <a:tblPr/>
              <a:tblGrid>
                <a:gridCol w="30352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3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660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794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</a:rPr>
                        <a:t>KLİNİK</a:t>
                      </a:r>
                      <a:r>
                        <a:rPr kumimoji="0" lang="tr-TR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 SEMPTOMLAR</a:t>
                      </a:r>
                      <a:r>
                        <a:rPr kumimoji="0" lang="tr-TR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Verdana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endParaRPr kumimoji="0" lang="tr-TR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Verdan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</a:rPr>
                        <a:t>İ</a:t>
                      </a:r>
                      <a:r>
                        <a:rPr kumimoji="0" lang="tr-TR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NSEDENS</a:t>
                      </a:r>
                      <a:endParaRPr kumimoji="0" lang="tr-TR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YORUM</a:t>
                      </a:r>
                      <a:r>
                        <a:rPr kumimoji="0" lang="tr-TR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53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Polidipsi</a:t>
                      </a:r>
                      <a:r>
                        <a:rPr kumimoji="0" lang="tr-TR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/</a:t>
                      </a:r>
                      <a:r>
                        <a:rPr kumimoji="0" lang="tr-TR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Poliüri</a:t>
                      </a:r>
                      <a:r>
                        <a:rPr kumimoji="0" lang="tr-TR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Oldukça sık</a:t>
                      </a:r>
                      <a:r>
                        <a:rPr kumimoji="0" lang="tr-T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005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26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Polifaji</a:t>
                      </a:r>
                      <a:r>
                        <a:rPr kumimoji="0" lang="tr-TR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Oldukça sık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Comic Sans M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235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2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Obesite</a:t>
                      </a:r>
                      <a:r>
                        <a:rPr kumimoji="0" lang="tr-TR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Yaygın</a:t>
                      </a:r>
                      <a:r>
                        <a:rPr kumimoji="0" lang="tr-TR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Comic Sans MS" charset="0"/>
                        <a:ea typeface="Times New Roman" charset="0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37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Kilo kaybı</a:t>
                      </a:r>
                      <a:r>
                        <a:rPr kumimoji="0" lang="tr-TR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Oldukça sık</a:t>
                      </a:r>
                      <a:r>
                        <a:rPr kumimoji="0" lang="tr-TR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Comic Sans M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1854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Kas zayıflığı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Letharji</a:t>
                      </a:r>
                      <a:r>
                        <a:rPr kumimoji="0" lang="tr-TR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Yaygın</a:t>
                      </a:r>
                      <a:r>
                        <a:rPr kumimoji="0" lang="tr-T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Comic Sans M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021178" y="1363579"/>
            <a:ext cx="6352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altLang="en-US" sz="2000" b="1" dirty="0" err="1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Osmotik</a:t>
            </a:r>
            <a:r>
              <a:rPr lang="tr-TR" altLang="en-US" sz="2000" b="1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 </a:t>
            </a:r>
            <a:r>
              <a:rPr lang="tr-TR" altLang="en-US" sz="2000" b="1" dirty="0" err="1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diürezis</a:t>
            </a:r>
            <a:r>
              <a:rPr lang="tr-TR" altLang="en-US" sz="2000" b="1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 (Glikoz artışı</a:t>
            </a:r>
            <a:r>
              <a:rPr lang="tr-TR" altLang="en-US" sz="2400" b="1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)</a:t>
            </a:r>
            <a:endParaRPr lang="tr-TR" altLang="en-US" sz="2400" b="1" dirty="0">
              <a:latin typeface="Times New Roman" charset="0"/>
            </a:endParaRPr>
          </a:p>
          <a:p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066138" y="2194576"/>
            <a:ext cx="71258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altLang="en-US" sz="2000" b="1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Glikoz </a:t>
            </a:r>
            <a:r>
              <a:rPr lang="tr-TR" altLang="en-US" sz="2000" b="1" dirty="0" err="1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hipotalamustaki</a:t>
            </a:r>
            <a:r>
              <a:rPr lang="tr-TR" altLang="en-US" sz="2000" b="1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 doygunluk merkezine girmemesi</a:t>
            </a:r>
            <a:endParaRPr lang="tr-TR" altLang="en-US" sz="2000" b="1" dirty="0">
              <a:solidFill>
                <a:srgbClr val="0000CC"/>
              </a:solidFill>
              <a:latin typeface="Comic Sans MS" charset="0"/>
            </a:endParaRPr>
          </a:p>
          <a:p>
            <a:endParaRPr 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066138" y="3032615"/>
            <a:ext cx="51379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tr-TR" altLang="en-US" sz="2000" b="1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Hastal</a:t>
            </a:r>
            <a:r>
              <a:rPr lang="tr-TR" altLang="en-US" sz="2000" b="1" dirty="0">
                <a:solidFill>
                  <a:srgbClr val="0000CC"/>
                </a:solidFill>
                <a:latin typeface="Comic Sans MS" charset="0"/>
              </a:rPr>
              <a:t>ığı</a:t>
            </a:r>
            <a:r>
              <a:rPr lang="tr-TR" altLang="en-US" sz="2000" b="1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n ba</a:t>
            </a:r>
            <a:r>
              <a:rPr lang="tr-TR" altLang="en-US" sz="2000" b="1" dirty="0">
                <a:solidFill>
                  <a:srgbClr val="0000CC"/>
                </a:solidFill>
                <a:latin typeface="Comic Sans MS" charset="0"/>
              </a:rPr>
              <a:t>ş</a:t>
            </a:r>
            <a:r>
              <a:rPr lang="tr-TR" altLang="en-US" sz="2000" b="1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langıç döneminde görülür. </a:t>
            </a:r>
          </a:p>
          <a:p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066138" y="3950478"/>
            <a:ext cx="51379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tr-TR" altLang="en-US" sz="2000" b="1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Glikozun ilgili dokular içine girememesi. </a:t>
            </a:r>
          </a:p>
          <a:p>
            <a:endParaRPr lang="en-US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066138" y="4790970"/>
            <a:ext cx="67505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tr-TR" altLang="en-US" b="1" dirty="0" err="1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Ketoasidozisli</a:t>
            </a:r>
            <a:r>
              <a:rPr lang="tr-TR" altLang="en-US" b="1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 hastaların enerji kayna</a:t>
            </a:r>
            <a:r>
              <a:rPr lang="tr-TR" altLang="en-US" b="1" dirty="0">
                <a:solidFill>
                  <a:srgbClr val="0000CC"/>
                </a:solidFill>
                <a:latin typeface="Comic Sans MS" charset="0"/>
              </a:rPr>
              <a:t>ğı</a:t>
            </a:r>
            <a:r>
              <a:rPr lang="tr-TR" altLang="en-US" b="1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 olarak kas ve ya</a:t>
            </a:r>
            <a:r>
              <a:rPr lang="tr-TR" altLang="en-US" b="1" dirty="0">
                <a:solidFill>
                  <a:srgbClr val="0000CC"/>
                </a:solidFill>
                <a:latin typeface="Comic Sans MS" charset="0"/>
              </a:rPr>
              <a:t>ğ</a:t>
            </a:r>
            <a:r>
              <a:rPr lang="tr-TR" altLang="en-US" b="1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 </a:t>
            </a:r>
          </a:p>
          <a:p>
            <a:pPr lvl="0"/>
            <a:r>
              <a:rPr lang="tr-TR" altLang="en-US" b="1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dokusunu kullanması</a:t>
            </a:r>
            <a:endParaRPr lang="tr-TR" altLang="en-US" b="1" dirty="0">
              <a:solidFill>
                <a:srgbClr val="0000CC"/>
              </a:solidFill>
              <a:latin typeface="Comic Sans MS" charset="0"/>
            </a:endParaRPr>
          </a:p>
          <a:p>
            <a:endParaRPr lang="en-US" b="1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2782626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18"/>
          <p:cNvGraphicFramePr>
            <a:graphicFrameLocks noGrp="1"/>
          </p:cNvGraphicFramePr>
          <p:nvPr/>
        </p:nvGraphicFramePr>
        <p:xfrm>
          <a:off x="179548" y="417094"/>
          <a:ext cx="11774906" cy="5172354"/>
        </p:xfrm>
        <a:graphic>
          <a:graphicData uri="http://schemas.openxmlformats.org/drawingml/2006/table">
            <a:tbl>
              <a:tblPr/>
              <a:tblGrid>
                <a:gridCol w="30352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3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660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794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</a:rPr>
                        <a:t>KLİNİK</a:t>
                      </a:r>
                      <a:r>
                        <a:rPr kumimoji="0" lang="tr-TR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 SEMPTOMLAR</a:t>
                      </a:r>
                      <a:r>
                        <a:rPr kumimoji="0" lang="tr-TR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Verdana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endParaRPr kumimoji="0" lang="tr-TR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Verdan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</a:rPr>
                        <a:t>İ</a:t>
                      </a:r>
                      <a:r>
                        <a:rPr kumimoji="0" lang="tr-TR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NSEDENS</a:t>
                      </a:r>
                      <a:endParaRPr kumimoji="0" lang="tr-TR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YORUM</a:t>
                      </a:r>
                      <a:r>
                        <a:rPr kumimoji="0" lang="tr-TR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685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Hepatomegali</a:t>
                      </a:r>
                      <a:endParaRPr kumimoji="0" lang="tr-TR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Yaygın</a:t>
                      </a:r>
                      <a:r>
                        <a:rPr kumimoji="0" lang="tr-T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42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26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Katarakt</a:t>
                      </a:r>
                      <a:r>
                        <a:rPr kumimoji="0" lang="tr-TR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</a:rPr>
                        <a:t> </a:t>
                      </a:r>
                      <a:r>
                        <a:rPr kumimoji="0" lang="tr-T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Yaygın</a:t>
                      </a:r>
                      <a:r>
                        <a:rPr kumimoji="0" lang="tr-T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Comic Sans M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27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2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Ketoasidozis</a:t>
                      </a:r>
                      <a:r>
                        <a:rPr kumimoji="0" lang="tr-TR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Nadiren</a:t>
                      </a:r>
                      <a:r>
                        <a:rPr kumimoji="0" lang="tr-T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Comic Sans MS" charset="0"/>
                        <a:ea typeface="Times New Roman" charset="0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622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2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Dehidrasyon</a:t>
                      </a:r>
                      <a:r>
                        <a:rPr kumimoji="0" lang="tr-TR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Oldukça sık</a:t>
                      </a:r>
                      <a:r>
                        <a:rPr kumimoji="0" lang="tr-T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Comic Sans M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1854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2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A</a:t>
                      </a:r>
                      <a:r>
                        <a:rPr kumimoji="0" lang="tr-TR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</a:rPr>
                        <a:t>ğız</a:t>
                      </a:r>
                      <a:r>
                        <a:rPr kumimoji="0" lang="tr-TR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da kötü koku</a:t>
                      </a:r>
                      <a:r>
                        <a:rPr kumimoji="0" lang="tr-TR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Nadir</a:t>
                      </a:r>
                      <a:r>
                        <a:rPr kumimoji="0" lang="tr-T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Comic Sans M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FF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021179" y="1363579"/>
            <a:ext cx="6352675" cy="526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</a:pPr>
            <a:r>
              <a:rPr lang="tr-TR" altLang="en-US" sz="2000" dirty="0" err="1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Hepatik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 </a:t>
            </a:r>
            <a:r>
              <a:rPr lang="tr-TR" altLang="en-US" sz="2000" dirty="0" err="1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lipidozis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.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1179" y="1994640"/>
            <a:ext cx="66276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tr-TR" altLang="en-US" sz="2000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Lenste 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</a:rPr>
              <a:t>aşırı 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glikoz birikimi </a:t>
            </a:r>
            <a:r>
              <a:rPr lang="tr-TR" altLang="en-US" sz="2000" dirty="0" err="1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sorbitol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 ve </a:t>
            </a:r>
            <a:r>
              <a:rPr lang="tr-TR" altLang="en-US" sz="2000" dirty="0" err="1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fruktoz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 düzeyinde artış </a:t>
            </a:r>
            <a:r>
              <a:rPr lang="tr-TR" altLang="en-US" sz="2000" dirty="0" err="1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osmotik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 bas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</a:rPr>
              <a:t>ı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nçta art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</a:rPr>
              <a:t>ış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 lenste 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</a:rPr>
              <a:t>şiş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me ve lens liflerinde y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</a:rPr>
              <a:t>ı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rt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</a:rPr>
              <a:t>ı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lma.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66138" y="3262385"/>
            <a:ext cx="6021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tr-TR" altLang="en-US" sz="2000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Tedavi edilmeyen </a:t>
            </a:r>
            <a:r>
              <a:rPr lang="tr-TR" altLang="en-US" sz="2000" dirty="0" err="1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diabetes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 </a:t>
            </a:r>
            <a:r>
              <a:rPr lang="tr-TR" altLang="en-US" sz="2000" dirty="0" err="1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mellituse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 ba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</a:rPr>
              <a:t>ğlı 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gelişir.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066138" y="3893120"/>
            <a:ext cx="5868914" cy="5029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</a:pPr>
            <a:r>
              <a:rPr lang="tr-TR" altLang="en-US" sz="2000" dirty="0" err="1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Osmotik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 </a:t>
            </a:r>
            <a:r>
              <a:rPr lang="tr-TR" altLang="en-US" sz="2000" dirty="0" err="1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diürezis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 ve glikozüriye ba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</a:rPr>
              <a:t>ğlı ş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ekillenir.</a:t>
            </a:r>
            <a:r>
              <a:rPr lang="tr-TR" altLang="en-US" sz="2000" dirty="0">
                <a:solidFill>
                  <a:srgbClr val="0000CC"/>
                </a:solidFill>
                <a:latin typeface="Comic Sans MS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66138" y="4808097"/>
            <a:ext cx="4649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tr-TR" altLang="en-US" dirty="0" err="1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Ketoasidozisli</a:t>
            </a:r>
            <a:r>
              <a:rPr lang="tr-TR" altLang="en-US" dirty="0">
                <a:solidFill>
                  <a:srgbClr val="0000CC"/>
                </a:solidFill>
                <a:latin typeface="Comic Sans MS" charset="0"/>
                <a:ea typeface="Times New Roman" charset="0"/>
                <a:cs typeface="Times New Roman" charset="0"/>
              </a:rPr>
              <a:t> hastalarda asetona ba</a:t>
            </a:r>
            <a:r>
              <a:rPr lang="tr-TR" altLang="en-US" dirty="0">
                <a:solidFill>
                  <a:srgbClr val="0000CC"/>
                </a:solidFill>
                <a:latin typeface="Comic Sans MS" charset="0"/>
              </a:rPr>
              <a:t>ğlıdır</a:t>
            </a:r>
            <a:endParaRPr lang="en-US" b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62653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n 5"/>
          <p:cNvSpPr/>
          <p:nvPr/>
        </p:nvSpPr>
        <p:spPr>
          <a:xfrm>
            <a:off x="1422400" y="4350152"/>
            <a:ext cx="9489440" cy="2507848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3206"/>
            <a:ext cx="10515600" cy="691514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Nötrofil</a:t>
            </a:r>
            <a:r>
              <a:rPr lang="en-US" sz="2400" b="1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fonksiyon</a:t>
            </a:r>
            <a:r>
              <a:rPr lang="en-US" sz="2400" b="1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Bozuklukları</a:t>
            </a:r>
            <a:r>
              <a:rPr lang="en-US" sz="2400" b="1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gelişir</a:t>
            </a:r>
            <a:r>
              <a:rPr lang="en-US" sz="2400" b="1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4647"/>
            <a:ext cx="10515600" cy="3315505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lnSpc>
                <a:spcPct val="150000"/>
              </a:lnSpc>
            </a:pPr>
            <a:r>
              <a:rPr lang="en-US" b="1" dirty="0" err="1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Endotel</a:t>
            </a:r>
            <a:r>
              <a:rPr lang="en-US" b="1" dirty="0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adezyonu</a:t>
            </a:r>
            <a:r>
              <a:rPr lang="en-US" b="1" dirty="0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deprese</a:t>
            </a:r>
            <a:r>
              <a:rPr lang="en-US" b="1" dirty="0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olur</a:t>
            </a:r>
            <a:r>
              <a:rPr lang="en-US" b="1" dirty="0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b="1" dirty="0" err="1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Inflamasyon</a:t>
            </a:r>
            <a:r>
              <a:rPr lang="en-US" b="1" dirty="0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bölgesine</a:t>
            </a:r>
            <a:r>
              <a:rPr lang="en-US" b="1" dirty="0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migrasyon</a:t>
            </a:r>
            <a:r>
              <a:rPr lang="en-US" b="1" dirty="0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azalır</a:t>
            </a:r>
            <a:endParaRPr lang="en-US" b="1" dirty="0">
              <a:solidFill>
                <a:srgbClr val="0070C0"/>
              </a:solidFill>
              <a:latin typeface="Comic Sans MS" charset="0"/>
              <a:ea typeface="Comic Sans MS" charset="0"/>
              <a:cs typeface="Comic Sans MS" charset="0"/>
            </a:endParaRPr>
          </a:p>
          <a:p>
            <a:pPr algn="ctr">
              <a:lnSpc>
                <a:spcPct val="150000"/>
              </a:lnSpc>
            </a:pPr>
            <a:r>
              <a:rPr lang="en-US" b="1" dirty="0" err="1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Polimorfonükler</a:t>
            </a:r>
            <a:r>
              <a:rPr lang="en-US" b="1" dirty="0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 (PMNL) </a:t>
            </a:r>
            <a:r>
              <a:rPr lang="en-US" b="1" dirty="0" err="1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lökositlere</a:t>
            </a:r>
            <a:r>
              <a:rPr lang="en-US" b="1" dirty="0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ait</a:t>
            </a:r>
            <a:r>
              <a:rPr lang="en-US" b="1" dirty="0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  </a:t>
            </a:r>
            <a:r>
              <a:rPr lang="en-US" b="1" dirty="0" err="1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kemotaksis</a:t>
            </a:r>
            <a:r>
              <a:rPr lang="en-US" b="1" dirty="0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, </a:t>
            </a:r>
            <a:r>
              <a:rPr lang="en-US" b="1" dirty="0" err="1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aderans</a:t>
            </a:r>
            <a:r>
              <a:rPr lang="en-US" b="1" dirty="0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ve</a:t>
            </a:r>
            <a:r>
              <a:rPr lang="en-US" b="1" dirty="0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fagositoz</a:t>
            </a:r>
            <a:r>
              <a:rPr lang="en-US" b="1" dirty="0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bozulur</a:t>
            </a:r>
            <a:endParaRPr lang="en-US" b="1" dirty="0">
              <a:solidFill>
                <a:srgbClr val="0070C0"/>
              </a:solidFill>
              <a:latin typeface="Comic Sans MS" charset="0"/>
              <a:ea typeface="Comic Sans MS" charset="0"/>
              <a:cs typeface="Comic Sans MS" charset="0"/>
            </a:endParaRPr>
          </a:p>
          <a:p>
            <a:pPr algn="ctr">
              <a:lnSpc>
                <a:spcPct val="150000"/>
              </a:lnSpc>
            </a:pPr>
            <a:r>
              <a:rPr lang="en-US" b="1" dirty="0" err="1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Bakterisidial</a:t>
            </a:r>
            <a:r>
              <a:rPr lang="en-US" b="1" dirty="0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aktivite</a:t>
            </a:r>
            <a:r>
              <a:rPr lang="en-US" b="1" dirty="0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düşer</a:t>
            </a:r>
            <a:endParaRPr lang="en-US" b="1" dirty="0">
              <a:solidFill>
                <a:srgbClr val="0070C0"/>
              </a:solidFill>
              <a:latin typeface="Comic Sans MS" charset="0"/>
              <a:ea typeface="Comic Sans MS" charset="0"/>
              <a:cs typeface="Comic Sans MS" charset="0"/>
            </a:endParaRP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316480" y="4958081"/>
            <a:ext cx="768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altLang="en-US" sz="2400" b="1" dirty="0" err="1">
                <a:solidFill>
                  <a:schemeClr val="bg1"/>
                </a:solidFill>
              </a:rPr>
              <a:t>S</a:t>
            </a:r>
            <a:r>
              <a:rPr lang="tr-TR" altLang="en-US" sz="2400" b="1" dirty="0" err="1">
                <a:solidFill>
                  <a:schemeClr val="bg1"/>
                </a:solidFill>
                <a:ea typeface="Arial" charset="0"/>
                <a:cs typeface="Arial" charset="0"/>
              </a:rPr>
              <a:t>İstitis</a:t>
            </a:r>
            <a:endParaRPr lang="tr-TR" altLang="en-US" sz="2400" b="1" dirty="0">
              <a:solidFill>
                <a:schemeClr val="bg1"/>
              </a:solidFill>
            </a:endParaRPr>
          </a:p>
          <a:p>
            <a:pPr algn="ctr"/>
            <a:r>
              <a:rPr lang="tr-TR" altLang="en-US" sz="2400" b="1" dirty="0" err="1">
                <a:solidFill>
                  <a:schemeClr val="bg1"/>
                </a:solidFill>
                <a:ea typeface="Arial" charset="0"/>
                <a:cs typeface="Arial" charset="0"/>
              </a:rPr>
              <a:t>Bronkopneumoni</a:t>
            </a:r>
            <a:r>
              <a:rPr lang="tr-TR" altLang="en-US" sz="2400" b="1" dirty="0">
                <a:solidFill>
                  <a:schemeClr val="bg1"/>
                </a:solidFill>
                <a:ea typeface="Arial" charset="0"/>
                <a:cs typeface="Arial" charset="0"/>
              </a:rPr>
              <a:t> </a:t>
            </a:r>
            <a:endParaRPr lang="tr-TR" altLang="en-US" sz="2400" b="1" dirty="0">
              <a:solidFill>
                <a:schemeClr val="bg1"/>
              </a:solidFill>
            </a:endParaRPr>
          </a:p>
          <a:p>
            <a:pPr algn="ctr"/>
            <a:r>
              <a:rPr lang="tr-TR" altLang="en-US" sz="2400" b="1" dirty="0" err="1">
                <a:solidFill>
                  <a:schemeClr val="bg1"/>
                </a:solidFill>
                <a:ea typeface="Arial" charset="0"/>
                <a:cs typeface="Arial" charset="0"/>
              </a:rPr>
              <a:t>Dermatitis</a:t>
            </a:r>
            <a:endParaRPr lang="tr-TR" altLang="en-US" sz="2400" b="1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008360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altLang="en-US" sz="6000" dirty="0">
                <a:solidFill>
                  <a:srgbClr val="0000FF"/>
                </a:solidFill>
                <a:latin typeface="Comic Sans MS" charset="0"/>
                <a:ea typeface="Comic Sans MS" charset="0"/>
                <a:cs typeface="Comic Sans MS" charset="0"/>
              </a:rPr>
              <a:t>TANI</a:t>
            </a:r>
            <a:endParaRPr lang="en-US" sz="60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1855643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731520" y="594360"/>
            <a:ext cx="7023101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3200" b="1" dirty="0">
                <a:solidFill>
                  <a:srgbClr val="7030A0"/>
                </a:solidFill>
                <a:ea typeface="Arial" charset="0"/>
                <a:cs typeface="Arial" charset="0"/>
              </a:rPr>
              <a:t>Glikoz  Düzeyinin Ölçülmesi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508000" y="1661479"/>
            <a:ext cx="1137920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b="1" dirty="0">
                <a:solidFill>
                  <a:srgbClr val="163BC0"/>
                </a:solidFill>
                <a:ea typeface="Arial" charset="0"/>
                <a:cs typeface="Arial" charset="0"/>
              </a:rPr>
              <a:t>Açlık kan glikoz düzeyinin </a:t>
            </a:r>
            <a:r>
              <a:rPr lang="tr-TR" altLang="en-US" b="1" dirty="0">
                <a:solidFill>
                  <a:srgbClr val="163BC0"/>
                </a:solidFill>
              </a:rPr>
              <a:t>yüksek belirlenmesi </a:t>
            </a:r>
            <a:r>
              <a:rPr lang="tr-TR" altLang="en-US" b="1" dirty="0">
                <a:solidFill>
                  <a:srgbClr val="163BC0"/>
                </a:solidFill>
                <a:ea typeface="Arial" charset="0"/>
                <a:cs typeface="Arial" charset="0"/>
              </a:rPr>
              <a:t>ve idrarda glikoz</a:t>
            </a:r>
            <a:r>
              <a:rPr lang="tr-TR" altLang="en-US" b="1" dirty="0">
                <a:solidFill>
                  <a:srgbClr val="163BC0"/>
                </a:solidFill>
              </a:rPr>
              <a:t>’ un saptanmasıyla </a:t>
            </a:r>
            <a:r>
              <a:rPr lang="tr-TR" altLang="en-US" b="1" dirty="0" err="1">
                <a:solidFill>
                  <a:srgbClr val="163BC0"/>
                </a:solidFill>
              </a:rPr>
              <a:t>Dia</a:t>
            </a:r>
            <a:r>
              <a:rPr lang="tr-TR" altLang="en-US" b="1" dirty="0" err="1">
                <a:solidFill>
                  <a:srgbClr val="163BC0"/>
                </a:solidFill>
                <a:ea typeface="Arial" charset="0"/>
                <a:cs typeface="Arial" charset="0"/>
              </a:rPr>
              <a:t>betes</a:t>
            </a:r>
            <a:r>
              <a:rPr lang="tr-TR" altLang="en-US" b="1" dirty="0">
                <a:solidFill>
                  <a:srgbClr val="163BC0"/>
                </a:solidFill>
                <a:ea typeface="Arial" charset="0"/>
                <a:cs typeface="Arial" charset="0"/>
              </a:rPr>
              <a:t> </a:t>
            </a:r>
            <a:r>
              <a:rPr lang="tr-TR" altLang="en-US" b="1" dirty="0" err="1">
                <a:solidFill>
                  <a:srgbClr val="163BC0"/>
                </a:solidFill>
                <a:ea typeface="Arial" charset="0"/>
                <a:cs typeface="Arial" charset="0"/>
              </a:rPr>
              <a:t>mellitus</a:t>
            </a:r>
            <a:r>
              <a:rPr lang="tr-TR" altLang="en-US" b="1" dirty="0" err="1">
                <a:solidFill>
                  <a:srgbClr val="163BC0"/>
                </a:solidFill>
              </a:rPr>
              <a:t>u</a:t>
            </a:r>
            <a:r>
              <a:rPr lang="tr-TR" altLang="en-US" b="1" dirty="0" err="1">
                <a:solidFill>
                  <a:srgbClr val="163BC0"/>
                </a:solidFill>
                <a:ea typeface="Arial" charset="0"/>
                <a:cs typeface="Arial" charset="0"/>
              </a:rPr>
              <a:t>n</a:t>
            </a:r>
            <a:r>
              <a:rPr lang="tr-TR" altLang="en-US" b="1" dirty="0">
                <a:solidFill>
                  <a:srgbClr val="163BC0"/>
                </a:solidFill>
                <a:ea typeface="Arial" charset="0"/>
                <a:cs typeface="Arial" charset="0"/>
              </a:rPr>
              <a:t> tan</a:t>
            </a:r>
            <a:r>
              <a:rPr lang="tr-TR" altLang="en-US" b="1" dirty="0">
                <a:solidFill>
                  <a:srgbClr val="163BC0"/>
                </a:solidFill>
              </a:rPr>
              <a:t>ı</a:t>
            </a:r>
            <a:r>
              <a:rPr lang="tr-TR" altLang="en-US" b="1" dirty="0">
                <a:solidFill>
                  <a:srgbClr val="163BC0"/>
                </a:solidFill>
                <a:ea typeface="Arial" charset="0"/>
                <a:cs typeface="Arial" charset="0"/>
              </a:rPr>
              <a:t>s</a:t>
            </a:r>
            <a:r>
              <a:rPr lang="tr-TR" altLang="en-US" b="1" dirty="0">
                <a:solidFill>
                  <a:srgbClr val="163BC0"/>
                </a:solidFill>
              </a:rPr>
              <a:t>ı</a:t>
            </a:r>
            <a:r>
              <a:rPr lang="tr-TR" altLang="en-US" b="1" dirty="0">
                <a:solidFill>
                  <a:srgbClr val="163BC0"/>
                </a:solidFill>
                <a:ea typeface="Arial" charset="0"/>
                <a:cs typeface="Arial" charset="0"/>
              </a:rPr>
              <a:t> </a:t>
            </a:r>
            <a:r>
              <a:rPr lang="tr-TR" altLang="en-US" b="1" dirty="0" err="1">
                <a:solidFill>
                  <a:srgbClr val="163BC0"/>
                </a:solidFill>
                <a:ea typeface="Arial" charset="0"/>
                <a:cs typeface="Arial" charset="0"/>
              </a:rPr>
              <a:t>yap</a:t>
            </a:r>
            <a:r>
              <a:rPr lang="tr-TR" altLang="en-US" b="1" dirty="0" err="1">
                <a:solidFill>
                  <a:srgbClr val="163BC0"/>
                </a:solidFill>
              </a:rPr>
              <a:t>ı</a:t>
            </a:r>
            <a:r>
              <a:rPr lang="tr-TR" altLang="en-US" b="1" dirty="0" err="1">
                <a:solidFill>
                  <a:srgbClr val="163BC0"/>
                </a:solidFill>
                <a:ea typeface="Arial" charset="0"/>
                <a:cs typeface="Arial" charset="0"/>
              </a:rPr>
              <a:t>labilinir</a:t>
            </a:r>
            <a:r>
              <a:rPr lang="tr-TR" altLang="en-US" b="1" dirty="0">
                <a:solidFill>
                  <a:srgbClr val="163BC0"/>
                </a:solidFill>
                <a:ea typeface="Arial" charset="0"/>
                <a:cs typeface="Arial" charset="0"/>
              </a:rPr>
              <a:t>. </a:t>
            </a:r>
            <a:br>
              <a:rPr lang="tr-TR" altLang="en-US" b="1" dirty="0">
                <a:solidFill>
                  <a:srgbClr val="163BC0"/>
                </a:solidFill>
              </a:rPr>
            </a:br>
            <a:endParaRPr lang="tr-TR" altLang="en-US" b="1" dirty="0">
              <a:solidFill>
                <a:srgbClr val="163BC0"/>
              </a:solidFill>
            </a:endParaRPr>
          </a:p>
          <a:p>
            <a:pPr eaLnBrk="1" hangingPunct="1"/>
            <a:r>
              <a:rPr lang="tr-TR" altLang="en-US" b="1" dirty="0">
                <a:solidFill>
                  <a:srgbClr val="163BC0"/>
                </a:solidFill>
              </a:rPr>
              <a:t>A</a:t>
            </a:r>
            <a:r>
              <a:rPr lang="tr-TR" altLang="en-US" b="1" dirty="0">
                <a:solidFill>
                  <a:srgbClr val="163BC0"/>
                </a:solidFill>
                <a:ea typeface="Arial" charset="0"/>
                <a:cs typeface="Arial" charset="0"/>
              </a:rPr>
              <a:t>çlık glikoz ölçümleri için hastaların </a:t>
            </a:r>
            <a:r>
              <a:rPr lang="tr-TR" altLang="en-US" b="1" dirty="0" err="1">
                <a:solidFill>
                  <a:srgbClr val="163BC0"/>
                </a:solidFill>
                <a:ea typeface="Arial" charset="0"/>
                <a:cs typeface="Arial" charset="0"/>
              </a:rPr>
              <a:t>hospitalize</a:t>
            </a:r>
            <a:r>
              <a:rPr lang="tr-TR" altLang="en-US" b="1" dirty="0">
                <a:solidFill>
                  <a:srgbClr val="163BC0"/>
                </a:solidFill>
              </a:rPr>
              <a:t>  </a:t>
            </a:r>
            <a:r>
              <a:rPr lang="tr-TR" altLang="en-US" b="1" dirty="0">
                <a:solidFill>
                  <a:srgbClr val="163BC0"/>
                </a:solidFill>
                <a:ea typeface="Arial" charset="0"/>
                <a:cs typeface="Arial" charset="0"/>
              </a:rPr>
              <a:t>edilmesi ve 12-24 saat öncesinden aç b</a:t>
            </a:r>
            <a:r>
              <a:rPr lang="tr-TR" altLang="en-US" b="1" dirty="0">
                <a:solidFill>
                  <a:srgbClr val="163BC0"/>
                </a:solidFill>
              </a:rPr>
              <a:t>ı</a:t>
            </a:r>
            <a:r>
              <a:rPr lang="tr-TR" altLang="en-US" b="1" dirty="0">
                <a:solidFill>
                  <a:srgbClr val="163BC0"/>
                </a:solidFill>
                <a:ea typeface="Arial" charset="0"/>
                <a:cs typeface="Arial" charset="0"/>
              </a:rPr>
              <a:t>rak</a:t>
            </a:r>
            <a:r>
              <a:rPr lang="tr-TR" altLang="en-US" b="1" dirty="0">
                <a:solidFill>
                  <a:srgbClr val="163BC0"/>
                </a:solidFill>
              </a:rPr>
              <a:t>ı</a:t>
            </a:r>
            <a:r>
              <a:rPr lang="tr-TR" altLang="en-US" b="1" dirty="0">
                <a:solidFill>
                  <a:srgbClr val="163BC0"/>
                </a:solidFill>
                <a:ea typeface="Arial" charset="0"/>
                <a:cs typeface="Arial" charset="0"/>
              </a:rPr>
              <a:t>lmalar</a:t>
            </a:r>
            <a:r>
              <a:rPr lang="tr-TR" altLang="en-US" b="1" dirty="0">
                <a:solidFill>
                  <a:srgbClr val="163BC0"/>
                </a:solidFill>
              </a:rPr>
              <a:t>ı</a:t>
            </a:r>
            <a:r>
              <a:rPr lang="tr-TR" altLang="en-US" b="1" dirty="0">
                <a:solidFill>
                  <a:srgbClr val="163BC0"/>
                </a:solidFill>
                <a:ea typeface="Arial" charset="0"/>
                <a:cs typeface="Arial" charset="0"/>
              </a:rPr>
              <a:t> gerekmektedir.</a:t>
            </a:r>
            <a:endParaRPr lang="tr-TR" altLang="en-US" b="1" dirty="0">
              <a:solidFill>
                <a:srgbClr val="163BC0"/>
              </a:solidFill>
            </a:endParaRPr>
          </a:p>
          <a:p>
            <a:pPr eaLnBrk="1" hangingPunct="1"/>
            <a:endParaRPr lang="tr-TR" altLang="en-US" b="1" dirty="0">
              <a:solidFill>
                <a:srgbClr val="163BC0"/>
              </a:solidFill>
            </a:endParaRPr>
          </a:p>
          <a:p>
            <a:pPr eaLnBrk="1" hangingPunct="1"/>
            <a:r>
              <a:rPr lang="tr-TR" altLang="en-US" b="1" dirty="0">
                <a:solidFill>
                  <a:srgbClr val="163BC0"/>
                </a:solidFill>
                <a:ea typeface="Times New Roman" charset="0"/>
                <a:cs typeface="Times New Roman" charset="0"/>
              </a:rPr>
              <a:t>Kan glikoz </a:t>
            </a:r>
            <a:r>
              <a:rPr lang="tr-TR" altLang="en-US" b="1" dirty="0">
                <a:solidFill>
                  <a:srgbClr val="163BC0"/>
                </a:solidFill>
              </a:rPr>
              <a:t>konsantrasyonu </a:t>
            </a:r>
            <a:r>
              <a:rPr lang="tr-TR" altLang="en-US" b="1" dirty="0" err="1">
                <a:solidFill>
                  <a:srgbClr val="163BC0"/>
                </a:solidFill>
                <a:ea typeface="Times New Roman" charset="0"/>
                <a:cs typeface="Times New Roman" charset="0"/>
              </a:rPr>
              <a:t>ölçümleri</a:t>
            </a:r>
            <a:r>
              <a:rPr lang="tr-TR" altLang="en-US" b="1" dirty="0" err="1">
                <a:solidFill>
                  <a:srgbClr val="163BC0"/>
                </a:solidFill>
              </a:rPr>
              <a:t>de</a:t>
            </a:r>
            <a:r>
              <a:rPr lang="tr-TR" altLang="en-US" b="1" dirty="0">
                <a:solidFill>
                  <a:srgbClr val="163BC0"/>
                </a:solidFill>
              </a:rPr>
              <a:t> </a:t>
            </a:r>
            <a:r>
              <a:rPr lang="tr-TR" altLang="en-US" b="1" dirty="0" err="1">
                <a:solidFill>
                  <a:srgbClr val="163BC0"/>
                </a:solidFill>
                <a:ea typeface="Times New Roman" charset="0"/>
                <a:cs typeface="Times New Roman" charset="0"/>
              </a:rPr>
              <a:t>NaF</a:t>
            </a:r>
            <a:r>
              <a:rPr lang="tr-TR" altLang="en-US" b="1" dirty="0" err="1">
                <a:solidFill>
                  <a:srgbClr val="163BC0"/>
                </a:solidFill>
              </a:rPr>
              <a:t>l</a:t>
            </a:r>
            <a:r>
              <a:rPr lang="tr-TR" altLang="en-US" b="1" dirty="0">
                <a:solidFill>
                  <a:srgbClr val="163BC0"/>
                </a:solidFill>
                <a:ea typeface="Times New Roman" charset="0"/>
                <a:cs typeface="Times New Roman" charset="0"/>
              </a:rPr>
              <a:t> veya normal tüplere </a:t>
            </a:r>
            <a:r>
              <a:rPr lang="tr-TR" altLang="en-US" b="1" dirty="0">
                <a:solidFill>
                  <a:srgbClr val="163BC0"/>
                </a:solidFill>
              </a:rPr>
              <a:t>kullanılmalıdır.</a:t>
            </a:r>
          </a:p>
          <a:p>
            <a:pPr eaLnBrk="1" hangingPunct="1"/>
            <a:endParaRPr lang="tr-TR" altLang="en-US" b="1" dirty="0">
              <a:solidFill>
                <a:srgbClr val="163BC0"/>
              </a:solidFill>
            </a:endParaRPr>
          </a:p>
          <a:p>
            <a:pPr eaLnBrk="1" hangingPunct="1"/>
            <a:r>
              <a:rPr lang="tr-TR" altLang="en-US" b="1" dirty="0">
                <a:solidFill>
                  <a:srgbClr val="163BC0"/>
                </a:solidFill>
                <a:ea typeface="Arial" charset="0"/>
                <a:cs typeface="Arial" charset="0"/>
              </a:rPr>
              <a:t>Normal açlık kan glikoz düzeyi 80-120 mg/dl (4.4-6.6 </a:t>
            </a:r>
            <a:r>
              <a:rPr lang="tr-TR" altLang="en-US" b="1" dirty="0" err="1">
                <a:solidFill>
                  <a:srgbClr val="163BC0"/>
                </a:solidFill>
                <a:ea typeface="Arial" charset="0"/>
                <a:cs typeface="Arial" charset="0"/>
              </a:rPr>
              <a:t>mmol</a:t>
            </a:r>
            <a:r>
              <a:rPr lang="tr-TR" altLang="en-US" b="1" dirty="0">
                <a:solidFill>
                  <a:srgbClr val="163BC0"/>
                </a:solidFill>
                <a:ea typeface="Arial" charset="0"/>
                <a:cs typeface="Arial" charset="0"/>
              </a:rPr>
              <a:t>/L) </a:t>
            </a:r>
            <a:r>
              <a:rPr lang="tr-TR" altLang="en-US" b="1" dirty="0" err="1">
                <a:solidFill>
                  <a:srgbClr val="163BC0"/>
                </a:solidFill>
                <a:ea typeface="Arial" charset="0"/>
                <a:cs typeface="Arial" charset="0"/>
              </a:rPr>
              <a:t>dir</a:t>
            </a:r>
            <a:r>
              <a:rPr lang="tr-TR" altLang="en-US" b="1" dirty="0">
                <a:solidFill>
                  <a:srgbClr val="163BC0"/>
                </a:solidFill>
              </a:rPr>
              <a:t>.</a:t>
            </a:r>
            <a:r>
              <a:rPr lang="tr-TR" altLang="en-US" b="1" dirty="0">
                <a:solidFill>
                  <a:srgbClr val="163BC0"/>
                </a:solidFill>
                <a:ea typeface="Times New Roman" charset="0"/>
                <a:cs typeface="Times New Roman" charset="0"/>
              </a:rPr>
              <a:t> </a:t>
            </a:r>
            <a:endParaRPr lang="tr-TR" altLang="en-US" b="1" dirty="0">
              <a:solidFill>
                <a:srgbClr val="163BC0"/>
              </a:solidFill>
            </a:endParaRPr>
          </a:p>
          <a:p>
            <a:pPr eaLnBrk="1" hangingPunct="1"/>
            <a:endParaRPr lang="tr-TR" altLang="en-US" dirty="0">
              <a:solidFill>
                <a:schemeClr val="bg2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1759522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5"/>
          <p:cNvGraphicFramePr>
            <a:graphicFrameLocks noChangeAspect="1"/>
          </p:cNvGraphicFramePr>
          <p:nvPr/>
        </p:nvGraphicFramePr>
        <p:xfrm>
          <a:off x="7583488" y="2176464"/>
          <a:ext cx="1865312" cy="308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Photo Editor Photo" r:id="rId3" imgW="2161905" imgH="3572374" progId="MSPhotoEd.3">
                  <p:embed/>
                </p:oleObj>
              </mc:Choice>
              <mc:Fallback>
                <p:oleObj name="Photo Editor Photo" r:id="rId3" imgW="2161905" imgH="3572374" progId="MSPhotoEd.3">
                  <p:embed/>
                  <p:pic>
                    <p:nvPicPr>
                      <p:cNvPr id="205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3488" y="2176464"/>
                        <a:ext cx="1865312" cy="3081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1600200" y="533401"/>
            <a:ext cx="3733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b="1" dirty="0">
                <a:solidFill>
                  <a:srgbClr val="800080"/>
                </a:solidFill>
              </a:rPr>
              <a:t>Kan g</a:t>
            </a:r>
            <a:r>
              <a:rPr lang="tr-TR" altLang="en-US" b="1" dirty="0">
                <a:solidFill>
                  <a:srgbClr val="800080"/>
                </a:solidFill>
                <a:ea typeface="Arial" charset="0"/>
                <a:cs typeface="Arial" charset="0"/>
              </a:rPr>
              <a:t>likoz </a:t>
            </a:r>
            <a:r>
              <a:rPr lang="tr-TR" altLang="en-US" b="1" dirty="0">
                <a:solidFill>
                  <a:srgbClr val="800080"/>
                </a:solidFill>
              </a:rPr>
              <a:t>düzeyi</a:t>
            </a:r>
            <a:r>
              <a:rPr lang="tr-TR" altLang="en-US" b="1" dirty="0">
                <a:solidFill>
                  <a:srgbClr val="800080"/>
                </a:solidFill>
                <a:ea typeface="Arial" charset="0"/>
                <a:cs typeface="Arial" charset="0"/>
              </a:rPr>
              <a:t> glikoz </a:t>
            </a:r>
            <a:r>
              <a:rPr lang="tr-TR" altLang="en-US" b="1" dirty="0" err="1">
                <a:solidFill>
                  <a:srgbClr val="800080"/>
                </a:solidFill>
                <a:ea typeface="Arial" charset="0"/>
                <a:cs typeface="Arial" charset="0"/>
              </a:rPr>
              <a:t>reagent</a:t>
            </a:r>
            <a:r>
              <a:rPr lang="tr-TR" altLang="en-US" b="1" dirty="0">
                <a:solidFill>
                  <a:srgbClr val="800080"/>
                </a:solidFill>
                <a:ea typeface="Arial" charset="0"/>
                <a:cs typeface="Arial" charset="0"/>
              </a:rPr>
              <a:t> test </a:t>
            </a:r>
            <a:r>
              <a:rPr lang="tr-TR" altLang="en-US" b="1" dirty="0" err="1">
                <a:solidFill>
                  <a:srgbClr val="800080"/>
                </a:solidFill>
                <a:ea typeface="Arial" charset="0"/>
                <a:cs typeface="Arial" charset="0"/>
              </a:rPr>
              <a:t>stripleri</a:t>
            </a:r>
            <a:endParaRPr lang="tr-TR" altLang="en-US" dirty="0"/>
          </a:p>
        </p:txBody>
      </p:sp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524000" y="5486401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b="1">
                <a:solidFill>
                  <a:srgbClr val="800080"/>
                </a:solidFill>
                <a:ea typeface="Arial" charset="0"/>
                <a:cs typeface="Arial" charset="0"/>
              </a:rPr>
              <a:t>Bu testlerle saptanan glikoz düzeyi normal glikoz düzeyinden</a:t>
            </a:r>
            <a:endParaRPr lang="tr-TR" altLang="en-US" b="1">
              <a:solidFill>
                <a:srgbClr val="800080"/>
              </a:solidFill>
            </a:endParaRPr>
          </a:p>
          <a:p>
            <a:pPr eaLnBrk="1" hangingPunct="1"/>
            <a:r>
              <a:rPr lang="tr-TR" altLang="en-US" b="1">
                <a:solidFill>
                  <a:srgbClr val="800080"/>
                </a:solidFill>
                <a:ea typeface="Arial" charset="0"/>
                <a:cs typeface="Arial" charset="0"/>
              </a:rPr>
              <a:t>10-15 mg/dl kadar daha düşük olabilmektedir.</a:t>
            </a:r>
          </a:p>
        </p:txBody>
      </p:sp>
      <p:graphicFrame>
        <p:nvGraphicFramePr>
          <p:cNvPr id="2051" name="Object 8"/>
          <p:cNvGraphicFramePr>
            <a:graphicFrameLocks noChangeAspect="1"/>
          </p:cNvGraphicFramePr>
          <p:nvPr/>
        </p:nvGraphicFramePr>
        <p:xfrm>
          <a:off x="5257800" y="346076"/>
          <a:ext cx="5181600" cy="148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Photo Editor Photo" r:id="rId5" imgW="3428571" imgH="980952" progId="MSPhotoEd.3">
                  <p:embed/>
                </p:oleObj>
              </mc:Choice>
              <mc:Fallback>
                <p:oleObj name="Photo Editor Photo" r:id="rId5" imgW="3428571" imgH="980952" progId="MSPhotoEd.3">
                  <p:embed/>
                  <p:pic>
                    <p:nvPicPr>
                      <p:cNvPr id="2051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46076"/>
                        <a:ext cx="5181600" cy="1482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5" name="Text Box 9"/>
          <p:cNvSpPr txBox="1">
            <a:spLocks noChangeArrowheads="1"/>
          </p:cNvSpPr>
          <p:nvPr/>
        </p:nvSpPr>
        <p:spPr bwMode="auto">
          <a:xfrm>
            <a:off x="1676400" y="3232151"/>
            <a:ext cx="533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b="1">
                <a:solidFill>
                  <a:srgbClr val="800080"/>
                </a:solidFill>
                <a:ea typeface="Arial" charset="0"/>
                <a:cs typeface="Arial" charset="0"/>
              </a:rPr>
              <a:t>veya evde kullanılabilen</a:t>
            </a:r>
            <a:r>
              <a:rPr lang="tr-TR" altLang="en-US" b="1">
                <a:solidFill>
                  <a:srgbClr val="800080"/>
                </a:solidFill>
                <a:latin typeface="Times New Roman" charset="0"/>
              </a:rPr>
              <a:t> </a:t>
            </a:r>
            <a:r>
              <a:rPr lang="tr-TR" altLang="en-US" b="1">
                <a:solidFill>
                  <a:srgbClr val="800080"/>
                </a:solidFill>
                <a:ea typeface="Arial" charset="0"/>
                <a:cs typeface="Arial" charset="0"/>
              </a:rPr>
              <a:t>glikometre ile de ölçülebilmektedir. </a:t>
            </a:r>
            <a:endParaRPr lang="tr-TR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28090545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1752600" y="228600"/>
          <a:ext cx="4267200" cy="213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name="Photo Editor Photo" r:id="rId3" imgW="2742857" imgH="1324160" progId="MSPhotoEd.3">
                  <p:embed/>
                </p:oleObj>
              </mc:Choice>
              <mc:Fallback>
                <p:oleObj name="Photo Editor Photo" r:id="rId3" imgW="2742857" imgH="1324160" progId="MSPhotoEd.3">
                  <p:embed/>
                  <p:pic>
                    <p:nvPicPr>
                      <p:cNvPr id="307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28600"/>
                        <a:ext cx="4267200" cy="2135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6248400" y="228600"/>
          <a:ext cx="4267200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Photo Editor Photo" r:id="rId5" imgW="2742857" imgH="1190476" progId="MSPhotoEd.3">
                  <p:embed/>
                </p:oleObj>
              </mc:Choice>
              <mc:Fallback>
                <p:oleObj name="Photo Editor Photo" r:id="rId5" imgW="2742857" imgH="1190476" progId="MSPhotoEd.3">
                  <p:embed/>
                  <p:pic>
                    <p:nvPicPr>
                      <p:cNvPr id="30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228600"/>
                        <a:ext cx="4267200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3962400" y="2667000"/>
          <a:ext cx="4419600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Photo Editor Photo" r:id="rId7" imgW="2742857" imgH="1162212" progId="MSPhotoEd.3">
                  <p:embed/>
                </p:oleObj>
              </mc:Choice>
              <mc:Fallback>
                <p:oleObj name="Photo Editor Photo" r:id="rId7" imgW="2742857" imgH="1162212" progId="MSPhotoEd.3">
                  <p:embed/>
                  <p:pic>
                    <p:nvPicPr>
                      <p:cNvPr id="307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2667000"/>
                        <a:ext cx="4419600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3200400" y="4994276"/>
          <a:ext cx="5715000" cy="163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Photo Editor Photo" r:id="rId9" imgW="3428571" imgH="980952" progId="MSPhotoEd.3">
                  <p:embed/>
                </p:oleObj>
              </mc:Choice>
              <mc:Fallback>
                <p:oleObj name="Photo Editor Photo" r:id="rId9" imgW="3428571" imgH="980952" progId="MSPhotoEd.3">
                  <p:embed/>
                  <p:pic>
                    <p:nvPicPr>
                      <p:cNvPr id="307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4994276"/>
                        <a:ext cx="5715000" cy="163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695558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609599" y="761998"/>
            <a:ext cx="11053011" cy="4376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tr-TR" altLang="en-US" sz="3200" b="1" dirty="0" err="1">
                <a:solidFill>
                  <a:srgbClr val="990099"/>
                </a:solidFill>
                <a:ea typeface="Arial" charset="0"/>
                <a:cs typeface="Arial" charset="0"/>
              </a:rPr>
              <a:t>Diabetes</a:t>
            </a:r>
            <a:r>
              <a:rPr lang="tr-TR" altLang="en-US" sz="3200" b="1" dirty="0">
                <a:solidFill>
                  <a:srgbClr val="990099"/>
                </a:solidFill>
                <a:ea typeface="Arial" charset="0"/>
                <a:cs typeface="Arial" charset="0"/>
              </a:rPr>
              <a:t> </a:t>
            </a:r>
            <a:r>
              <a:rPr lang="tr-TR" altLang="en-US" sz="3200" b="1" dirty="0" err="1">
                <a:solidFill>
                  <a:srgbClr val="990099"/>
                </a:solidFill>
                <a:ea typeface="Arial" charset="0"/>
                <a:cs typeface="Arial" charset="0"/>
              </a:rPr>
              <a:t>mellitus</a:t>
            </a:r>
            <a:r>
              <a:rPr lang="tr-TR" altLang="en-US" sz="3200" b="1" dirty="0">
                <a:solidFill>
                  <a:srgbClr val="990099"/>
                </a:solidFill>
              </a:rPr>
              <a:t>;</a:t>
            </a:r>
            <a:r>
              <a:rPr lang="tr-TR" altLang="en-US" b="1" dirty="0">
                <a:solidFill>
                  <a:srgbClr val="0000CC"/>
                </a:solidFill>
              </a:rPr>
              <a:t> </a:t>
            </a:r>
          </a:p>
          <a:p>
            <a:pPr algn="ctr" eaLnBrk="1" hangingPunct="1">
              <a:lnSpc>
                <a:spcPct val="120000"/>
              </a:lnSpc>
            </a:pPr>
            <a:endParaRPr lang="tr-TR" altLang="en-US" b="1" dirty="0">
              <a:solidFill>
                <a:srgbClr val="0000CC"/>
              </a:solidFill>
            </a:endParaRPr>
          </a:p>
          <a:p>
            <a:pPr eaLnBrk="1" hangingPunct="1">
              <a:lnSpc>
                <a:spcPct val="120000"/>
              </a:lnSpc>
            </a:pPr>
            <a:r>
              <a:rPr lang="tr-TR" altLang="en-US" b="1" dirty="0">
                <a:solidFill>
                  <a:srgbClr val="0000CC"/>
                </a:solidFill>
              </a:rPr>
              <a:t>İ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nsülini</a:t>
            </a:r>
            <a:r>
              <a:rPr lang="tr-TR" altLang="en-US" b="1" dirty="0">
                <a:solidFill>
                  <a:srgbClr val="0000CC"/>
                </a:solidFill>
              </a:rPr>
              <a:t>n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 yetersiz veya hiç üret</a:t>
            </a:r>
            <a:r>
              <a:rPr lang="tr-TR" altLang="en-US" b="1" dirty="0">
                <a:solidFill>
                  <a:srgbClr val="0000CC"/>
                </a:solidFill>
              </a:rPr>
              <a:t>il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memesi </a:t>
            </a:r>
            <a:r>
              <a:rPr lang="tr-TR" altLang="en-US" b="1" dirty="0">
                <a:solidFill>
                  <a:srgbClr val="0000CC"/>
                </a:solidFill>
              </a:rPr>
              <a:t>ya da </a:t>
            </a:r>
            <a:r>
              <a:rPr lang="tr-TR" altLang="en-US" b="1" dirty="0" err="1">
                <a:solidFill>
                  <a:srgbClr val="0000CC"/>
                </a:solidFill>
                <a:ea typeface="Arial" charset="0"/>
                <a:cs typeface="Arial" charset="0"/>
              </a:rPr>
              <a:t>insulin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 üretimi normal olmasına</a:t>
            </a:r>
            <a:r>
              <a:rPr lang="tr-TR" altLang="en-US" b="1" dirty="0">
                <a:solidFill>
                  <a:srgbClr val="0000CC"/>
                </a:solidFill>
              </a:rPr>
              <a:t> 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ra</a:t>
            </a:r>
            <a:r>
              <a:rPr lang="tr-TR" altLang="en-US" b="1" dirty="0">
                <a:solidFill>
                  <a:srgbClr val="0000CC"/>
                </a:solidFill>
              </a:rPr>
              <a:t>ğ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men dokular</a:t>
            </a:r>
            <a:r>
              <a:rPr lang="tr-TR" altLang="en-US" b="1" dirty="0">
                <a:solidFill>
                  <a:srgbClr val="0000CC"/>
                </a:solidFill>
              </a:rPr>
              <a:t>ı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n </a:t>
            </a:r>
            <a:r>
              <a:rPr lang="tr-TR" altLang="en-US" b="1" dirty="0" err="1">
                <a:solidFill>
                  <a:srgbClr val="0000CC"/>
                </a:solidFill>
                <a:ea typeface="Arial" charset="0"/>
                <a:cs typeface="Arial" charset="0"/>
              </a:rPr>
              <a:t>insulini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 kullanamaması</a:t>
            </a:r>
            <a:r>
              <a:rPr lang="tr-TR" altLang="en-US" b="1" dirty="0">
                <a:solidFill>
                  <a:srgbClr val="0000CC"/>
                </a:solidFill>
              </a:rPr>
              <a:t> sonucu ortaya çıkan endokrin bir hastalıktır.</a:t>
            </a:r>
          </a:p>
          <a:p>
            <a:pPr eaLnBrk="1" hangingPunct="1">
              <a:lnSpc>
                <a:spcPct val="120000"/>
              </a:lnSpc>
            </a:pPr>
            <a:endParaRPr lang="tr-TR" altLang="en-US" b="1" dirty="0">
              <a:solidFill>
                <a:srgbClr val="0000CC"/>
              </a:solidFill>
            </a:endParaRPr>
          </a:p>
          <a:p>
            <a:pPr eaLnBrk="1" hangingPunct="1">
              <a:lnSpc>
                <a:spcPct val="120000"/>
              </a:lnSpc>
            </a:pPr>
            <a:r>
              <a:rPr lang="tr-TR" altLang="en-US" sz="3200" b="1" dirty="0" err="1">
                <a:solidFill>
                  <a:srgbClr val="990099"/>
                </a:solidFill>
              </a:rPr>
              <a:t>İ</a:t>
            </a:r>
            <a:r>
              <a:rPr lang="tr-TR" altLang="en-US" sz="3200" b="1" dirty="0" err="1">
                <a:solidFill>
                  <a:srgbClr val="990099"/>
                </a:solidFill>
                <a:ea typeface="Arial" charset="0"/>
                <a:cs typeface="Arial" charset="0"/>
              </a:rPr>
              <a:t>nsidensi</a:t>
            </a:r>
            <a:r>
              <a:rPr lang="tr-TR" altLang="en-US" sz="3200" b="1" dirty="0">
                <a:solidFill>
                  <a:srgbClr val="990099"/>
                </a:solidFill>
              </a:rPr>
              <a:t>;</a:t>
            </a:r>
          </a:p>
          <a:p>
            <a:pPr marL="342900" indent="-342900" eaLnBrk="1" hangingPunct="1">
              <a:lnSpc>
                <a:spcPct val="120000"/>
              </a:lnSpc>
              <a:buFont typeface="Arial" charset="0"/>
              <a:buChar char="•"/>
            </a:pPr>
            <a:r>
              <a:rPr lang="tr-TR" altLang="en-US" b="1" dirty="0">
                <a:solidFill>
                  <a:srgbClr val="0000CC"/>
                </a:solidFill>
              </a:rPr>
              <a:t>K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öpeklerde 1:100 </a:t>
            </a:r>
            <a:r>
              <a:rPr lang="tr-TR" altLang="en-US" b="1" dirty="0">
                <a:solidFill>
                  <a:srgbClr val="0000CC"/>
                </a:solidFill>
              </a:rPr>
              <a:t>- 1:400 </a:t>
            </a:r>
          </a:p>
          <a:p>
            <a:pPr marL="342900" indent="-342900" eaLnBrk="1" hangingPunct="1">
              <a:lnSpc>
                <a:spcPct val="120000"/>
              </a:lnSpc>
              <a:buFont typeface="Arial" charset="0"/>
              <a:buChar char="•"/>
            </a:pPr>
            <a:r>
              <a:rPr lang="tr-TR" altLang="en-US" b="1" dirty="0">
                <a:solidFill>
                  <a:srgbClr val="0000CC"/>
                </a:solidFill>
              </a:rPr>
              <a:t>K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edi</a:t>
            </a:r>
            <a:r>
              <a:rPr lang="tr-TR" altLang="en-US" b="1" dirty="0">
                <a:solidFill>
                  <a:srgbClr val="0000CC"/>
                </a:solidFill>
              </a:rPr>
              <a:t>lerde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 1:50</a:t>
            </a:r>
            <a:r>
              <a:rPr lang="tr-TR" altLang="en-US" b="1" dirty="0">
                <a:solidFill>
                  <a:srgbClr val="0000CC"/>
                </a:solidFill>
              </a:rPr>
              <a:t>0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 </a:t>
            </a:r>
            <a:endParaRPr lang="tr-TR" altLang="en-US" b="1" dirty="0">
              <a:solidFill>
                <a:srgbClr val="0000CC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42819433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3"/>
          <p:cNvSpPr txBox="1">
            <a:spLocks noChangeArrowheads="1"/>
          </p:cNvSpPr>
          <p:nvPr/>
        </p:nvSpPr>
        <p:spPr bwMode="auto">
          <a:xfrm>
            <a:off x="8437880" y="819617"/>
            <a:ext cx="28194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b="1" dirty="0">
                <a:ea typeface="Arial" charset="0"/>
                <a:cs typeface="Arial" charset="0"/>
              </a:rPr>
              <a:t>İdrar glikoz </a:t>
            </a:r>
            <a:endParaRPr lang="tr-TR" altLang="en-US" b="1" dirty="0"/>
          </a:p>
          <a:p>
            <a:pPr eaLnBrk="1" hangingPunct="1"/>
            <a:r>
              <a:rPr lang="tr-TR" altLang="en-US" b="1" dirty="0">
                <a:ea typeface="Arial" charset="0"/>
                <a:cs typeface="Arial" charset="0"/>
              </a:rPr>
              <a:t>Konsantrasyonu</a:t>
            </a:r>
            <a:endParaRPr lang="tr-TR" altLang="en-US" b="1" dirty="0"/>
          </a:p>
          <a:p>
            <a:pPr eaLnBrk="1" hangingPunct="1"/>
            <a:r>
              <a:rPr lang="tr-TR" altLang="en-US" b="1" dirty="0">
                <a:ea typeface="Arial" charset="0"/>
                <a:cs typeface="Arial" charset="0"/>
              </a:rPr>
              <a:t>İdrar</a:t>
            </a:r>
            <a:r>
              <a:rPr lang="tr-TR" altLang="en-US" b="1" dirty="0"/>
              <a:t> </a:t>
            </a:r>
            <a:r>
              <a:rPr lang="tr-TR" altLang="en-US" b="1" dirty="0" err="1"/>
              <a:t>strip</a:t>
            </a:r>
            <a:r>
              <a:rPr lang="tr-TR" altLang="en-US" b="1" dirty="0"/>
              <a:t> </a:t>
            </a:r>
          </a:p>
          <a:p>
            <a:pPr eaLnBrk="1" hangingPunct="1"/>
            <a:r>
              <a:rPr lang="tr-TR" altLang="en-US" b="1" dirty="0"/>
              <a:t>testleri ile </a:t>
            </a:r>
          </a:p>
          <a:p>
            <a:pPr eaLnBrk="1" hangingPunct="1"/>
            <a:r>
              <a:rPr lang="tr-TR" altLang="en-US" b="1" dirty="0"/>
              <a:t>ölçülebilmektedir</a:t>
            </a:r>
          </a:p>
        </p:txBody>
      </p:sp>
      <p:graphicFrame>
        <p:nvGraphicFramePr>
          <p:cNvPr id="4098" name="Object 5"/>
          <p:cNvGraphicFramePr>
            <a:graphicFrameLocks noChangeAspect="1"/>
          </p:cNvGraphicFramePr>
          <p:nvPr/>
        </p:nvGraphicFramePr>
        <p:xfrm>
          <a:off x="1600200" y="76201"/>
          <a:ext cx="6172200" cy="342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Photo Editor Photo" r:id="rId3" imgW="4001058" imgH="2219635" progId="MSPhotoEd.3">
                  <p:embed/>
                </p:oleObj>
              </mc:Choice>
              <mc:Fallback>
                <p:oleObj name="Photo Editor Photo" r:id="rId3" imgW="4001058" imgH="2219635" progId="MSPhotoEd.3">
                  <p:embed/>
                  <p:pic>
                    <p:nvPicPr>
                      <p:cNvPr id="4098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76201"/>
                        <a:ext cx="6172200" cy="342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2" name="Text Box 7"/>
          <p:cNvSpPr txBox="1">
            <a:spLocks noChangeArrowheads="1"/>
          </p:cNvSpPr>
          <p:nvPr/>
        </p:nvSpPr>
        <p:spPr bwMode="auto">
          <a:xfrm>
            <a:off x="1797050" y="129540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4103" name="Text Box 11"/>
          <p:cNvSpPr txBox="1">
            <a:spLocks noChangeArrowheads="1"/>
          </p:cNvSpPr>
          <p:nvPr/>
        </p:nvSpPr>
        <p:spPr bwMode="auto">
          <a:xfrm>
            <a:off x="1660525" y="1222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04" name="Text Box 12"/>
          <p:cNvSpPr txBox="1">
            <a:spLocks noChangeArrowheads="1"/>
          </p:cNvSpPr>
          <p:nvPr/>
        </p:nvSpPr>
        <p:spPr bwMode="auto">
          <a:xfrm>
            <a:off x="1889125" y="198438"/>
            <a:ext cx="4725988" cy="4572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b="1" dirty="0" err="1">
                <a:solidFill>
                  <a:srgbClr val="800080"/>
                </a:solidFill>
              </a:rPr>
              <a:t>Diastrix</a:t>
            </a:r>
            <a:r>
              <a:rPr lang="tr-TR" altLang="en-US" b="1" dirty="0">
                <a:solidFill>
                  <a:srgbClr val="800080"/>
                </a:solidFill>
              </a:rPr>
              <a:t> idrar glikoz test </a:t>
            </a:r>
            <a:r>
              <a:rPr lang="tr-TR" altLang="en-US" b="1" dirty="0" err="1">
                <a:solidFill>
                  <a:srgbClr val="800080"/>
                </a:solidFill>
              </a:rPr>
              <a:t>strip</a:t>
            </a:r>
            <a:endParaRPr lang="tr-TR" altLang="en-US" b="1" dirty="0">
              <a:solidFill>
                <a:srgbClr val="800080"/>
              </a:solidFill>
            </a:endParaRPr>
          </a:p>
        </p:txBody>
      </p:sp>
      <p:graphicFrame>
        <p:nvGraphicFramePr>
          <p:cNvPr id="4099" name="Object 13"/>
          <p:cNvGraphicFramePr>
            <a:graphicFrameLocks noChangeAspect="1"/>
          </p:cNvGraphicFramePr>
          <p:nvPr/>
        </p:nvGraphicFramePr>
        <p:xfrm>
          <a:off x="4495800" y="3581400"/>
          <a:ext cx="6172200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Photo Editor Photo" r:id="rId5" imgW="4001058" imgH="2161905" progId="MSPhotoEd.3">
                  <p:embed/>
                </p:oleObj>
              </mc:Choice>
              <mc:Fallback>
                <p:oleObj name="Photo Editor Photo" r:id="rId5" imgW="4001058" imgH="2161905" progId="MSPhotoEd.3">
                  <p:embed/>
                  <p:pic>
                    <p:nvPicPr>
                      <p:cNvPr id="409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3581400"/>
                        <a:ext cx="6172200" cy="327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5" name="Text Box 15"/>
          <p:cNvSpPr txBox="1">
            <a:spLocks noChangeArrowheads="1"/>
          </p:cNvSpPr>
          <p:nvPr/>
        </p:nvSpPr>
        <p:spPr bwMode="auto">
          <a:xfrm>
            <a:off x="4740276" y="3733800"/>
            <a:ext cx="4708525" cy="4572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b="1" dirty="0" err="1">
                <a:solidFill>
                  <a:srgbClr val="800080"/>
                </a:solidFill>
              </a:rPr>
              <a:t>Clinistix</a:t>
            </a:r>
            <a:r>
              <a:rPr lang="tr-TR" altLang="en-US" b="1" dirty="0">
                <a:solidFill>
                  <a:srgbClr val="800080"/>
                </a:solidFill>
              </a:rPr>
              <a:t> idrar glikoz test </a:t>
            </a:r>
            <a:r>
              <a:rPr lang="tr-TR" altLang="en-US" b="1" dirty="0" err="1">
                <a:solidFill>
                  <a:srgbClr val="800080"/>
                </a:solidFill>
              </a:rPr>
              <a:t>strip</a:t>
            </a:r>
            <a:endParaRPr lang="tr-TR" altLang="en-US" b="1" dirty="0">
              <a:solidFill>
                <a:srgbClr val="800080"/>
              </a:solidFill>
            </a:endParaRPr>
          </a:p>
        </p:txBody>
      </p:sp>
      <p:sp>
        <p:nvSpPr>
          <p:cNvPr id="4106" name="Text Box 16"/>
          <p:cNvSpPr txBox="1">
            <a:spLocks noChangeArrowheads="1"/>
          </p:cNvSpPr>
          <p:nvPr/>
        </p:nvSpPr>
        <p:spPr bwMode="auto">
          <a:xfrm>
            <a:off x="6918326" y="6113464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2000" b="1">
                <a:solidFill>
                  <a:srgbClr val="CC0066"/>
                </a:solidFill>
              </a:rPr>
              <a:t>1</a:t>
            </a:r>
          </a:p>
        </p:txBody>
      </p:sp>
      <p:sp>
        <p:nvSpPr>
          <p:cNvPr id="4107" name="Text Box 17"/>
          <p:cNvSpPr txBox="1">
            <a:spLocks noChangeArrowheads="1"/>
          </p:cNvSpPr>
          <p:nvPr/>
        </p:nvSpPr>
        <p:spPr bwMode="auto">
          <a:xfrm>
            <a:off x="7772401" y="6096001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2000" b="1">
                <a:solidFill>
                  <a:srgbClr val="CC0066"/>
                </a:solidFill>
              </a:rPr>
              <a:t>2</a:t>
            </a:r>
          </a:p>
        </p:txBody>
      </p:sp>
      <p:sp>
        <p:nvSpPr>
          <p:cNvPr id="4108" name="Text Box 18"/>
          <p:cNvSpPr txBox="1">
            <a:spLocks noChangeArrowheads="1"/>
          </p:cNvSpPr>
          <p:nvPr/>
        </p:nvSpPr>
        <p:spPr bwMode="auto">
          <a:xfrm>
            <a:off x="8670926" y="6037264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2000" b="1">
                <a:solidFill>
                  <a:srgbClr val="CC0066"/>
                </a:solidFill>
              </a:rPr>
              <a:t>3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8194209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4"/>
          <p:cNvSpPr txBox="1">
            <a:spLocks noChangeArrowheads="1"/>
          </p:cNvSpPr>
          <p:nvPr/>
        </p:nvSpPr>
        <p:spPr bwMode="auto">
          <a:xfrm>
            <a:off x="467360" y="2327912"/>
            <a:ext cx="1094232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marL="342900" indent="-342900" eaLnBrk="1" hangingPunct="1">
              <a:buFont typeface="Wingdings" charset="2"/>
              <a:buChar char="q"/>
            </a:pPr>
            <a:r>
              <a:rPr lang="tr-TR" altLang="en-US" b="1" dirty="0" err="1">
                <a:solidFill>
                  <a:srgbClr val="0066FF"/>
                </a:solidFill>
                <a:ea typeface="Arial" charset="0"/>
                <a:cs typeface="Arial" charset="0"/>
              </a:rPr>
              <a:t>GHb</a:t>
            </a: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 eritrositler içindeki glikozu hemoglobine </a:t>
            </a:r>
            <a:r>
              <a:rPr lang="tr-TR" altLang="en-US" b="1" dirty="0" err="1">
                <a:solidFill>
                  <a:srgbClr val="0066FF"/>
                </a:solidFill>
                <a:ea typeface="Arial" charset="0"/>
                <a:cs typeface="Arial" charset="0"/>
              </a:rPr>
              <a:t>irreversibil</a:t>
            </a: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 bağlayan, </a:t>
            </a:r>
            <a:r>
              <a:rPr lang="tr-TR" altLang="en-US" b="1" dirty="0" err="1">
                <a:solidFill>
                  <a:srgbClr val="0066FF"/>
                </a:solidFill>
                <a:ea typeface="Arial" charset="0"/>
                <a:cs typeface="Arial" charset="0"/>
              </a:rPr>
              <a:t>non-enzimatik</a:t>
            </a: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 olarak</a:t>
            </a:r>
            <a:r>
              <a:rPr lang="tr-TR" altLang="en-US" b="1" dirty="0">
                <a:solidFill>
                  <a:srgbClr val="0066FF"/>
                </a:solidFill>
              </a:rPr>
              <a:t> </a:t>
            </a: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oluşan bir proteindir.</a:t>
            </a:r>
            <a:r>
              <a:rPr lang="tr-TR" altLang="en-US" b="1" dirty="0">
                <a:solidFill>
                  <a:srgbClr val="0066FF"/>
                </a:solidFill>
              </a:rPr>
              <a:t> </a:t>
            </a:r>
          </a:p>
          <a:p>
            <a:pPr marL="342900" indent="-342900" eaLnBrk="1" hangingPunct="1">
              <a:buFont typeface="Wingdings" charset="2"/>
              <a:buChar char="q"/>
            </a:pPr>
            <a:endParaRPr lang="tr-TR" altLang="en-US" b="1" dirty="0">
              <a:solidFill>
                <a:srgbClr val="0066FF"/>
              </a:solidFill>
            </a:endParaRPr>
          </a:p>
          <a:p>
            <a:pPr marL="342900" indent="-342900" algn="just" eaLnBrk="1" hangingPunct="1">
              <a:buFont typeface="Wingdings" charset="2"/>
              <a:buChar char="q"/>
            </a:pP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Kan glikoz düzeyindeki artı</a:t>
            </a:r>
            <a:r>
              <a:rPr lang="tr-TR" altLang="en-US" b="1" dirty="0">
                <a:solidFill>
                  <a:srgbClr val="0066FF"/>
                </a:solidFill>
              </a:rPr>
              <a:t>ş</a:t>
            </a: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a </a:t>
            </a:r>
            <a:r>
              <a:rPr lang="tr-TR" altLang="en-US" b="1" dirty="0" err="1">
                <a:solidFill>
                  <a:srgbClr val="0066FF"/>
                </a:solidFill>
                <a:ea typeface="Arial" charset="0"/>
                <a:cs typeface="Arial" charset="0"/>
              </a:rPr>
              <a:t>paralelel</a:t>
            </a: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 olarak hemoglobinin </a:t>
            </a:r>
            <a:r>
              <a:rPr lang="tr-TR" altLang="en-US" b="1" dirty="0" err="1">
                <a:solidFill>
                  <a:srgbClr val="0066FF"/>
                </a:solidFill>
                <a:ea typeface="Arial" charset="0"/>
                <a:cs typeface="Arial" charset="0"/>
              </a:rPr>
              <a:t>glikosila</a:t>
            </a:r>
            <a:r>
              <a:rPr lang="tr-TR" altLang="en-US" b="1" dirty="0" err="1">
                <a:solidFill>
                  <a:srgbClr val="0066FF"/>
                </a:solidFill>
              </a:rPr>
              <a:t>z</a:t>
            </a:r>
            <a:r>
              <a:rPr lang="tr-TR" altLang="en-US" b="1" dirty="0" err="1">
                <a:solidFill>
                  <a:srgbClr val="0066FF"/>
                </a:solidFill>
                <a:ea typeface="Arial" charset="0"/>
                <a:cs typeface="Arial" charset="0"/>
              </a:rPr>
              <a:t>yon</a:t>
            </a: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 </a:t>
            </a:r>
            <a:r>
              <a:rPr lang="tr-TR" altLang="en-US" b="1" dirty="0" err="1">
                <a:solidFill>
                  <a:srgbClr val="0066FF"/>
                </a:solidFill>
                <a:ea typeface="Arial" charset="0"/>
                <a:cs typeface="Arial" charset="0"/>
              </a:rPr>
              <a:t>oranıda</a:t>
            </a: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 artmaktadır.</a:t>
            </a:r>
            <a:endParaRPr lang="tr-TR" altLang="en-US" b="1" dirty="0">
              <a:solidFill>
                <a:srgbClr val="0066FF"/>
              </a:solidFill>
            </a:endParaRPr>
          </a:p>
          <a:p>
            <a:pPr marL="342900" indent="-342900" eaLnBrk="1" hangingPunct="1">
              <a:buFont typeface="Wingdings" charset="2"/>
              <a:buChar char="q"/>
            </a:pPr>
            <a:endParaRPr lang="tr-TR" altLang="en-US" b="1" dirty="0">
              <a:solidFill>
                <a:srgbClr val="0066FF"/>
              </a:solidFill>
              <a:ea typeface="Arial" charset="0"/>
              <a:cs typeface="Arial" charset="0"/>
            </a:endParaRPr>
          </a:p>
          <a:p>
            <a:pPr marL="342900" indent="-342900" eaLnBrk="1" hangingPunct="1">
              <a:buFont typeface="Wingdings" charset="2"/>
              <a:buChar char="q"/>
            </a:pPr>
            <a:endParaRPr lang="tr-TR" altLang="en-US" b="1" dirty="0">
              <a:solidFill>
                <a:srgbClr val="0066FF"/>
              </a:solidFill>
            </a:endParaRPr>
          </a:p>
          <a:p>
            <a:pPr marL="342900" indent="-342900" eaLnBrk="1" hangingPunct="1">
              <a:buFont typeface="Wingdings" charset="2"/>
              <a:buChar char="q"/>
            </a:pPr>
            <a:r>
              <a:rPr lang="tr-TR" altLang="en-US" b="1" dirty="0" err="1">
                <a:solidFill>
                  <a:srgbClr val="0066FF"/>
                </a:solidFill>
                <a:ea typeface="Arial" charset="0"/>
                <a:cs typeface="Arial" charset="0"/>
              </a:rPr>
              <a:t>Gliko</a:t>
            </a:r>
            <a:r>
              <a:rPr lang="tr-TR" altLang="en-US" b="1" dirty="0" err="1">
                <a:solidFill>
                  <a:srgbClr val="0066FF"/>
                </a:solidFill>
              </a:rPr>
              <a:t>lize</a:t>
            </a: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 hemoglobin düzeyi hastanın önceki 2-3 ayının glikoz düzeyini göstermesi açısından da önemlidir</a:t>
            </a:r>
            <a:r>
              <a:rPr lang="tr-TR" altLang="en-US" b="1" dirty="0">
                <a:solidFill>
                  <a:srgbClr val="0066FF"/>
                </a:solidFill>
              </a:rPr>
              <a:t>.</a:t>
            </a:r>
          </a:p>
          <a:p>
            <a:pPr eaLnBrk="1" hangingPunct="1"/>
            <a:endParaRPr lang="tr-TR" altLang="en-US" b="1" dirty="0">
              <a:solidFill>
                <a:srgbClr val="0066FF"/>
              </a:solidFill>
              <a:ea typeface="Arial" charset="0"/>
              <a:cs typeface="Arial" charset="0"/>
            </a:endParaRPr>
          </a:p>
        </p:txBody>
      </p:sp>
      <p:sp>
        <p:nvSpPr>
          <p:cNvPr id="31750" name="AutoShape 10"/>
          <p:cNvSpPr>
            <a:spLocks noChangeArrowheads="1"/>
          </p:cNvSpPr>
          <p:nvPr/>
        </p:nvSpPr>
        <p:spPr bwMode="auto">
          <a:xfrm>
            <a:off x="1524000" y="325120"/>
            <a:ext cx="9144000" cy="1271588"/>
          </a:xfrm>
          <a:prstGeom prst="bevel">
            <a:avLst>
              <a:gd name="adj" fmla="val 125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endParaRPr lang="tr-TR" altLang="en-US" sz="3200" b="1">
              <a:solidFill>
                <a:srgbClr val="0066FF"/>
              </a:solidFill>
            </a:endParaRPr>
          </a:p>
          <a:p>
            <a:pPr algn="ctr" eaLnBrk="1" hangingPunct="1">
              <a:lnSpc>
                <a:spcPct val="80000"/>
              </a:lnSpc>
            </a:pPr>
            <a:r>
              <a:rPr lang="tr-TR" altLang="en-US" sz="3200" b="1" dirty="0">
                <a:solidFill>
                  <a:srgbClr val="0066FF"/>
                </a:solidFill>
                <a:ea typeface="Arial" charset="0"/>
                <a:cs typeface="Arial" charset="0"/>
              </a:rPr>
              <a:t>Kan </a:t>
            </a:r>
            <a:r>
              <a:rPr lang="tr-TR" altLang="en-US" sz="3200" b="1" dirty="0" err="1">
                <a:solidFill>
                  <a:srgbClr val="0066FF"/>
                </a:solidFill>
                <a:ea typeface="Arial" charset="0"/>
                <a:cs typeface="Arial" charset="0"/>
              </a:rPr>
              <a:t>Gliko</a:t>
            </a:r>
            <a:r>
              <a:rPr lang="tr-TR" altLang="en-US" sz="3200" b="1" dirty="0" err="1">
                <a:solidFill>
                  <a:srgbClr val="0066FF"/>
                </a:solidFill>
              </a:rPr>
              <a:t>lize</a:t>
            </a:r>
            <a:r>
              <a:rPr lang="tr-TR" altLang="en-US" sz="3200" b="1" dirty="0">
                <a:solidFill>
                  <a:srgbClr val="0066FF"/>
                </a:solidFill>
                <a:ea typeface="Arial" charset="0"/>
                <a:cs typeface="Arial" charset="0"/>
              </a:rPr>
              <a:t> Hemoglobin Düzeyinin </a:t>
            </a:r>
            <a:endParaRPr lang="tr-TR" altLang="en-US" sz="3200" b="1" dirty="0">
              <a:solidFill>
                <a:srgbClr val="0066FF"/>
              </a:solidFill>
            </a:endParaRPr>
          </a:p>
          <a:p>
            <a:pPr algn="ctr" eaLnBrk="1" hangingPunct="1">
              <a:lnSpc>
                <a:spcPct val="80000"/>
              </a:lnSpc>
            </a:pPr>
            <a:r>
              <a:rPr lang="tr-TR" altLang="en-US" sz="3200" b="1" dirty="0">
                <a:solidFill>
                  <a:srgbClr val="0066FF"/>
                </a:solidFill>
                <a:ea typeface="Arial" charset="0"/>
                <a:cs typeface="Arial" charset="0"/>
              </a:rPr>
              <a:t>Ölçülmesi</a:t>
            </a:r>
            <a:endParaRPr lang="tr-TR" altLang="en-US" sz="3200" b="1" dirty="0">
              <a:solidFill>
                <a:srgbClr val="0066FF"/>
              </a:solidFill>
            </a:endParaRPr>
          </a:p>
          <a:p>
            <a:pPr algn="ctr" eaLnBrk="1" hangingPunct="1"/>
            <a:endParaRPr lang="tr-TR" alt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7017169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426720" y="304800"/>
            <a:ext cx="1139952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marL="342900" indent="-342900" eaLnBrk="1" hangingPunct="1">
              <a:buFont typeface="Arial" charset="0"/>
              <a:buChar char="•"/>
            </a:pPr>
            <a:r>
              <a:rPr lang="tr-TR" altLang="en-US" b="1" dirty="0" err="1">
                <a:solidFill>
                  <a:srgbClr val="0066FF"/>
                </a:solidFill>
                <a:ea typeface="Arial" charset="0"/>
                <a:cs typeface="Arial" charset="0"/>
              </a:rPr>
              <a:t>GHb</a:t>
            </a: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 ölçümü için kan </a:t>
            </a:r>
            <a:r>
              <a:rPr lang="tr-TR" altLang="en-US" b="1" dirty="0" err="1">
                <a:solidFill>
                  <a:srgbClr val="0066FF"/>
                </a:solidFill>
                <a:ea typeface="Arial" charset="0"/>
                <a:cs typeface="Arial" charset="0"/>
              </a:rPr>
              <a:t>EDTA’lı</a:t>
            </a: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 tüplere alınmalıdır. </a:t>
            </a:r>
          </a:p>
          <a:p>
            <a:pPr marL="342900" indent="-342900" eaLnBrk="1" hangingPunct="1">
              <a:buFont typeface="Arial" charset="0"/>
              <a:buChar char="•"/>
            </a:pPr>
            <a:endParaRPr lang="tr-TR" altLang="en-US" b="1" dirty="0">
              <a:solidFill>
                <a:srgbClr val="0066FF"/>
              </a:solidFill>
            </a:endParaRPr>
          </a:p>
          <a:p>
            <a:pPr marL="342900" indent="-342900" eaLnBrk="1" hangingPunct="1">
              <a:buFont typeface="Arial" charset="0"/>
              <a:buChar char="•"/>
            </a:pP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İstenirse kan 1 hafta veya daha uzun süre </a:t>
            </a:r>
            <a:r>
              <a:rPr lang="tr-TR" altLang="en-US" b="1" dirty="0" err="1">
                <a:solidFill>
                  <a:srgbClr val="0066FF"/>
                </a:solidFill>
                <a:ea typeface="Arial" charset="0"/>
                <a:cs typeface="Arial" charset="0"/>
              </a:rPr>
              <a:t>GHb</a:t>
            </a: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 konsantrasyonu değişmeden </a:t>
            </a:r>
            <a:r>
              <a:rPr lang="tr-TR" altLang="en-US" b="1" dirty="0" err="1">
                <a:solidFill>
                  <a:srgbClr val="0066FF"/>
                </a:solidFill>
                <a:ea typeface="Arial" charset="0"/>
                <a:cs typeface="Arial" charset="0"/>
              </a:rPr>
              <a:t>saklanabilinir</a:t>
            </a: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. </a:t>
            </a:r>
            <a:endParaRPr lang="tr-TR" altLang="en-US" b="1" dirty="0">
              <a:solidFill>
                <a:srgbClr val="0066FF"/>
              </a:solidFill>
              <a:ea typeface="Arial Unicode MS" charset="0"/>
            </a:endParaRPr>
          </a:p>
          <a:p>
            <a:pPr marL="342900" indent="-342900" eaLnBrk="1" hangingPunct="1">
              <a:buFont typeface="Arial" charset="0"/>
              <a:buChar char="•"/>
            </a:pP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 </a:t>
            </a:r>
            <a:endParaRPr lang="tr-TR" altLang="en-US" b="1" dirty="0">
              <a:solidFill>
                <a:srgbClr val="0066FF"/>
              </a:solidFill>
              <a:ea typeface="Arial Unicode MS" charset="0"/>
            </a:endParaRPr>
          </a:p>
          <a:p>
            <a:pPr marL="342900" indent="-342900" eaLnBrk="1" hangingPunct="1">
              <a:buFont typeface="Arial" charset="0"/>
              <a:buChar char="•"/>
            </a:pP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Sağlıklı köpeklerde </a:t>
            </a:r>
            <a:r>
              <a:rPr lang="tr-TR" altLang="en-US" b="1" dirty="0" err="1">
                <a:solidFill>
                  <a:srgbClr val="0066FF"/>
                </a:solidFill>
                <a:ea typeface="Arial" charset="0"/>
                <a:cs typeface="Arial" charset="0"/>
              </a:rPr>
              <a:t>GHb</a:t>
            </a: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 konsantrasyonu %1.8-4.9 </a:t>
            </a:r>
            <a:r>
              <a:rPr lang="tr-TR" altLang="en-US" b="1" dirty="0">
                <a:solidFill>
                  <a:srgbClr val="0066FF"/>
                </a:solidFill>
              </a:rPr>
              <a:t> </a:t>
            </a: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arasındadır.</a:t>
            </a:r>
          </a:p>
          <a:p>
            <a:pPr marL="342900" indent="-342900" eaLnBrk="1" hangingPunct="1">
              <a:buFont typeface="Arial" charset="0"/>
              <a:buChar char="•"/>
            </a:pPr>
            <a:endParaRPr lang="tr-TR" altLang="en-US" b="1" dirty="0">
              <a:solidFill>
                <a:srgbClr val="0066FF"/>
              </a:solidFill>
              <a:ea typeface="Arial" charset="0"/>
              <a:cs typeface="Arial" charset="0"/>
            </a:endParaRPr>
          </a:p>
          <a:p>
            <a:pPr marL="342900" indent="-342900" eaLnBrk="1" hangingPunct="1">
              <a:buFont typeface="Arial" charset="0"/>
              <a:buChar char="•"/>
            </a:pPr>
            <a:r>
              <a:rPr lang="tr-TR" altLang="en-US" b="1" dirty="0" err="1">
                <a:solidFill>
                  <a:srgbClr val="0066FF"/>
                </a:solidFill>
                <a:ea typeface="Arial" charset="0"/>
                <a:cs typeface="Arial" charset="0"/>
              </a:rPr>
              <a:t>GHb</a:t>
            </a: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 yüksek seyretmesi hastalarda </a:t>
            </a:r>
            <a:r>
              <a:rPr lang="tr-TR" altLang="en-US" b="1" dirty="0" err="1">
                <a:solidFill>
                  <a:srgbClr val="0066FF"/>
                </a:solidFill>
                <a:ea typeface="Arial" charset="0"/>
                <a:cs typeface="Arial" charset="0"/>
              </a:rPr>
              <a:t>glisemik</a:t>
            </a: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 </a:t>
            </a:r>
            <a:r>
              <a:rPr lang="tr-TR" altLang="en-US" b="1" dirty="0">
                <a:solidFill>
                  <a:srgbClr val="0066FF"/>
                </a:solidFill>
              </a:rPr>
              <a:t> </a:t>
            </a: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kontrolün iyi yapılamad</a:t>
            </a:r>
            <a:r>
              <a:rPr lang="tr-TR" altLang="en-US" b="1" dirty="0">
                <a:solidFill>
                  <a:srgbClr val="0066FF"/>
                </a:solidFill>
              </a:rPr>
              <a:t>ığını</a:t>
            </a: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 gösterir</a:t>
            </a:r>
            <a:r>
              <a:rPr lang="tr-TR" altLang="en-US" dirty="0">
                <a:solidFill>
                  <a:srgbClr val="0066FF"/>
                </a:solidFill>
                <a:ea typeface="Arial" charset="0"/>
                <a:cs typeface="Arial" charset="0"/>
              </a:rPr>
              <a:t>. </a:t>
            </a:r>
            <a:endParaRPr lang="tr-TR" altLang="en-US" dirty="0">
              <a:solidFill>
                <a:srgbClr val="0066FF"/>
              </a:solidFill>
            </a:endParaRPr>
          </a:p>
          <a:p>
            <a:pPr marL="342900" indent="-342900" eaLnBrk="1" hangingPunct="1">
              <a:buFont typeface="Arial" charset="0"/>
              <a:buChar char="•"/>
            </a:pPr>
            <a:r>
              <a:rPr lang="tr-TR" altLang="en-US" b="1" dirty="0">
                <a:solidFill>
                  <a:srgbClr val="0066FF"/>
                </a:solidFill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32771" name="Text Box 18"/>
          <p:cNvSpPr txBox="1">
            <a:spLocks noChangeArrowheads="1"/>
          </p:cNvSpPr>
          <p:nvPr/>
        </p:nvSpPr>
        <p:spPr bwMode="auto">
          <a:xfrm>
            <a:off x="426720" y="4329638"/>
            <a:ext cx="10871200" cy="40011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2000" b="1" dirty="0" err="1">
                <a:solidFill>
                  <a:srgbClr val="0066FF"/>
                </a:solidFill>
                <a:ea typeface="Arial" charset="0"/>
                <a:cs typeface="Arial" charset="0"/>
              </a:rPr>
              <a:t>diabetli</a:t>
            </a:r>
            <a:r>
              <a:rPr lang="tr-TR" altLang="en-US" sz="2000" b="1" dirty="0">
                <a:solidFill>
                  <a:srgbClr val="0066FF"/>
                </a:solidFill>
                <a:ea typeface="Arial" charset="0"/>
                <a:cs typeface="Arial" charset="0"/>
              </a:rPr>
              <a:t> köpeklerde </a:t>
            </a:r>
            <a:r>
              <a:rPr lang="tr-TR" altLang="en-US" sz="2000" b="1" dirty="0" err="1">
                <a:solidFill>
                  <a:srgbClr val="0066FF"/>
                </a:solidFill>
                <a:ea typeface="Arial" charset="0"/>
                <a:cs typeface="Arial" charset="0"/>
              </a:rPr>
              <a:t>GHb</a:t>
            </a:r>
            <a:r>
              <a:rPr lang="tr-TR" altLang="en-US" sz="2000" b="1" dirty="0">
                <a:solidFill>
                  <a:srgbClr val="0066FF"/>
                </a:solidFill>
                <a:ea typeface="Arial" charset="0"/>
                <a:cs typeface="Arial" charset="0"/>
              </a:rPr>
              <a:t> değerleri aralıkları </a:t>
            </a:r>
            <a:r>
              <a:rPr lang="tr-TR" altLang="en-US" sz="2000" b="1" dirty="0">
                <a:solidFill>
                  <a:srgbClr val="0066FF"/>
                </a:solidFill>
              </a:rPr>
              <a:t> </a:t>
            </a:r>
            <a:r>
              <a:rPr lang="tr-TR" altLang="en-US" sz="2000" b="1" dirty="0">
                <a:solidFill>
                  <a:srgbClr val="0066FF"/>
                </a:solidFill>
                <a:ea typeface="Arial" charset="0"/>
                <a:cs typeface="Arial" charset="0"/>
              </a:rPr>
              <a:t>ve diyabetin gidişatının değerlendirilmesi</a:t>
            </a:r>
            <a:r>
              <a:rPr lang="tr-TR" altLang="en-US" sz="2000" dirty="0">
                <a:solidFill>
                  <a:srgbClr val="0066FF"/>
                </a:solidFill>
              </a:rPr>
              <a:t> </a:t>
            </a:r>
          </a:p>
        </p:txBody>
      </p:sp>
      <p:graphicFrame>
        <p:nvGraphicFramePr>
          <p:cNvPr id="24670" name="Group 94"/>
          <p:cNvGraphicFramePr>
            <a:graphicFrameLocks noGrp="1"/>
          </p:cNvGraphicFramePr>
          <p:nvPr/>
        </p:nvGraphicFramePr>
        <p:xfrm>
          <a:off x="670560" y="5273734"/>
          <a:ext cx="10383520" cy="1208346"/>
        </p:xfrm>
        <a:graphic>
          <a:graphicData uri="http://schemas.openxmlformats.org/drawingml/2006/table">
            <a:tbl>
              <a:tblPr/>
              <a:tblGrid>
                <a:gridCol w="3129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54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938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GHb</a:t>
                      </a:r>
                      <a:r>
                        <a:rPr kumimoji="0" lang="tr-TR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tr-TR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&gt;%7.5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Kontrol zayıf, FR ve glikoz eğrisine bak</a:t>
                      </a:r>
                      <a:r>
                        <a:rPr kumimoji="0" lang="tr-T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 </a:t>
                      </a:r>
                      <a:endParaRPr kumimoji="0" lang="tr-TR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66FF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9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GHb</a:t>
                      </a:r>
                      <a:r>
                        <a:rPr kumimoji="0" lang="tr-TR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 &lt; %6.5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Harika kontrol</a:t>
                      </a:r>
                      <a:r>
                        <a:rPr kumimoji="0" lang="tr-TR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 Unicode MS" charset="0"/>
                          <a:cs typeface="+mn-cs"/>
                        </a:rPr>
                        <a:t> </a:t>
                      </a:r>
                      <a:r>
                        <a:rPr kumimoji="0" lang="tr-TR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Diyete devam et</a:t>
                      </a:r>
                      <a:endParaRPr kumimoji="0" lang="tr-TR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66FF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621496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3"/>
          <p:cNvSpPr txBox="1">
            <a:spLocks noChangeArrowheads="1"/>
          </p:cNvSpPr>
          <p:nvPr/>
        </p:nvSpPr>
        <p:spPr bwMode="auto">
          <a:xfrm>
            <a:off x="835268" y="1387476"/>
            <a:ext cx="1019907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dirty="0" err="1">
                <a:solidFill>
                  <a:srgbClr val="163BC0"/>
                </a:solidFill>
                <a:ea typeface="Arial" charset="0"/>
                <a:cs typeface="Arial" charset="0"/>
              </a:rPr>
              <a:t>Fruktozaminler</a:t>
            </a:r>
            <a:r>
              <a:rPr lang="tr-TR" altLang="en-US" dirty="0">
                <a:solidFill>
                  <a:srgbClr val="163BC0"/>
                </a:solidFill>
                <a:ea typeface="Arial" charset="0"/>
                <a:cs typeface="Arial" charset="0"/>
              </a:rPr>
              <a:t> insülinden bağımsız olarak </a:t>
            </a:r>
            <a:r>
              <a:rPr lang="tr-TR" altLang="en-US" dirty="0" err="1">
                <a:solidFill>
                  <a:srgbClr val="163BC0"/>
                </a:solidFill>
                <a:ea typeface="Arial" charset="0"/>
                <a:cs typeface="Arial" charset="0"/>
              </a:rPr>
              <a:t>non-enzimatik</a:t>
            </a:r>
            <a:r>
              <a:rPr lang="tr-TR" altLang="en-US" dirty="0">
                <a:solidFill>
                  <a:srgbClr val="163BC0"/>
                </a:solidFill>
                <a:ea typeface="Arial" charset="0"/>
                <a:cs typeface="Arial" charset="0"/>
              </a:rPr>
              <a:t> yollarla </a:t>
            </a:r>
            <a:r>
              <a:rPr lang="tr-TR" altLang="en-US" dirty="0" err="1">
                <a:solidFill>
                  <a:srgbClr val="163BC0"/>
                </a:solidFill>
                <a:ea typeface="Arial" charset="0"/>
                <a:cs typeface="Arial" charset="0"/>
              </a:rPr>
              <a:t>glikozlizasyona</a:t>
            </a:r>
            <a:r>
              <a:rPr lang="tr-TR" altLang="en-US" dirty="0">
                <a:solidFill>
                  <a:srgbClr val="163BC0"/>
                </a:solidFill>
                <a:ea typeface="Arial" charset="0"/>
                <a:cs typeface="Arial" charset="0"/>
              </a:rPr>
              <a:t> giren serum proteinleridir. </a:t>
            </a:r>
          </a:p>
        </p:txBody>
      </p:sp>
      <p:sp>
        <p:nvSpPr>
          <p:cNvPr id="33795" name="Rectangle 5"/>
          <p:cNvSpPr>
            <a:spLocks noChangeArrowheads="1"/>
          </p:cNvSpPr>
          <p:nvPr/>
        </p:nvSpPr>
        <p:spPr bwMode="auto">
          <a:xfrm>
            <a:off x="5567192" y="3351034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797" name="Rectangle 7"/>
          <p:cNvSpPr>
            <a:spLocks noChangeArrowheads="1"/>
          </p:cNvSpPr>
          <p:nvPr/>
        </p:nvSpPr>
        <p:spPr bwMode="auto">
          <a:xfrm>
            <a:off x="4895850" y="2528889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799" name="Rectangle 8"/>
          <p:cNvSpPr>
            <a:spLocks noChangeArrowheads="1"/>
          </p:cNvSpPr>
          <p:nvPr/>
        </p:nvSpPr>
        <p:spPr bwMode="auto">
          <a:xfrm>
            <a:off x="1009650" y="5207000"/>
            <a:ext cx="3886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1800" b="1" dirty="0" err="1">
                <a:solidFill>
                  <a:srgbClr val="163BC0"/>
                </a:solidFill>
                <a:ea typeface="Arial" charset="0"/>
                <a:cs typeface="Arial" charset="0"/>
              </a:rPr>
              <a:t>Normoglisemi</a:t>
            </a:r>
            <a:r>
              <a:rPr lang="tr-TR" altLang="en-US" sz="1800" b="1" dirty="0">
                <a:solidFill>
                  <a:srgbClr val="163BC0"/>
                </a:solidFill>
              </a:rPr>
              <a:t> </a:t>
            </a:r>
            <a:r>
              <a:rPr lang="tr-TR" altLang="en-US" sz="1800" b="1" dirty="0">
                <a:solidFill>
                  <a:srgbClr val="163BC0"/>
                </a:solidFill>
                <a:ea typeface="Arial" charset="0"/>
                <a:cs typeface="Arial" charset="0"/>
              </a:rPr>
              <a:t>ile birlikte görsel olarak az miktarda </a:t>
            </a:r>
            <a:r>
              <a:rPr lang="tr-TR" altLang="en-US" sz="1800" b="1" dirty="0" err="1">
                <a:solidFill>
                  <a:srgbClr val="163BC0"/>
                </a:solidFill>
                <a:ea typeface="Arial" charset="0"/>
                <a:cs typeface="Arial" charset="0"/>
              </a:rPr>
              <a:t>glikolize</a:t>
            </a:r>
            <a:r>
              <a:rPr lang="tr-TR" altLang="en-US" sz="1800" b="1" dirty="0">
                <a:solidFill>
                  <a:srgbClr val="163BC0"/>
                </a:solidFill>
                <a:ea typeface="Arial" charset="0"/>
                <a:cs typeface="Arial" charset="0"/>
              </a:rPr>
              <a:t> olmuş serum proteini</a:t>
            </a:r>
            <a:endParaRPr lang="tr-TR" altLang="en-US" sz="1800" b="1" dirty="0">
              <a:solidFill>
                <a:srgbClr val="163BC0"/>
              </a:solidFill>
            </a:endParaRPr>
          </a:p>
        </p:txBody>
      </p:sp>
      <p:sp>
        <p:nvSpPr>
          <p:cNvPr id="33800" name="Rectangle 9"/>
          <p:cNvSpPr>
            <a:spLocks noChangeArrowheads="1"/>
          </p:cNvSpPr>
          <p:nvPr/>
        </p:nvSpPr>
        <p:spPr bwMode="auto">
          <a:xfrm>
            <a:off x="6437630" y="5207000"/>
            <a:ext cx="4267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1800" b="1" dirty="0" err="1">
                <a:solidFill>
                  <a:srgbClr val="163BC0"/>
                </a:solidFill>
                <a:ea typeface="Arial" charset="0"/>
                <a:cs typeface="Arial" charset="0"/>
              </a:rPr>
              <a:t>Persiste</a:t>
            </a:r>
            <a:r>
              <a:rPr lang="tr-TR" altLang="en-US" sz="1800" b="1" dirty="0">
                <a:solidFill>
                  <a:srgbClr val="163BC0"/>
                </a:solidFill>
                <a:ea typeface="Arial" charset="0"/>
                <a:cs typeface="Arial" charset="0"/>
              </a:rPr>
              <a:t> </a:t>
            </a:r>
            <a:r>
              <a:rPr lang="tr-TR" altLang="en-US" sz="1800" b="1" dirty="0" err="1">
                <a:solidFill>
                  <a:srgbClr val="163BC0"/>
                </a:solidFill>
                <a:ea typeface="Arial" charset="0"/>
                <a:cs typeface="Arial" charset="0"/>
              </a:rPr>
              <a:t>hiperglisemi</a:t>
            </a:r>
            <a:r>
              <a:rPr lang="tr-TR" altLang="en-US" sz="1800" b="1" dirty="0">
                <a:solidFill>
                  <a:srgbClr val="163BC0"/>
                </a:solidFill>
                <a:ea typeface="Arial" charset="0"/>
                <a:cs typeface="Arial" charset="0"/>
              </a:rPr>
              <a:t> ile birlikte</a:t>
            </a:r>
            <a:r>
              <a:rPr lang="tr-TR" altLang="en-US" sz="1800" b="1" dirty="0">
                <a:solidFill>
                  <a:srgbClr val="163BC0"/>
                </a:solidFill>
              </a:rPr>
              <a:t> </a:t>
            </a:r>
            <a:r>
              <a:rPr lang="tr-TR" altLang="en-US" sz="1800" b="1" dirty="0">
                <a:solidFill>
                  <a:srgbClr val="163BC0"/>
                </a:solidFill>
                <a:ea typeface="Arial" charset="0"/>
                <a:cs typeface="Arial" charset="0"/>
              </a:rPr>
              <a:t>protein </a:t>
            </a:r>
            <a:r>
              <a:rPr lang="tr-TR" altLang="en-US" sz="1800" b="1" dirty="0" err="1">
                <a:solidFill>
                  <a:srgbClr val="163BC0"/>
                </a:solidFill>
                <a:ea typeface="Arial" charset="0"/>
                <a:cs typeface="Arial" charset="0"/>
              </a:rPr>
              <a:t>glikolizasyonunda</a:t>
            </a:r>
            <a:r>
              <a:rPr lang="tr-TR" altLang="en-US" sz="1800" b="1" dirty="0">
                <a:solidFill>
                  <a:srgbClr val="163BC0"/>
                </a:solidFill>
                <a:ea typeface="Arial" charset="0"/>
                <a:cs typeface="Arial" charset="0"/>
              </a:rPr>
              <a:t> artış şekillenir.</a:t>
            </a:r>
            <a:endParaRPr lang="tr-TR" altLang="en-US" sz="1800" b="1" dirty="0">
              <a:solidFill>
                <a:srgbClr val="163BC0"/>
              </a:solidFill>
              <a:ea typeface="Arial Unicode MS" charset="0"/>
            </a:endParaRPr>
          </a:p>
          <a:p>
            <a:pPr algn="just"/>
            <a:endParaRPr lang="tr-TR" altLang="en-US" sz="1800" b="1" dirty="0">
              <a:solidFill>
                <a:srgbClr val="800080"/>
              </a:solidFill>
            </a:endParaRPr>
          </a:p>
        </p:txBody>
      </p:sp>
      <p:sp>
        <p:nvSpPr>
          <p:cNvPr id="33801" name="AutoShape 10"/>
          <p:cNvSpPr>
            <a:spLocks noChangeArrowheads="1"/>
          </p:cNvSpPr>
          <p:nvPr/>
        </p:nvSpPr>
        <p:spPr bwMode="auto">
          <a:xfrm>
            <a:off x="1560830" y="255445"/>
            <a:ext cx="9144000" cy="1066800"/>
          </a:xfrm>
          <a:prstGeom prst="bevel">
            <a:avLst>
              <a:gd name="adj" fmla="val 125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sz="3200" b="1" dirty="0" err="1">
                <a:solidFill>
                  <a:srgbClr val="990099"/>
                </a:solidFill>
                <a:ea typeface="Arial" charset="0"/>
                <a:cs typeface="Arial" charset="0"/>
              </a:rPr>
              <a:t>Fruktozamin</a:t>
            </a:r>
            <a:r>
              <a:rPr lang="tr-TR" altLang="en-US" sz="3200" b="1" dirty="0">
                <a:solidFill>
                  <a:srgbClr val="990099"/>
                </a:solidFill>
                <a:ea typeface="Arial" charset="0"/>
                <a:cs typeface="Arial" charset="0"/>
              </a:rPr>
              <a:t> Düzeyinin Ölçülmesi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3361" y="2659352"/>
            <a:ext cx="3226777" cy="210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480" y="2753885"/>
            <a:ext cx="3073576" cy="1917701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1308032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1028700" y="992311"/>
            <a:ext cx="10084777" cy="415498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marL="342900" indent="-342900" eaLnBrk="1" hangingPunct="1">
              <a:buFont typeface="Arial" charset="0"/>
              <a:buChar char="•"/>
            </a:pPr>
            <a:r>
              <a:rPr lang="tr-TR" altLang="en-US" sz="2000" dirty="0" err="1">
                <a:solidFill>
                  <a:srgbClr val="163BC0"/>
                </a:solidFill>
                <a:ea typeface="Arial" charset="0"/>
                <a:cs typeface="Arial" charset="0"/>
              </a:rPr>
              <a:t>Fruktozamin</a:t>
            </a:r>
            <a:r>
              <a:rPr lang="tr-TR" altLang="en-US" sz="2000" dirty="0">
                <a:solidFill>
                  <a:srgbClr val="163BC0"/>
                </a:solidFill>
                <a:ea typeface="Arial" charset="0"/>
                <a:cs typeface="Arial" charset="0"/>
              </a:rPr>
              <a:t> konsantrasyonu taze ya da donmuş serumda ölçülebilmektedir. </a:t>
            </a:r>
            <a:r>
              <a:rPr lang="tr-TR" altLang="en-US" sz="2000" dirty="0">
                <a:solidFill>
                  <a:srgbClr val="163BC0"/>
                </a:solidFill>
              </a:rPr>
              <a:t> </a:t>
            </a:r>
          </a:p>
          <a:p>
            <a:pPr marL="342900" indent="-342900" eaLnBrk="1" hangingPunct="1">
              <a:buFont typeface="Arial" charset="0"/>
              <a:buChar char="•"/>
            </a:pPr>
            <a:endParaRPr lang="tr-TR" altLang="en-US" sz="2000" dirty="0">
              <a:solidFill>
                <a:srgbClr val="163BC0"/>
              </a:solidFill>
            </a:endParaRPr>
          </a:p>
          <a:p>
            <a:pPr marL="342900" indent="-342900" eaLnBrk="1" hangingPunct="1">
              <a:buFont typeface="Arial" charset="0"/>
              <a:buChar char="•"/>
            </a:pPr>
            <a:r>
              <a:rPr lang="tr-TR" altLang="en-US" sz="2000" dirty="0" err="1">
                <a:solidFill>
                  <a:srgbClr val="163BC0"/>
                </a:solidFill>
                <a:ea typeface="Arial" charset="0"/>
                <a:cs typeface="Arial" charset="0"/>
              </a:rPr>
              <a:t>Fruktozamin</a:t>
            </a:r>
            <a:r>
              <a:rPr lang="tr-TR" altLang="en-US" sz="2000" dirty="0">
                <a:solidFill>
                  <a:srgbClr val="163BC0"/>
                </a:solidFill>
                <a:ea typeface="Arial" charset="0"/>
                <a:cs typeface="Arial" charset="0"/>
              </a:rPr>
              <a:t> ölçümünü 1-2 hafta öncesinin glikoz düzeyi hakkında bilgi ver</a:t>
            </a:r>
            <a:r>
              <a:rPr lang="tr-TR" altLang="en-US" sz="2000" dirty="0">
                <a:solidFill>
                  <a:srgbClr val="163BC0"/>
                </a:solidFill>
              </a:rPr>
              <a:t>ir.</a:t>
            </a:r>
            <a:r>
              <a:rPr lang="tr-TR" altLang="en-US" sz="2000" dirty="0">
                <a:solidFill>
                  <a:srgbClr val="163BC0"/>
                </a:solidFill>
                <a:ea typeface="Arial" charset="0"/>
                <a:cs typeface="Arial" charset="0"/>
              </a:rPr>
              <a:t> </a:t>
            </a:r>
          </a:p>
          <a:p>
            <a:pPr marL="342900" indent="-342900" eaLnBrk="1" hangingPunct="1">
              <a:buFont typeface="Arial" charset="0"/>
              <a:buChar char="•"/>
            </a:pPr>
            <a:endParaRPr lang="tr-TR" altLang="en-US" sz="2000" dirty="0">
              <a:solidFill>
                <a:srgbClr val="163BC0"/>
              </a:solidFill>
            </a:endParaRPr>
          </a:p>
          <a:p>
            <a:pPr marL="342900" indent="-342900" eaLnBrk="1" hangingPunct="1">
              <a:buFont typeface="Arial" charset="0"/>
              <a:buChar char="•"/>
            </a:pPr>
            <a:r>
              <a:rPr lang="tr-TR" altLang="en-US" sz="2000" dirty="0" err="1">
                <a:solidFill>
                  <a:srgbClr val="163BC0"/>
                </a:solidFill>
                <a:ea typeface="Arial" charset="0"/>
                <a:cs typeface="Arial" charset="0"/>
              </a:rPr>
              <a:t>Fruktozamin</a:t>
            </a:r>
            <a:r>
              <a:rPr lang="tr-TR" altLang="en-US" sz="2000" dirty="0">
                <a:solidFill>
                  <a:srgbClr val="163BC0"/>
                </a:solidFill>
                <a:ea typeface="Arial" charset="0"/>
                <a:cs typeface="Arial" charset="0"/>
              </a:rPr>
              <a:t> referans aralıkları değişik yayınlarda farklılık göstermektedir. </a:t>
            </a:r>
          </a:p>
          <a:p>
            <a:pPr marL="342900" indent="-342900" algn="ctr" eaLnBrk="1" hangingPunct="1">
              <a:buFont typeface="Arial" charset="0"/>
              <a:buChar char="•"/>
            </a:pPr>
            <a:endParaRPr lang="tr-TR" altLang="en-US" sz="2000" dirty="0">
              <a:solidFill>
                <a:srgbClr val="163BC0"/>
              </a:solidFill>
            </a:endParaRPr>
          </a:p>
          <a:p>
            <a:pPr marL="342900" indent="-342900" eaLnBrk="1" hangingPunct="1">
              <a:buFont typeface="Arial" charset="0"/>
              <a:buChar char="•"/>
            </a:pPr>
            <a:r>
              <a:rPr lang="tr-TR" altLang="en-US" sz="2000" dirty="0">
                <a:solidFill>
                  <a:srgbClr val="163BC0"/>
                </a:solidFill>
              </a:rPr>
              <a:t>İnsülin tedavisinin nasıl sürdürülmesi  gerektiğinin belirlenmesi,</a:t>
            </a:r>
          </a:p>
          <a:p>
            <a:pPr marL="342900" indent="-342900" eaLnBrk="1" hangingPunct="1">
              <a:buFont typeface="Arial" charset="0"/>
              <a:buChar char="•"/>
            </a:pPr>
            <a:endParaRPr lang="tr-TR" altLang="en-US" sz="2000" dirty="0">
              <a:solidFill>
                <a:srgbClr val="163BC0"/>
              </a:solidFill>
            </a:endParaRPr>
          </a:p>
          <a:p>
            <a:pPr marL="342900" indent="-342900" eaLnBrk="1" hangingPunct="1">
              <a:buFont typeface="Arial" charset="0"/>
              <a:buChar char="•"/>
            </a:pPr>
            <a:r>
              <a:rPr lang="tr-TR" altLang="en-US" sz="2000" dirty="0" err="1">
                <a:solidFill>
                  <a:srgbClr val="163BC0"/>
                </a:solidFill>
              </a:rPr>
              <a:t>Glisemik</a:t>
            </a:r>
            <a:r>
              <a:rPr lang="tr-TR" altLang="en-US" sz="2000" dirty="0">
                <a:solidFill>
                  <a:srgbClr val="163BC0"/>
                </a:solidFill>
              </a:rPr>
              <a:t> kontrolün izlenmesi.</a:t>
            </a:r>
          </a:p>
          <a:p>
            <a:pPr marL="342900" indent="-342900" eaLnBrk="1" hangingPunct="1">
              <a:buFont typeface="Arial" charset="0"/>
              <a:buChar char="•"/>
            </a:pPr>
            <a:endParaRPr lang="tr-TR" altLang="en-US" sz="2000" dirty="0">
              <a:solidFill>
                <a:srgbClr val="163BC0"/>
              </a:solidFill>
            </a:endParaRPr>
          </a:p>
          <a:p>
            <a:pPr marL="342900" indent="-342900" eaLnBrk="1" hangingPunct="1">
              <a:buFont typeface="Arial" charset="0"/>
              <a:buChar char="•"/>
            </a:pPr>
            <a:r>
              <a:rPr lang="tr-TR" altLang="en-US" sz="2000" dirty="0">
                <a:solidFill>
                  <a:srgbClr val="163BC0"/>
                </a:solidFill>
              </a:rPr>
              <a:t>Stres </a:t>
            </a:r>
            <a:r>
              <a:rPr lang="tr-TR" altLang="en-US" sz="2000" dirty="0" err="1">
                <a:solidFill>
                  <a:srgbClr val="163BC0"/>
                </a:solidFill>
              </a:rPr>
              <a:t>hiperglisemisinin</a:t>
            </a:r>
            <a:r>
              <a:rPr lang="tr-TR" altLang="en-US" sz="2000" dirty="0">
                <a:solidFill>
                  <a:srgbClr val="163BC0"/>
                </a:solidFill>
              </a:rPr>
              <a:t> tanısı.</a:t>
            </a:r>
          </a:p>
          <a:p>
            <a:pPr eaLnBrk="1" hangingPunct="1"/>
            <a:endParaRPr lang="tr-TR" altLang="en-US" sz="2000" b="1" dirty="0">
              <a:solidFill>
                <a:srgbClr val="0066FF"/>
              </a:solidFill>
            </a:endParaRPr>
          </a:p>
          <a:p>
            <a:pPr eaLnBrk="1" hangingPunct="1"/>
            <a:r>
              <a:rPr lang="tr-TR" altLang="en-US" b="1" dirty="0">
                <a:solidFill>
                  <a:srgbClr val="0066FF"/>
                </a:solidFill>
              </a:rPr>
              <a:t>                                                   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3029674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694591" y="573088"/>
            <a:ext cx="10700239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2000" dirty="0">
                <a:solidFill>
                  <a:srgbClr val="0066FF"/>
                </a:solidFill>
                <a:ea typeface="Arial" charset="0"/>
                <a:cs typeface="Arial" charset="0"/>
              </a:rPr>
              <a:t>Georgia Üniversitesi Veteriner Fakültesi Kliniklerinde referans aralık köpekler için 258-343 </a:t>
            </a:r>
            <a:r>
              <a:rPr lang="tr-TR" altLang="en-US" sz="2000" dirty="0" err="1">
                <a:solidFill>
                  <a:srgbClr val="0066FF"/>
                </a:solidFill>
                <a:ea typeface="Arial" charset="0"/>
                <a:cs typeface="Arial" charset="0"/>
              </a:rPr>
              <a:t>μmol</a:t>
            </a:r>
            <a:r>
              <a:rPr lang="tr-TR" altLang="en-US" sz="2000" dirty="0">
                <a:solidFill>
                  <a:srgbClr val="0066FF"/>
                </a:solidFill>
                <a:ea typeface="Arial" charset="0"/>
                <a:cs typeface="Arial" charset="0"/>
              </a:rPr>
              <a:t>/L kediler için 175-400 </a:t>
            </a:r>
            <a:r>
              <a:rPr lang="tr-TR" altLang="en-US" sz="2000" dirty="0" err="1">
                <a:solidFill>
                  <a:srgbClr val="0066FF"/>
                </a:solidFill>
                <a:ea typeface="Arial" charset="0"/>
                <a:cs typeface="Arial" charset="0"/>
              </a:rPr>
              <a:t>μmol</a:t>
            </a:r>
            <a:r>
              <a:rPr lang="tr-TR" altLang="en-US" sz="2000" dirty="0">
                <a:solidFill>
                  <a:srgbClr val="0066FF"/>
                </a:solidFill>
                <a:ea typeface="Arial" charset="0"/>
                <a:cs typeface="Arial" charset="0"/>
              </a:rPr>
              <a:t>/L olarak kabul edilmektedir.</a:t>
            </a:r>
            <a:r>
              <a:rPr lang="tr-TR" altLang="en-US" sz="2000" dirty="0">
                <a:solidFill>
                  <a:srgbClr val="0066FF"/>
                </a:solidFill>
              </a:rPr>
              <a:t>  </a:t>
            </a:r>
          </a:p>
          <a:p>
            <a:pPr eaLnBrk="1" hangingPunct="1"/>
            <a:endParaRPr lang="tr-TR" altLang="en-US" sz="2000" dirty="0">
              <a:solidFill>
                <a:srgbClr val="0066FF"/>
              </a:solidFill>
            </a:endParaRPr>
          </a:p>
          <a:p>
            <a:pPr eaLnBrk="1" hangingPunct="1"/>
            <a:r>
              <a:rPr lang="tr-TR" altLang="en-US" sz="2000" dirty="0">
                <a:solidFill>
                  <a:srgbClr val="0066FF"/>
                </a:solidFill>
                <a:ea typeface="Arial" charset="0"/>
                <a:cs typeface="Arial" charset="0"/>
              </a:rPr>
              <a:t>Diyabetin seyrinin izlenmesi açısından bir değerlendirme </a:t>
            </a:r>
            <a:r>
              <a:rPr lang="tr-TR" altLang="en-US" sz="2000" dirty="0">
                <a:solidFill>
                  <a:srgbClr val="0066FF"/>
                </a:solidFill>
              </a:rPr>
              <a:t> </a:t>
            </a:r>
            <a:r>
              <a:rPr lang="tr-TR" altLang="en-US" sz="2000" dirty="0">
                <a:solidFill>
                  <a:srgbClr val="0066FF"/>
                </a:solidFill>
                <a:ea typeface="Arial" charset="0"/>
                <a:cs typeface="Arial" charset="0"/>
              </a:rPr>
              <a:t>yöntemi de glikoz ve </a:t>
            </a:r>
            <a:r>
              <a:rPr lang="tr-TR" altLang="en-US" sz="2000" dirty="0" err="1">
                <a:solidFill>
                  <a:srgbClr val="0066FF"/>
                </a:solidFill>
                <a:ea typeface="Arial" charset="0"/>
                <a:cs typeface="Arial" charset="0"/>
              </a:rPr>
              <a:t>fruktozamin</a:t>
            </a:r>
            <a:r>
              <a:rPr lang="tr-TR" altLang="en-US" sz="2000" dirty="0">
                <a:solidFill>
                  <a:srgbClr val="0066FF"/>
                </a:solidFill>
                <a:ea typeface="Arial" charset="0"/>
                <a:cs typeface="Arial" charset="0"/>
              </a:rPr>
              <a:t> düzeylerinin birlikte </a:t>
            </a:r>
            <a:r>
              <a:rPr lang="tr-TR" altLang="en-US" sz="2000" dirty="0">
                <a:solidFill>
                  <a:srgbClr val="0066FF"/>
                </a:solidFill>
              </a:rPr>
              <a:t> </a:t>
            </a:r>
            <a:r>
              <a:rPr lang="tr-TR" altLang="en-US" sz="2000" dirty="0">
                <a:solidFill>
                  <a:srgbClr val="0066FF"/>
                </a:solidFill>
                <a:ea typeface="Arial" charset="0"/>
                <a:cs typeface="Arial" charset="0"/>
              </a:rPr>
              <a:t>değerlendirilmesidir</a:t>
            </a:r>
            <a:r>
              <a:rPr lang="tr-TR" altLang="en-US" sz="2000" dirty="0">
                <a:solidFill>
                  <a:srgbClr val="0066FF"/>
                </a:solidFill>
              </a:rPr>
              <a:t> </a:t>
            </a:r>
          </a:p>
        </p:txBody>
      </p:sp>
      <p:graphicFrame>
        <p:nvGraphicFramePr>
          <p:cNvPr id="27750" name="Group 102"/>
          <p:cNvGraphicFramePr>
            <a:graphicFrameLocks noGrp="1"/>
          </p:cNvGraphicFramePr>
          <p:nvPr/>
        </p:nvGraphicFramePr>
        <p:xfrm>
          <a:off x="694591" y="2479431"/>
          <a:ext cx="10700239" cy="4152828"/>
        </p:xfrm>
        <a:graphic>
          <a:graphicData uri="http://schemas.openxmlformats.org/drawingml/2006/table">
            <a:tbl>
              <a:tblPr/>
              <a:tblGrid>
                <a:gridCol w="63827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75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375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FR&lt;400</a:t>
                      </a:r>
                      <a:r>
                        <a:rPr kumimoji="0" lang="tr-TR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μmol/L</a:t>
                      </a:r>
                      <a:r>
                        <a:rPr kumimoji="0" lang="tr-TR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</a:rPr>
                        <a:t> </a:t>
                      </a:r>
                      <a:r>
                        <a:rPr kumimoji="0" lang="tr-TR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KG&lt;180</a:t>
                      </a:r>
                      <a:r>
                        <a:rPr kumimoji="0" lang="tr-TR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</a:rPr>
                        <a:t> mg/dl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6FF"/>
                        </a:solidFill>
                        <a:effectLst/>
                        <a:latin typeface="Comic Sans M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51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FR&gt;400</a:t>
                      </a:r>
                      <a:r>
                        <a:rPr kumimoji="0" lang="tr-TR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μmol/L</a:t>
                      </a:r>
                      <a:r>
                        <a:rPr kumimoji="0" lang="tr-TR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</a:rPr>
                        <a:t> </a:t>
                      </a:r>
                      <a:r>
                        <a:rPr kumimoji="0" lang="tr-TR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KG&lt;180</a:t>
                      </a:r>
                      <a:r>
                        <a:rPr kumimoji="0" lang="tr-TR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</a:rPr>
                        <a:t> mg/dl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6FF"/>
                        </a:solidFill>
                        <a:effectLst/>
                        <a:latin typeface="Comic Sans M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51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FR&lt;400</a:t>
                      </a:r>
                      <a:r>
                        <a:rPr kumimoji="0" lang="tr-TR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</a:rPr>
                        <a:t> </a:t>
                      </a:r>
                      <a:r>
                        <a:rPr kumimoji="0" lang="tr-TR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μmol</a:t>
                      </a:r>
                      <a:r>
                        <a:rPr kumimoji="0" lang="tr-TR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/L</a:t>
                      </a:r>
                      <a:r>
                        <a:rPr kumimoji="0" lang="tr-TR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</a:rPr>
                        <a:t> </a:t>
                      </a:r>
                      <a:r>
                        <a:rPr kumimoji="0" lang="tr-TR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KG&lt;60 </a:t>
                      </a:r>
                      <a:r>
                        <a:rPr kumimoji="0" lang="tr-TR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</a:rPr>
                        <a:t>mg/dl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66FF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51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FR&lt;400</a:t>
                      </a:r>
                      <a:r>
                        <a:rPr kumimoji="0" lang="tr-TR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μmol/L</a:t>
                      </a:r>
                      <a:r>
                        <a:rPr kumimoji="0" lang="tr-TR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</a:rPr>
                        <a:t> </a:t>
                      </a:r>
                      <a:r>
                        <a:rPr kumimoji="0" lang="tr-TR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KG&gt;180</a:t>
                      </a:r>
                      <a:r>
                        <a:rPr kumimoji="0" lang="tr-TR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</a:rPr>
                        <a:t> mg/dl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6FF"/>
                        </a:solidFill>
                        <a:effectLst/>
                        <a:latin typeface="Comic Sans M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375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FR&gt;400</a:t>
                      </a:r>
                      <a:r>
                        <a:rPr kumimoji="0" lang="tr-TR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μmol/L</a:t>
                      </a:r>
                      <a:r>
                        <a:rPr kumimoji="0" lang="tr-TR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</a:rPr>
                        <a:t> </a:t>
                      </a:r>
                      <a:r>
                        <a:rPr kumimoji="0" lang="tr-TR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KG&gt;180</a:t>
                      </a:r>
                      <a:r>
                        <a:rPr kumimoji="0" lang="tr-TR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omic Sans MS" charset="0"/>
                        </a:rPr>
                        <a:t> mg/dl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6FF"/>
                        </a:solidFill>
                        <a:effectLst/>
                        <a:latin typeface="Comic Sans M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266531" y="2613327"/>
            <a:ext cx="2276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tr-TR" altLang="en-US" b="1">
                <a:solidFill>
                  <a:srgbClr val="0066FF"/>
                </a:solidFill>
                <a:latin typeface="Comic Sans MS" charset="0"/>
                <a:ea typeface="Arial" charset="0"/>
                <a:cs typeface="Arial" charset="0"/>
              </a:rPr>
              <a:t>Kontrol mükemmel</a:t>
            </a:r>
            <a:r>
              <a:rPr lang="tr-TR" altLang="en-US" b="1">
                <a:solidFill>
                  <a:srgbClr val="0066FF"/>
                </a:solidFill>
                <a:latin typeface="Comic Sans MS" charset="0"/>
              </a:rPr>
              <a:t> 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27278" y="3477452"/>
            <a:ext cx="39773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tr-TR" altLang="en-US" b="1" dirty="0">
                <a:solidFill>
                  <a:srgbClr val="0066FF"/>
                </a:solidFill>
                <a:latin typeface="Comic Sans MS" charset="0"/>
                <a:ea typeface="Arial" charset="0"/>
                <a:cs typeface="Arial" charset="0"/>
              </a:rPr>
              <a:t>Hayvan sahibi ile ilgili problemler</a:t>
            </a:r>
            <a:r>
              <a:rPr lang="tr-TR" altLang="en-US" b="1" dirty="0">
                <a:solidFill>
                  <a:srgbClr val="0066FF"/>
                </a:solidFill>
                <a:latin typeface="Comic Sans MS" charset="0"/>
              </a:rPr>
              <a:t> 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227278" y="4326194"/>
            <a:ext cx="4108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tr-TR" altLang="en-US" b="1" dirty="0">
                <a:solidFill>
                  <a:srgbClr val="0066FF"/>
                </a:solidFill>
                <a:latin typeface="Comic Sans MS" charset="0"/>
                <a:ea typeface="Arial" charset="0"/>
                <a:cs typeface="Arial" charset="0"/>
              </a:rPr>
              <a:t>Yüksek</a:t>
            </a:r>
            <a:r>
              <a:rPr lang="tr-TR" altLang="en-US" b="1" dirty="0">
                <a:solidFill>
                  <a:srgbClr val="0066FF"/>
                </a:solidFill>
                <a:latin typeface="Comic Sans MS" charset="0"/>
              </a:rPr>
              <a:t> </a:t>
            </a:r>
            <a:r>
              <a:rPr lang="tr-TR" altLang="en-US" b="1" dirty="0">
                <a:solidFill>
                  <a:srgbClr val="0066FF"/>
                </a:solidFill>
                <a:latin typeface="Comic Sans MS" charset="0"/>
                <a:ea typeface="Arial" charset="0"/>
                <a:cs typeface="Arial" charset="0"/>
              </a:rPr>
              <a:t>miktarda insülin uygulaması</a:t>
            </a:r>
            <a:r>
              <a:rPr lang="tr-TR" altLang="en-US" dirty="0">
                <a:solidFill>
                  <a:srgbClr val="0066FF"/>
                </a:solidFill>
                <a:latin typeface="Times New Roman" charset="0"/>
              </a:rPr>
              <a:t> 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266531" y="5121804"/>
            <a:ext cx="39901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tr-TR" altLang="en-US" b="1" dirty="0">
                <a:solidFill>
                  <a:srgbClr val="0066FF"/>
                </a:solidFill>
                <a:latin typeface="Comic Sans MS" charset="0"/>
                <a:ea typeface="Arial" charset="0"/>
                <a:cs typeface="Arial" charset="0"/>
              </a:rPr>
              <a:t>St</a:t>
            </a:r>
            <a:r>
              <a:rPr lang="tr-TR" altLang="en-US" b="1" dirty="0">
                <a:solidFill>
                  <a:srgbClr val="0066FF"/>
                </a:solidFill>
                <a:latin typeface="Comic Sans MS" charset="0"/>
              </a:rPr>
              <a:t>r</a:t>
            </a:r>
            <a:r>
              <a:rPr lang="tr-TR" altLang="en-US" b="1" dirty="0">
                <a:solidFill>
                  <a:srgbClr val="0066FF"/>
                </a:solidFill>
                <a:latin typeface="Comic Sans MS" charset="0"/>
                <a:ea typeface="Arial" charset="0"/>
                <a:cs typeface="Arial" charset="0"/>
              </a:rPr>
              <a:t>esin neden olduğu </a:t>
            </a:r>
            <a:r>
              <a:rPr lang="tr-TR" altLang="en-US" b="1" dirty="0" err="1">
                <a:solidFill>
                  <a:srgbClr val="0066FF"/>
                </a:solidFill>
                <a:latin typeface="Comic Sans MS" charset="0"/>
                <a:ea typeface="Arial" charset="0"/>
                <a:cs typeface="Arial" charset="0"/>
              </a:rPr>
              <a:t>hiperglisemi</a:t>
            </a:r>
            <a:r>
              <a:rPr lang="tr-TR" altLang="en-US" b="1" dirty="0">
                <a:solidFill>
                  <a:srgbClr val="0066FF"/>
                </a:solidFill>
                <a:latin typeface="Comic Sans MS" charset="0"/>
              </a:rPr>
              <a:t> 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266531" y="5970546"/>
            <a:ext cx="17315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tr-TR" altLang="en-US" b="1" dirty="0">
                <a:solidFill>
                  <a:srgbClr val="0066FF"/>
                </a:solidFill>
                <a:latin typeface="Comic Sans MS" charset="0"/>
                <a:ea typeface="Arial" charset="0"/>
                <a:cs typeface="Arial" charset="0"/>
              </a:rPr>
              <a:t>Kontrol zayıf</a:t>
            </a:r>
            <a:r>
              <a:rPr lang="tr-TR" altLang="en-US" b="1" dirty="0">
                <a:solidFill>
                  <a:srgbClr val="0066FF"/>
                </a:solidFill>
                <a:latin typeface="Comic Sans MS" charset="0"/>
              </a:rPr>
              <a:t> </a:t>
            </a:r>
          </a:p>
          <a:p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4068762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764930" y="1165226"/>
            <a:ext cx="10541977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b="1" dirty="0">
                <a:solidFill>
                  <a:srgbClr val="163BC0"/>
                </a:solidFill>
                <a:ea typeface="Arial" charset="0"/>
                <a:cs typeface="Arial" charset="0"/>
              </a:rPr>
              <a:t>Serum </a:t>
            </a:r>
            <a:r>
              <a:rPr lang="tr-TR" altLang="en-US" b="1" dirty="0" err="1">
                <a:solidFill>
                  <a:srgbClr val="163BC0"/>
                </a:solidFill>
                <a:ea typeface="Arial" charset="0"/>
                <a:cs typeface="Arial" charset="0"/>
              </a:rPr>
              <a:t>fruktozamin</a:t>
            </a:r>
            <a:r>
              <a:rPr lang="tr-TR" altLang="en-US" b="1" dirty="0">
                <a:solidFill>
                  <a:srgbClr val="163BC0"/>
                </a:solidFill>
                <a:ea typeface="Arial" charset="0"/>
                <a:cs typeface="Arial" charset="0"/>
              </a:rPr>
              <a:t> </a:t>
            </a:r>
            <a:r>
              <a:rPr lang="tr-TR" altLang="en-US" b="1" dirty="0" err="1">
                <a:solidFill>
                  <a:srgbClr val="163BC0"/>
                </a:solidFill>
                <a:ea typeface="Arial" charset="0"/>
                <a:cs typeface="Arial" charset="0"/>
              </a:rPr>
              <a:t>düzeyininde</a:t>
            </a:r>
            <a:r>
              <a:rPr lang="tr-TR" altLang="en-US" b="1" dirty="0">
                <a:solidFill>
                  <a:srgbClr val="163BC0"/>
                </a:solidFill>
                <a:ea typeface="Arial" charset="0"/>
                <a:cs typeface="Arial" charset="0"/>
              </a:rPr>
              <a:t> değişikliğe yol açan faktörler;</a:t>
            </a:r>
            <a:endParaRPr lang="tr-TR" altLang="en-US" b="1" dirty="0">
              <a:solidFill>
                <a:srgbClr val="163BC0"/>
              </a:solidFill>
            </a:endParaRPr>
          </a:p>
          <a:p>
            <a:pPr eaLnBrk="1" hangingPunct="1"/>
            <a:endParaRPr lang="tr-TR" altLang="en-US" b="1" dirty="0">
              <a:solidFill>
                <a:srgbClr val="163BC0"/>
              </a:solidFill>
            </a:endParaRPr>
          </a:p>
          <a:p>
            <a:pPr algn="ctr" eaLnBrk="1" hangingPunct="1"/>
            <a:r>
              <a:rPr lang="tr-TR" altLang="en-US" b="1" dirty="0">
                <a:solidFill>
                  <a:srgbClr val="163BC0"/>
                </a:solidFill>
                <a:ea typeface="Times New Roman" charset="0"/>
                <a:cs typeface="Times New Roman" charset="0"/>
              </a:rPr>
              <a:t>Akut </a:t>
            </a:r>
            <a:r>
              <a:rPr lang="tr-TR" altLang="en-US" b="1" dirty="0" err="1">
                <a:solidFill>
                  <a:srgbClr val="163BC0"/>
                </a:solidFill>
                <a:ea typeface="Times New Roman" charset="0"/>
                <a:cs typeface="Times New Roman" charset="0"/>
              </a:rPr>
              <a:t>Hiperglisemi</a:t>
            </a:r>
            <a:endParaRPr lang="tr-TR" altLang="en-US" b="1" dirty="0">
              <a:solidFill>
                <a:srgbClr val="163BC0"/>
              </a:solidFill>
            </a:endParaRPr>
          </a:p>
          <a:p>
            <a:pPr algn="ctr" eaLnBrk="1" hangingPunct="1"/>
            <a:endParaRPr lang="tr-TR" altLang="en-US" b="1" dirty="0">
              <a:solidFill>
                <a:srgbClr val="163BC0"/>
              </a:solidFill>
            </a:endParaRPr>
          </a:p>
          <a:p>
            <a:pPr algn="ctr" eaLnBrk="1" hangingPunct="1"/>
            <a:r>
              <a:rPr lang="tr-TR" altLang="en-US" b="1" dirty="0" err="1">
                <a:solidFill>
                  <a:srgbClr val="163BC0"/>
                </a:solidFill>
              </a:rPr>
              <a:t>İ</a:t>
            </a:r>
            <a:r>
              <a:rPr lang="tr-TR" altLang="en-US" b="1" dirty="0" err="1">
                <a:solidFill>
                  <a:srgbClr val="163BC0"/>
                </a:solidFill>
                <a:ea typeface="Times New Roman" charset="0"/>
                <a:cs typeface="Times New Roman" charset="0"/>
              </a:rPr>
              <a:t>nsulinoma</a:t>
            </a:r>
            <a:r>
              <a:rPr lang="tr-TR" altLang="en-US" b="1" dirty="0">
                <a:solidFill>
                  <a:srgbClr val="163BC0"/>
                </a:solidFill>
              </a:rPr>
              <a:t> </a:t>
            </a:r>
          </a:p>
          <a:p>
            <a:pPr algn="ctr" eaLnBrk="1" hangingPunct="1"/>
            <a:endParaRPr lang="tr-TR" altLang="en-US" b="1" dirty="0">
              <a:solidFill>
                <a:srgbClr val="163BC0"/>
              </a:solidFill>
            </a:endParaRPr>
          </a:p>
          <a:p>
            <a:pPr algn="ctr" eaLnBrk="1" hangingPunct="1"/>
            <a:r>
              <a:rPr lang="tr-TR" altLang="en-US" b="1" dirty="0">
                <a:solidFill>
                  <a:srgbClr val="163BC0"/>
                </a:solidFill>
                <a:ea typeface="Times New Roman" charset="0"/>
                <a:cs typeface="Times New Roman" charset="0"/>
              </a:rPr>
              <a:t>Kedilerde </a:t>
            </a:r>
            <a:r>
              <a:rPr lang="tr-TR" altLang="en-US" b="1" dirty="0" err="1">
                <a:solidFill>
                  <a:srgbClr val="163BC0"/>
                </a:solidFill>
                <a:ea typeface="Times New Roman" charset="0"/>
                <a:cs typeface="Times New Roman" charset="0"/>
              </a:rPr>
              <a:t>Hipertroidizm</a:t>
            </a:r>
            <a:r>
              <a:rPr lang="tr-TR" altLang="en-US" b="1" dirty="0">
                <a:solidFill>
                  <a:srgbClr val="163BC0"/>
                </a:solidFill>
              </a:rPr>
              <a:t> </a:t>
            </a:r>
          </a:p>
          <a:p>
            <a:pPr algn="ctr" eaLnBrk="1" hangingPunct="1"/>
            <a:endParaRPr lang="tr-TR" altLang="en-US" b="1" dirty="0">
              <a:solidFill>
                <a:srgbClr val="163BC0"/>
              </a:solidFill>
            </a:endParaRPr>
          </a:p>
          <a:p>
            <a:pPr algn="ctr" eaLnBrk="1" hangingPunct="1"/>
            <a:r>
              <a:rPr lang="tr-TR" altLang="en-US" b="1" dirty="0" err="1">
                <a:solidFill>
                  <a:srgbClr val="163BC0"/>
                </a:solidFill>
                <a:ea typeface="Times New Roman" charset="0"/>
                <a:cs typeface="Times New Roman" charset="0"/>
              </a:rPr>
              <a:t>Hiperproteinemi</a:t>
            </a:r>
            <a:r>
              <a:rPr lang="tr-TR" altLang="en-US" b="1" dirty="0">
                <a:solidFill>
                  <a:srgbClr val="163BC0"/>
                </a:solidFill>
                <a:ea typeface="Times New Roman" charset="0"/>
                <a:cs typeface="Times New Roman" charset="0"/>
              </a:rPr>
              <a:t> </a:t>
            </a:r>
            <a:endParaRPr lang="tr-TR" altLang="en-US" b="1" dirty="0">
              <a:solidFill>
                <a:srgbClr val="163BC0"/>
              </a:solidFill>
            </a:endParaRPr>
          </a:p>
          <a:p>
            <a:pPr algn="ctr" eaLnBrk="1" hangingPunct="1"/>
            <a:endParaRPr lang="tr-TR" altLang="en-US" b="1" dirty="0">
              <a:solidFill>
                <a:schemeClr val="bg2"/>
              </a:solidFill>
            </a:endParaRPr>
          </a:p>
          <a:p>
            <a:pPr algn="ctr" eaLnBrk="1" hangingPunct="1"/>
            <a:r>
              <a:rPr lang="tr-TR" altLang="en-US" b="1" dirty="0" err="1">
                <a:solidFill>
                  <a:srgbClr val="163BC0"/>
                </a:solidFill>
                <a:ea typeface="Times New Roman" charset="0"/>
                <a:cs typeface="Times New Roman" charset="0"/>
              </a:rPr>
              <a:t>Hipoproteinemi</a:t>
            </a:r>
            <a:endParaRPr lang="tr-TR" altLang="en-US" b="1" dirty="0">
              <a:solidFill>
                <a:srgbClr val="163BC0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5394143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1924892" y="406400"/>
            <a:ext cx="8493031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sz="3200" b="1">
                <a:ea typeface="Arial" charset="0"/>
                <a:cs typeface="Arial" charset="0"/>
              </a:rPr>
              <a:t>Tanı Amacıyla Kullanılan Diğer Yardımcı </a:t>
            </a:r>
            <a:endParaRPr lang="tr-TR" altLang="en-US" sz="3200" b="1"/>
          </a:p>
          <a:p>
            <a:pPr algn="ctr" eaLnBrk="1" hangingPunct="1"/>
            <a:r>
              <a:rPr lang="tr-TR" altLang="en-US" sz="3200" b="1">
                <a:ea typeface="Arial" charset="0"/>
                <a:cs typeface="Arial" charset="0"/>
              </a:rPr>
              <a:t>Testler</a:t>
            </a:r>
            <a:endParaRPr lang="tr-TR" altLang="en-US" sz="3200" b="1"/>
          </a:p>
          <a:p>
            <a:pPr algn="ctr" eaLnBrk="1" hangingPunct="1"/>
            <a:endParaRPr lang="tr-TR" altLang="en-US" b="1"/>
          </a:p>
          <a:p>
            <a:pPr algn="ctr" eaLnBrk="1" hangingPunct="1"/>
            <a:r>
              <a:rPr lang="tr-TR" altLang="en-US" b="1">
                <a:ea typeface="Arial" charset="0"/>
                <a:cs typeface="Arial" charset="0"/>
              </a:rPr>
              <a:t>Tam kan sayımı</a:t>
            </a:r>
            <a:endParaRPr lang="tr-TR" altLang="en-US" b="1"/>
          </a:p>
          <a:p>
            <a:pPr algn="ctr" eaLnBrk="1" hangingPunct="1"/>
            <a:endParaRPr lang="tr-TR" altLang="en-US" b="1"/>
          </a:p>
          <a:p>
            <a:pPr algn="ctr" eaLnBrk="1" hangingPunct="1"/>
            <a:r>
              <a:rPr lang="tr-TR" altLang="en-US" b="1">
                <a:ea typeface="Arial" charset="0"/>
                <a:cs typeface="Arial" charset="0"/>
              </a:rPr>
              <a:t>Bazı biyokimyasal parametrelerin ölçümü</a:t>
            </a:r>
            <a:r>
              <a:rPr lang="tr-TR" altLang="en-US" b="1"/>
              <a:t> </a:t>
            </a:r>
          </a:p>
          <a:p>
            <a:pPr algn="ctr" eaLnBrk="1" hangingPunct="1"/>
            <a:endParaRPr lang="tr-TR" altLang="en-US" b="1"/>
          </a:p>
          <a:p>
            <a:pPr algn="ctr" eaLnBrk="1" hangingPunct="1"/>
            <a:r>
              <a:rPr lang="tr-TR" altLang="en-US" b="1">
                <a:ea typeface="Arial" charset="0"/>
                <a:cs typeface="Arial" charset="0"/>
              </a:rPr>
              <a:t>İnsülin düzeyinin belirlenmesi</a:t>
            </a:r>
            <a:endParaRPr lang="tr-TR" altLang="en-US" b="1"/>
          </a:p>
          <a:p>
            <a:pPr algn="ctr" eaLnBrk="1" hangingPunct="1"/>
            <a:endParaRPr lang="tr-TR" altLang="en-US" b="1"/>
          </a:p>
          <a:p>
            <a:pPr algn="ctr" eaLnBrk="1" hangingPunct="1"/>
            <a:r>
              <a:rPr lang="tr-TR" altLang="en-US" b="1">
                <a:ea typeface="Arial" charset="0"/>
                <a:cs typeface="Arial" charset="0"/>
              </a:rPr>
              <a:t>Serum kolesterol ve trigliserit konsantrasyonu ölçümleri</a:t>
            </a:r>
            <a:endParaRPr lang="tr-TR" altLang="en-US" b="1"/>
          </a:p>
          <a:p>
            <a:pPr algn="ctr" eaLnBrk="1" hangingPunct="1"/>
            <a:endParaRPr lang="tr-TR" altLang="en-US" b="1"/>
          </a:p>
          <a:p>
            <a:pPr algn="ctr" eaLnBrk="1" hangingPunct="1"/>
            <a:r>
              <a:rPr lang="tr-TR" altLang="en-US" b="1">
                <a:ea typeface="Arial" charset="0"/>
                <a:cs typeface="Arial" charset="0"/>
              </a:rPr>
              <a:t>Pankreas enzimlerinin ölçümü</a:t>
            </a:r>
            <a:endParaRPr lang="tr-TR" altLang="en-US" b="1"/>
          </a:p>
          <a:p>
            <a:pPr algn="ctr" eaLnBrk="1" hangingPunct="1"/>
            <a:endParaRPr lang="tr-TR" altLang="en-US" b="1"/>
          </a:p>
          <a:p>
            <a:pPr algn="ctr" eaLnBrk="1" hangingPunct="1"/>
            <a:r>
              <a:rPr lang="tr-TR" altLang="en-US" b="1">
                <a:ea typeface="Arial" charset="0"/>
                <a:cs typeface="Arial" charset="0"/>
              </a:rPr>
              <a:t>Serum tiroksin konsatrasyonunun ölçülmesi</a:t>
            </a:r>
            <a:endParaRPr lang="tr-TR" altLang="en-US" b="1">
              <a:ea typeface="Arial Unicode MS" charset="0"/>
            </a:endParaRPr>
          </a:p>
          <a:p>
            <a:pPr algn="ctr" eaLnBrk="1" hangingPunct="1"/>
            <a:endParaRPr lang="tr-TR" altLang="en-US" b="1"/>
          </a:p>
          <a:p>
            <a:pPr algn="ctr" eaLnBrk="1" hangingPunct="1"/>
            <a:r>
              <a:rPr lang="tr-TR" altLang="en-US" b="1">
                <a:ea typeface="Arial" charset="0"/>
                <a:cs typeface="Arial" charset="0"/>
              </a:rPr>
              <a:t>İdrar muayenesi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7130144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1329349" y="4322884"/>
            <a:ext cx="672147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9600" b="1" dirty="0">
                <a:solidFill>
                  <a:srgbClr val="0099FF"/>
                </a:solidFill>
                <a:ea typeface="Comic Sans MS" charset="0"/>
                <a:cs typeface="Comic Sans MS" charset="0"/>
              </a:rPr>
              <a:t>Tedavi </a:t>
            </a:r>
          </a:p>
        </p:txBody>
      </p:sp>
      <p:pic>
        <p:nvPicPr>
          <p:cNvPr id="3993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3531" y="2813538"/>
            <a:ext cx="2667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13272702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2041525" y="5032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16370" y="1161377"/>
            <a:ext cx="2133600" cy="357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1878257" y="960438"/>
            <a:ext cx="5815012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sz="2800" b="1">
                <a:solidFill>
                  <a:srgbClr val="990099"/>
                </a:solidFill>
                <a:ea typeface="Arial" charset="0"/>
                <a:cs typeface="Arial" charset="0"/>
              </a:rPr>
              <a:t>Ketoasidozis</a:t>
            </a:r>
            <a:r>
              <a:rPr lang="tr-TR" altLang="en-US" sz="2800" b="1" dirty="0">
                <a:solidFill>
                  <a:srgbClr val="990099"/>
                </a:solidFill>
                <a:ea typeface="Arial" charset="0"/>
                <a:cs typeface="Arial" charset="0"/>
              </a:rPr>
              <a:t> Şekillenen Köpeklerde   </a:t>
            </a:r>
            <a:endParaRPr lang="tr-TR" altLang="en-US" sz="2800" b="1" dirty="0">
              <a:solidFill>
                <a:srgbClr val="990099"/>
              </a:solidFill>
            </a:endParaRPr>
          </a:p>
          <a:p>
            <a:pPr algn="ctr" eaLnBrk="1" hangingPunct="1"/>
            <a:r>
              <a:rPr lang="tr-TR" altLang="en-US" sz="2800" b="1" dirty="0" err="1">
                <a:solidFill>
                  <a:srgbClr val="990099"/>
                </a:solidFill>
                <a:ea typeface="Arial" charset="0"/>
                <a:cs typeface="Arial" charset="0"/>
              </a:rPr>
              <a:t>Diabetes</a:t>
            </a:r>
            <a:r>
              <a:rPr lang="tr-TR" altLang="en-US" sz="2800" b="1" dirty="0">
                <a:solidFill>
                  <a:srgbClr val="990099"/>
                </a:solidFill>
                <a:ea typeface="Arial" charset="0"/>
                <a:cs typeface="Arial" charset="0"/>
              </a:rPr>
              <a:t> </a:t>
            </a:r>
            <a:r>
              <a:rPr lang="tr-TR" altLang="en-US" sz="2800" b="1" dirty="0" err="1">
                <a:solidFill>
                  <a:srgbClr val="990099"/>
                </a:solidFill>
                <a:ea typeface="Arial" charset="0"/>
                <a:cs typeface="Arial" charset="0"/>
              </a:rPr>
              <a:t>Mellitusun</a:t>
            </a:r>
            <a:r>
              <a:rPr lang="tr-TR" altLang="en-US" sz="2800" b="1" dirty="0">
                <a:solidFill>
                  <a:srgbClr val="990099"/>
                </a:solidFill>
                <a:ea typeface="Arial" charset="0"/>
                <a:cs typeface="Arial" charset="0"/>
              </a:rPr>
              <a:t> Sağaltım</a:t>
            </a:r>
            <a:r>
              <a:rPr lang="tr-TR" altLang="en-US" sz="2800" b="1" dirty="0">
                <a:solidFill>
                  <a:srgbClr val="990099"/>
                </a:solidFill>
              </a:rPr>
              <a:t>ı</a:t>
            </a:r>
            <a:endParaRPr lang="tr-TR" altLang="en-US" sz="2800" dirty="0">
              <a:solidFill>
                <a:srgbClr val="990099"/>
              </a:solidFill>
            </a:endParaRP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37394" y="2951284"/>
            <a:ext cx="8941775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just" eaLnBrk="1" hangingPunct="1"/>
            <a:r>
              <a:rPr lang="tr-TR" altLang="en-US" dirty="0">
                <a:solidFill>
                  <a:srgbClr val="0099FF"/>
                </a:solidFill>
                <a:ea typeface="Arial" charset="0"/>
                <a:cs typeface="Arial" charset="0"/>
              </a:rPr>
              <a:t>Ciddi </a:t>
            </a:r>
            <a:r>
              <a:rPr lang="tr-TR" altLang="en-US" dirty="0" err="1">
                <a:solidFill>
                  <a:srgbClr val="0099FF"/>
                </a:solidFill>
                <a:ea typeface="Arial" charset="0"/>
                <a:cs typeface="Arial" charset="0"/>
              </a:rPr>
              <a:t>ketoasidozis</a:t>
            </a:r>
            <a:r>
              <a:rPr lang="tr-TR" altLang="en-US" dirty="0">
                <a:solidFill>
                  <a:srgbClr val="0099FF"/>
                </a:solidFill>
                <a:ea typeface="Arial" charset="0"/>
                <a:cs typeface="Arial" charset="0"/>
              </a:rPr>
              <a:t> şekillenmiş </a:t>
            </a:r>
            <a:r>
              <a:rPr lang="tr-TR" altLang="en-US" dirty="0" err="1">
                <a:solidFill>
                  <a:srgbClr val="0099FF"/>
                </a:solidFill>
                <a:ea typeface="Arial" charset="0"/>
                <a:cs typeface="Arial" charset="0"/>
              </a:rPr>
              <a:t>diabetes</a:t>
            </a:r>
            <a:r>
              <a:rPr lang="tr-TR" altLang="en-US" dirty="0">
                <a:solidFill>
                  <a:srgbClr val="0099FF"/>
                </a:solidFill>
                <a:ea typeface="Arial" charset="0"/>
                <a:cs typeface="Arial" charset="0"/>
              </a:rPr>
              <a:t> </a:t>
            </a:r>
            <a:r>
              <a:rPr lang="tr-TR" altLang="en-US" dirty="0" err="1">
                <a:solidFill>
                  <a:srgbClr val="0099FF"/>
                </a:solidFill>
                <a:ea typeface="Arial" charset="0"/>
                <a:cs typeface="Arial" charset="0"/>
              </a:rPr>
              <a:t>mellituslu</a:t>
            </a:r>
            <a:r>
              <a:rPr lang="tr-TR" altLang="en-US" dirty="0">
                <a:solidFill>
                  <a:srgbClr val="0099FF"/>
                </a:solidFill>
              </a:rPr>
              <a:t> </a:t>
            </a:r>
            <a:r>
              <a:rPr lang="tr-TR" altLang="en-US" dirty="0">
                <a:solidFill>
                  <a:srgbClr val="0099FF"/>
                </a:solidFill>
                <a:ea typeface="Arial" charset="0"/>
                <a:cs typeface="Arial" charset="0"/>
              </a:rPr>
              <a:t>köpeklerde tedavideki amaç yeterli dozda insülin vererek metabolizmayı normale döndürmek, elektrolit ve su kayıplarını karş</a:t>
            </a:r>
            <a:r>
              <a:rPr lang="tr-TR" altLang="en-US" dirty="0">
                <a:solidFill>
                  <a:srgbClr val="0099FF"/>
                </a:solidFill>
              </a:rPr>
              <a:t>ı</a:t>
            </a:r>
            <a:r>
              <a:rPr lang="tr-TR" altLang="en-US" dirty="0">
                <a:solidFill>
                  <a:srgbClr val="0099FF"/>
                </a:solidFill>
                <a:ea typeface="Arial" charset="0"/>
                <a:cs typeface="Arial" charset="0"/>
              </a:rPr>
              <a:t>lamaktır. </a:t>
            </a:r>
            <a:endParaRPr lang="tr-TR" altLang="en-US" dirty="0">
              <a:solidFill>
                <a:srgbClr val="0099FF"/>
              </a:solidFill>
            </a:endParaRPr>
          </a:p>
          <a:p>
            <a:pPr algn="just" eaLnBrk="1" hangingPunct="1"/>
            <a:endParaRPr lang="tr-TR" altLang="en-US" dirty="0">
              <a:solidFill>
                <a:srgbClr val="0099FF"/>
              </a:solidFill>
            </a:endParaRPr>
          </a:p>
          <a:p>
            <a:pPr algn="just" eaLnBrk="1" hangingPunct="1"/>
            <a:r>
              <a:rPr lang="tr-TR" altLang="en-US" dirty="0">
                <a:solidFill>
                  <a:srgbClr val="0099FF"/>
                </a:solidFill>
                <a:ea typeface="Arial Unicode MS" charset="0"/>
              </a:rPr>
              <a:t>Tedavi sonrası hastalığa bağlı vücuttaki değişiklikler</a:t>
            </a:r>
            <a:endParaRPr lang="tr-TR" altLang="en-US" dirty="0">
              <a:solidFill>
                <a:srgbClr val="0099FF"/>
              </a:solidFill>
            </a:endParaRPr>
          </a:p>
          <a:p>
            <a:pPr algn="just" eaLnBrk="1" hangingPunct="1"/>
            <a:r>
              <a:rPr lang="tr-TR" altLang="en-US" dirty="0">
                <a:solidFill>
                  <a:srgbClr val="0099FF"/>
                </a:solidFill>
                <a:ea typeface="Arial Unicode MS" charset="0"/>
              </a:rPr>
              <a:t>yava</a:t>
            </a:r>
            <a:r>
              <a:rPr lang="tr-TR" altLang="en-US" dirty="0">
                <a:solidFill>
                  <a:srgbClr val="0099FF"/>
                </a:solidFill>
              </a:rPr>
              <a:t>ş</a:t>
            </a:r>
            <a:r>
              <a:rPr lang="tr-TR" altLang="en-US" dirty="0">
                <a:solidFill>
                  <a:srgbClr val="0099FF"/>
                </a:solidFill>
                <a:ea typeface="Arial Unicode MS" charset="0"/>
              </a:rPr>
              <a:t> bir şekilde (36-48 saat</a:t>
            </a:r>
            <a:r>
              <a:rPr lang="tr-TR" altLang="en-US" dirty="0">
                <a:solidFill>
                  <a:srgbClr val="0099FF"/>
                </a:solidFill>
              </a:rPr>
              <a:t> </a:t>
            </a:r>
            <a:r>
              <a:rPr lang="tr-TR" altLang="en-US" dirty="0">
                <a:solidFill>
                  <a:srgbClr val="0099FF"/>
                </a:solidFill>
                <a:ea typeface="Arial Unicode MS" charset="0"/>
              </a:rPr>
              <a:t>daha uzun bir sürede) normale döner. </a:t>
            </a:r>
            <a:endParaRPr lang="tr-TR" altLang="en-US" dirty="0">
              <a:solidFill>
                <a:srgbClr val="0099FF"/>
              </a:solidFill>
            </a:endParaRPr>
          </a:p>
          <a:p>
            <a:pPr algn="just" eaLnBrk="1" hangingPunct="1"/>
            <a:endParaRPr lang="tr-TR" altLang="en-US" dirty="0">
              <a:solidFill>
                <a:srgbClr val="0099FF"/>
              </a:solidFill>
            </a:endParaRPr>
          </a:p>
          <a:p>
            <a:pPr algn="just" eaLnBrk="1" hangingPunct="1"/>
            <a:r>
              <a:rPr lang="tr-TR" altLang="en-US" dirty="0">
                <a:solidFill>
                  <a:srgbClr val="0099FF"/>
                </a:solidFill>
                <a:ea typeface="Arial Unicode MS" charset="0"/>
              </a:rPr>
              <a:t>Tedavide</a:t>
            </a:r>
            <a:r>
              <a:rPr lang="tr-TR" altLang="en-US" dirty="0">
                <a:solidFill>
                  <a:srgbClr val="0099FF"/>
                </a:solidFill>
              </a:rPr>
              <a:t> </a:t>
            </a:r>
            <a:r>
              <a:rPr lang="tr-TR" altLang="en-US" dirty="0">
                <a:solidFill>
                  <a:srgbClr val="0099FF"/>
                </a:solidFill>
                <a:ea typeface="Arial Unicode MS" charset="0"/>
              </a:rPr>
              <a:t>başarı oranı oldukça yüksektir</a:t>
            </a:r>
            <a:r>
              <a:rPr lang="tr-TR" altLang="en-US" dirty="0">
                <a:solidFill>
                  <a:srgbClr val="0099FF"/>
                </a:solidFill>
              </a:rPr>
              <a:t>.</a:t>
            </a:r>
          </a:p>
          <a:p>
            <a:pPr eaLnBrk="1" hangingPunct="1"/>
            <a:endParaRPr lang="tr-TR" altLang="en-US" dirty="0">
              <a:solidFill>
                <a:srgbClr val="0099F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1178254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417096" y="1066800"/>
            <a:ext cx="10828420" cy="363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>
              <a:lnSpc>
                <a:spcPct val="120000"/>
              </a:lnSpc>
              <a:buFontTx/>
              <a:buChar char="•"/>
            </a:pPr>
            <a:r>
              <a:rPr lang="tr-TR" altLang="en-US" b="1" dirty="0" err="1">
                <a:solidFill>
                  <a:srgbClr val="0000CC"/>
                </a:solidFill>
                <a:ea typeface="Arial" charset="0"/>
                <a:cs typeface="Arial" charset="0"/>
              </a:rPr>
              <a:t>Diabetes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 </a:t>
            </a:r>
            <a:r>
              <a:rPr lang="tr-TR" altLang="en-US" b="1" dirty="0" err="1">
                <a:solidFill>
                  <a:srgbClr val="0000CC"/>
                </a:solidFill>
                <a:ea typeface="Arial" charset="0"/>
                <a:cs typeface="Arial" charset="0"/>
              </a:rPr>
              <a:t>mellitus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 dişi köpeklerde erkeklere</a:t>
            </a:r>
            <a:r>
              <a:rPr lang="tr-TR" altLang="en-US" b="1" dirty="0">
                <a:solidFill>
                  <a:srgbClr val="0000CC"/>
                </a:solidFill>
              </a:rPr>
              <a:t> 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oranla 2-3 kat daha fazla görülmektedir</a:t>
            </a:r>
            <a:r>
              <a:rPr lang="tr-TR" altLang="en-US" b="1" dirty="0">
                <a:solidFill>
                  <a:srgbClr val="0000CC"/>
                </a:solidFill>
              </a:rPr>
              <a:t>. </a:t>
            </a:r>
          </a:p>
          <a:p>
            <a:pPr eaLnBrk="1" hangingPunct="1">
              <a:lnSpc>
                <a:spcPct val="120000"/>
              </a:lnSpc>
            </a:pPr>
            <a:endParaRPr lang="tr-TR" altLang="en-US" b="1" dirty="0">
              <a:solidFill>
                <a:srgbClr val="0000CC"/>
              </a:solidFill>
            </a:endParaRPr>
          </a:p>
          <a:p>
            <a:pPr eaLnBrk="1" hangingPunct="1">
              <a:lnSpc>
                <a:spcPct val="120000"/>
              </a:lnSpc>
              <a:buFontTx/>
              <a:buChar char="•"/>
            </a:pP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7-9 yaşlı köpeklerde</a:t>
            </a:r>
            <a:r>
              <a:rPr lang="tr-TR" altLang="en-US" b="1" dirty="0">
                <a:solidFill>
                  <a:srgbClr val="0000CC"/>
                </a:solidFill>
              </a:rPr>
              <a:t> görülmektedir.</a:t>
            </a:r>
          </a:p>
          <a:p>
            <a:pPr eaLnBrk="1" hangingPunct="1">
              <a:lnSpc>
                <a:spcPct val="120000"/>
              </a:lnSpc>
            </a:pPr>
            <a:endParaRPr lang="tr-TR" altLang="en-US" b="1" dirty="0">
              <a:solidFill>
                <a:srgbClr val="0000CC"/>
              </a:solidFill>
            </a:endParaRPr>
          </a:p>
          <a:p>
            <a:pPr eaLnBrk="1" hangingPunct="1">
              <a:lnSpc>
                <a:spcPct val="120000"/>
              </a:lnSpc>
            </a:pPr>
            <a:r>
              <a:rPr lang="tr-TR" altLang="en-US" b="1" dirty="0">
                <a:solidFill>
                  <a:srgbClr val="FF0000"/>
                </a:solidFill>
              </a:rPr>
              <a:t>Irk </a:t>
            </a:r>
            <a:r>
              <a:rPr lang="tr-TR" altLang="en-US" b="1" dirty="0" err="1">
                <a:solidFill>
                  <a:srgbClr val="FF0000"/>
                </a:solidFill>
              </a:rPr>
              <a:t>Predispozisyonu</a:t>
            </a:r>
            <a:endParaRPr lang="tr-TR" altLang="en-US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120000"/>
              </a:lnSpc>
            </a:pPr>
            <a:endParaRPr lang="tr-TR" altLang="en-US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120000"/>
              </a:lnSpc>
              <a:buFontTx/>
              <a:buChar char="•"/>
            </a:pPr>
            <a:r>
              <a:rPr lang="tr-TR" altLang="en-US" b="1" dirty="0" err="1">
                <a:solidFill>
                  <a:srgbClr val="0000CC"/>
                </a:solidFill>
              </a:rPr>
              <a:t>M</a:t>
            </a:r>
            <a:r>
              <a:rPr lang="tr-TR" altLang="en-US" b="1" dirty="0" err="1">
                <a:solidFill>
                  <a:srgbClr val="0000CC"/>
                </a:solidFill>
                <a:ea typeface="Arial" charset="0"/>
                <a:cs typeface="Arial" charset="0"/>
              </a:rPr>
              <a:t>iniature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 </a:t>
            </a:r>
            <a:r>
              <a:rPr lang="tr-TR" altLang="en-US" b="1" dirty="0" err="1">
                <a:solidFill>
                  <a:srgbClr val="0000CC"/>
                </a:solidFill>
                <a:ea typeface="Arial" charset="0"/>
                <a:cs typeface="Arial" charset="0"/>
              </a:rPr>
              <a:t>poodle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, </a:t>
            </a:r>
            <a:r>
              <a:rPr lang="tr-TR" altLang="en-US" b="1" dirty="0" err="1">
                <a:solidFill>
                  <a:srgbClr val="0000CC"/>
                </a:solidFill>
              </a:rPr>
              <a:t>D</a:t>
            </a:r>
            <a:r>
              <a:rPr lang="tr-TR" altLang="en-US" b="1" dirty="0" err="1">
                <a:solidFill>
                  <a:srgbClr val="0000CC"/>
                </a:solidFill>
                <a:ea typeface="Arial" charset="0"/>
                <a:cs typeface="Arial" charset="0"/>
              </a:rPr>
              <a:t>achshund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, </a:t>
            </a:r>
            <a:r>
              <a:rPr lang="tr-TR" altLang="en-US" b="1" dirty="0" err="1">
                <a:solidFill>
                  <a:srgbClr val="0000CC"/>
                </a:solidFill>
              </a:rPr>
              <a:t>S</a:t>
            </a:r>
            <a:r>
              <a:rPr lang="tr-TR" altLang="en-US" b="1" dirty="0" err="1">
                <a:solidFill>
                  <a:srgbClr val="0000CC"/>
                </a:solidFill>
                <a:ea typeface="Arial" charset="0"/>
                <a:cs typeface="Arial" charset="0"/>
              </a:rPr>
              <a:t>chrauzer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, </a:t>
            </a:r>
            <a:r>
              <a:rPr lang="tr-TR" altLang="en-US" b="1" dirty="0">
                <a:solidFill>
                  <a:srgbClr val="0000CC"/>
                </a:solidFill>
              </a:rPr>
              <a:t> </a:t>
            </a:r>
            <a:r>
              <a:rPr lang="tr-TR" altLang="en-US" b="1" dirty="0" err="1">
                <a:solidFill>
                  <a:srgbClr val="0000CC"/>
                </a:solidFill>
              </a:rPr>
              <a:t>C</a:t>
            </a:r>
            <a:r>
              <a:rPr lang="tr-TR" altLang="en-US" b="1" dirty="0" err="1">
                <a:solidFill>
                  <a:srgbClr val="0000CC"/>
                </a:solidFill>
                <a:ea typeface="Arial" charset="0"/>
                <a:cs typeface="Arial" charset="0"/>
              </a:rPr>
              <a:t>airn</a:t>
            </a:r>
            <a:r>
              <a:rPr lang="tr-TR" altLang="en-US" b="1" dirty="0">
                <a:solidFill>
                  <a:srgbClr val="0000CC"/>
                </a:solidFill>
              </a:rPr>
              <a:t> </a:t>
            </a:r>
            <a:r>
              <a:rPr lang="tr-TR" altLang="en-US" b="1" dirty="0" err="1">
                <a:solidFill>
                  <a:srgbClr val="0000CC"/>
                </a:solidFill>
                <a:ea typeface="Arial" charset="0"/>
                <a:cs typeface="Arial" charset="0"/>
              </a:rPr>
              <a:t>ter</a:t>
            </a:r>
            <a:r>
              <a:rPr lang="tr-TR" altLang="en-US" b="1" dirty="0" err="1">
                <a:solidFill>
                  <a:srgbClr val="0000CC"/>
                </a:solidFill>
              </a:rPr>
              <a:t>i</a:t>
            </a:r>
            <a:r>
              <a:rPr lang="tr-TR" altLang="en-US" b="1" dirty="0" err="1">
                <a:solidFill>
                  <a:srgbClr val="0000CC"/>
                </a:solidFill>
                <a:ea typeface="Arial" charset="0"/>
                <a:cs typeface="Arial" charset="0"/>
              </a:rPr>
              <a:t>rer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 ve </a:t>
            </a:r>
            <a:r>
              <a:rPr lang="tr-TR" altLang="en-US" b="1" dirty="0" err="1">
                <a:solidFill>
                  <a:srgbClr val="0000CC"/>
                </a:solidFill>
              </a:rPr>
              <a:t>B</a:t>
            </a:r>
            <a:r>
              <a:rPr lang="tr-TR" altLang="en-US" b="1" dirty="0" err="1">
                <a:solidFill>
                  <a:srgbClr val="0000CC"/>
                </a:solidFill>
                <a:ea typeface="Arial" charset="0"/>
                <a:cs typeface="Arial" charset="0"/>
              </a:rPr>
              <a:t>eagle</a:t>
            </a:r>
            <a:endParaRPr lang="tr-TR" altLang="en-US" b="1" dirty="0">
              <a:solidFill>
                <a:srgbClr val="0000CC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25488503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657600"/>
            <a:ext cx="2667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Text Box 4"/>
          <p:cNvSpPr txBox="1">
            <a:spLocks noChangeArrowheads="1"/>
          </p:cNvSpPr>
          <p:nvPr/>
        </p:nvSpPr>
        <p:spPr bwMode="auto">
          <a:xfrm>
            <a:off x="2133600" y="1828800"/>
            <a:ext cx="739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b="1">
                <a:solidFill>
                  <a:srgbClr val="0033CC"/>
                </a:solidFill>
              </a:rPr>
              <a:t>	</a:t>
            </a:r>
            <a:endParaRPr lang="tr-TR" altLang="en-US" b="1">
              <a:solidFill>
                <a:srgbClr val="0033CC"/>
              </a:solidFill>
              <a:ea typeface="Arial Unicode MS" charset="0"/>
            </a:endParaRPr>
          </a:p>
        </p:txBody>
      </p:sp>
      <p:sp>
        <p:nvSpPr>
          <p:cNvPr id="41988" name="Text Box 5"/>
          <p:cNvSpPr txBox="1">
            <a:spLocks noChangeArrowheads="1"/>
          </p:cNvSpPr>
          <p:nvPr/>
        </p:nvSpPr>
        <p:spPr bwMode="auto">
          <a:xfrm>
            <a:off x="3276600" y="152400"/>
            <a:ext cx="5410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3600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Ketoasidozis tedavisi, </a:t>
            </a:r>
            <a:endParaRPr lang="tr-TR" altLang="en-US" sz="3600" b="1">
              <a:solidFill>
                <a:srgbClr val="0099FF"/>
              </a:solidFill>
            </a:endParaRPr>
          </a:p>
        </p:txBody>
      </p:sp>
      <p:sp>
        <p:nvSpPr>
          <p:cNvPr id="41989" name="Text Box 6"/>
          <p:cNvSpPr txBox="1">
            <a:spLocks noChangeArrowheads="1"/>
          </p:cNvSpPr>
          <p:nvPr/>
        </p:nvSpPr>
        <p:spPr bwMode="auto">
          <a:xfrm>
            <a:off x="1981201" y="5334001"/>
            <a:ext cx="625042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b="1">
                <a:solidFill>
                  <a:srgbClr val="0099FF"/>
                </a:solidFill>
              </a:rPr>
              <a:t>A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kut pankreastitis ve enfeksiyonlar</a:t>
            </a:r>
            <a:r>
              <a:rPr lang="tr-TR" altLang="en-US" b="1">
                <a:solidFill>
                  <a:srgbClr val="0099FF"/>
                </a:solidFill>
              </a:rPr>
              <a:t>ı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n </a:t>
            </a:r>
            <a:endParaRPr lang="tr-TR" altLang="en-US" b="1">
              <a:solidFill>
                <a:srgbClr val="0099FF"/>
              </a:solidFill>
            </a:endParaRPr>
          </a:p>
          <a:p>
            <a:pPr eaLnBrk="1" hangingPunct="1"/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tedavisi gibi basamaklar</a:t>
            </a:r>
            <a:r>
              <a:rPr lang="tr-TR" altLang="en-US" b="1">
                <a:solidFill>
                  <a:srgbClr val="0099FF"/>
                </a:solidFill>
              </a:rPr>
              <a:t>ı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 kapsamaktad</a:t>
            </a:r>
            <a:r>
              <a:rPr lang="tr-TR" altLang="en-US" b="1">
                <a:solidFill>
                  <a:srgbClr val="0099FF"/>
                </a:solidFill>
              </a:rPr>
              <a:t>ı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r</a:t>
            </a:r>
            <a:r>
              <a:rPr lang="tr-TR" altLang="en-US" b="1">
                <a:solidFill>
                  <a:srgbClr val="0099FF"/>
                </a:solidFill>
              </a:rPr>
              <a:t>.</a:t>
            </a:r>
          </a:p>
        </p:txBody>
      </p:sp>
      <p:sp>
        <p:nvSpPr>
          <p:cNvPr id="41990" name="Text Box 7"/>
          <p:cNvSpPr txBox="1">
            <a:spLocks noChangeArrowheads="1"/>
          </p:cNvSpPr>
          <p:nvPr/>
        </p:nvSpPr>
        <p:spPr bwMode="auto">
          <a:xfrm>
            <a:off x="2057401" y="3400425"/>
            <a:ext cx="641233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b="1">
                <a:solidFill>
                  <a:srgbClr val="0099FF"/>
                </a:solidFill>
              </a:rPr>
              <a:t>S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erum elektrolit dengesinin düzenlenmesi </a:t>
            </a:r>
            <a:endParaRPr lang="tr-TR" altLang="en-US" b="1">
              <a:solidFill>
                <a:srgbClr val="0099FF"/>
              </a:solidFill>
            </a:endParaRPr>
          </a:p>
          <a:p>
            <a:pPr eaLnBrk="1" hangingPunct="1"/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için gerekli elektrolit solusyonlar</a:t>
            </a:r>
            <a:r>
              <a:rPr lang="tr-TR" altLang="en-US" b="1">
                <a:solidFill>
                  <a:srgbClr val="0099FF"/>
                </a:solidFill>
              </a:rPr>
              <a:t>ı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yla </a:t>
            </a:r>
            <a:endParaRPr lang="tr-TR" altLang="en-US" b="1">
              <a:solidFill>
                <a:srgbClr val="0099FF"/>
              </a:solidFill>
            </a:endParaRPr>
          </a:p>
          <a:p>
            <a:pPr eaLnBrk="1" hangingPunct="1"/>
            <a:r>
              <a:rPr lang="tr-TR" altLang="en-US" b="1">
                <a:solidFill>
                  <a:srgbClr val="0099FF"/>
                </a:solidFill>
              </a:rPr>
              <a:t>d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esteklemek</a:t>
            </a:r>
            <a:r>
              <a:rPr lang="tr-TR" altLang="en-US" b="1">
                <a:solidFill>
                  <a:srgbClr val="0099FF"/>
                </a:solidFill>
              </a:rPr>
              <a:t> 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(özellikle potasyumca </a:t>
            </a:r>
            <a:endParaRPr lang="tr-TR" altLang="en-US" b="1">
              <a:solidFill>
                <a:srgbClr val="0099FF"/>
              </a:solidFill>
            </a:endParaRPr>
          </a:p>
          <a:p>
            <a:pPr eaLnBrk="1" hangingPunct="1"/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zengin), </a:t>
            </a:r>
            <a:endParaRPr lang="tr-TR" altLang="en-US" b="1">
              <a:solidFill>
                <a:srgbClr val="0099FF"/>
              </a:solidFill>
            </a:endParaRPr>
          </a:p>
        </p:txBody>
      </p:sp>
      <p:sp>
        <p:nvSpPr>
          <p:cNvPr id="41991" name="Text Box 8"/>
          <p:cNvSpPr txBox="1">
            <a:spLocks noChangeArrowheads="1"/>
          </p:cNvSpPr>
          <p:nvPr/>
        </p:nvSpPr>
        <p:spPr bwMode="auto">
          <a:xfrm>
            <a:off x="2057400" y="2286001"/>
            <a:ext cx="7467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b="1">
                <a:solidFill>
                  <a:srgbClr val="0099FF"/>
                </a:solidFill>
              </a:rPr>
              <a:t>H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iperglisemi ve ketoasidoz ortadan kald</a:t>
            </a:r>
            <a:r>
              <a:rPr lang="tr-TR" altLang="en-US" b="1">
                <a:solidFill>
                  <a:srgbClr val="0099FF"/>
                </a:solidFill>
              </a:rPr>
              <a:t>ı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rmak için kristal çinko insülin uygulamas</a:t>
            </a:r>
            <a:r>
              <a:rPr lang="tr-TR" altLang="en-US" b="1">
                <a:solidFill>
                  <a:srgbClr val="0099FF"/>
                </a:solidFill>
              </a:rPr>
              <a:t>ı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,</a:t>
            </a:r>
            <a:endParaRPr lang="tr-TR" altLang="en-US" b="1">
              <a:solidFill>
                <a:srgbClr val="0099FF"/>
              </a:solidFill>
            </a:endParaRPr>
          </a:p>
          <a:p>
            <a:pPr eaLnBrk="1" hangingPunct="1"/>
            <a:endParaRPr lang="tr-TR" altLang="en-US"/>
          </a:p>
        </p:txBody>
      </p:sp>
      <p:sp>
        <p:nvSpPr>
          <p:cNvPr id="41992" name="Text Box 10"/>
          <p:cNvSpPr txBox="1">
            <a:spLocks noChangeArrowheads="1"/>
          </p:cNvSpPr>
          <p:nvPr/>
        </p:nvSpPr>
        <p:spPr bwMode="auto">
          <a:xfrm>
            <a:off x="2057401" y="1189039"/>
            <a:ext cx="75600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b="1">
                <a:solidFill>
                  <a:srgbClr val="0099FF"/>
                </a:solidFill>
              </a:rPr>
              <a:t>D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ehidrasyonu düzeltmek amac</a:t>
            </a:r>
            <a:r>
              <a:rPr lang="tr-TR" altLang="en-US" b="1">
                <a:solidFill>
                  <a:srgbClr val="0099FF"/>
                </a:solidFill>
              </a:rPr>
              <a:t>ı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yla i.v. % 0,9’ luk </a:t>
            </a:r>
            <a:endParaRPr lang="tr-TR" altLang="en-US" b="1">
              <a:solidFill>
                <a:srgbClr val="0099FF"/>
              </a:solidFill>
            </a:endParaRPr>
          </a:p>
          <a:p>
            <a:pPr eaLnBrk="1" hangingPunct="1"/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NaCl veya laktatl</a:t>
            </a:r>
            <a:r>
              <a:rPr lang="tr-TR" altLang="en-US" b="1">
                <a:solidFill>
                  <a:srgbClr val="0099FF"/>
                </a:solidFill>
              </a:rPr>
              <a:t>ı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 ringer gibi s</a:t>
            </a:r>
            <a:r>
              <a:rPr lang="tr-TR" altLang="en-US" b="1">
                <a:solidFill>
                  <a:srgbClr val="0099FF"/>
                </a:solidFill>
              </a:rPr>
              <a:t>ı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v</a:t>
            </a:r>
            <a:r>
              <a:rPr lang="tr-TR" altLang="en-US" b="1">
                <a:solidFill>
                  <a:srgbClr val="0099FF"/>
                </a:solidFill>
              </a:rPr>
              <a:t>ı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lar</a:t>
            </a:r>
            <a:r>
              <a:rPr lang="tr-TR" altLang="en-US" b="1">
                <a:solidFill>
                  <a:srgbClr val="0099FF"/>
                </a:solidFill>
              </a:rPr>
              <a:t>ı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n verilmesi,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10833168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4"/>
          <p:cNvSpPr txBox="1">
            <a:spLocks noChangeArrowheads="1"/>
          </p:cNvSpPr>
          <p:nvPr/>
        </p:nvSpPr>
        <p:spPr bwMode="auto">
          <a:xfrm>
            <a:off x="1981201" y="1647825"/>
            <a:ext cx="772636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Ciddi DKA’ lı köpeklerde insülin 0,2 U/kg/CA </a:t>
            </a:r>
            <a:endParaRPr lang="tr-TR" altLang="en-US" b="1">
              <a:solidFill>
                <a:srgbClr val="0099FF"/>
              </a:solidFill>
            </a:endParaRPr>
          </a:p>
          <a:p>
            <a:pPr eaLnBrk="1" hangingPunct="1"/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dozunda ba</a:t>
            </a:r>
            <a:r>
              <a:rPr lang="tr-TR" altLang="en-US" b="1">
                <a:solidFill>
                  <a:srgbClr val="0099FF"/>
                </a:solidFill>
              </a:rPr>
              <a:t>ş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lan</a:t>
            </a:r>
            <a:r>
              <a:rPr lang="tr-TR" altLang="en-US" b="1">
                <a:solidFill>
                  <a:srgbClr val="0099FF"/>
                </a:solidFill>
              </a:rPr>
              <a:t>ı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lmal</a:t>
            </a:r>
            <a:r>
              <a:rPr lang="tr-TR" altLang="en-US" b="1">
                <a:solidFill>
                  <a:srgbClr val="0099FF"/>
                </a:solidFill>
              </a:rPr>
              <a:t>ı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 ve daha sonra insüline her saatte bir, 0,1 U/kg/CA olacak </a:t>
            </a:r>
            <a:r>
              <a:rPr lang="tr-TR" altLang="en-US" b="1">
                <a:solidFill>
                  <a:srgbClr val="0099FF"/>
                </a:solidFill>
              </a:rPr>
              <a:t>ş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eklinde devam edilmelidir. </a:t>
            </a:r>
          </a:p>
        </p:txBody>
      </p:sp>
      <p:sp>
        <p:nvSpPr>
          <p:cNvPr id="43011" name="Text Box 5"/>
          <p:cNvSpPr txBox="1">
            <a:spLocks noChangeArrowheads="1"/>
          </p:cNvSpPr>
          <p:nvPr/>
        </p:nvSpPr>
        <p:spPr bwMode="auto">
          <a:xfrm>
            <a:off x="3505201" y="3508375"/>
            <a:ext cx="703262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b="1">
                <a:solidFill>
                  <a:srgbClr val="0099FF"/>
                </a:solidFill>
              </a:rPr>
              <a:t>K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an glukoz konsantrasyonu 250 mg/ dL’ nin altına dü</a:t>
            </a:r>
            <a:r>
              <a:rPr lang="tr-TR" altLang="en-US" b="1">
                <a:solidFill>
                  <a:srgbClr val="0099FF"/>
                </a:solidFill>
              </a:rPr>
              <a:t>ş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ürülür ise saat ba</a:t>
            </a:r>
            <a:r>
              <a:rPr lang="tr-TR" altLang="en-US" b="1">
                <a:solidFill>
                  <a:srgbClr val="0099FF"/>
                </a:solidFill>
              </a:rPr>
              <a:t>şı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 insülin uygulaması kesilir ve her 4-6 saatte bir i.m. düzenli insülin uygulamasına geçilir veya hayvanın hidrasyon durumu iyi ise her 6-8 saatte bir uygulama yap</a:t>
            </a:r>
            <a:r>
              <a:rPr lang="tr-TR" altLang="en-US" b="1">
                <a:solidFill>
                  <a:srgbClr val="0099FF"/>
                </a:solidFill>
              </a:rPr>
              <a:t>ı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l</a:t>
            </a:r>
            <a:r>
              <a:rPr lang="tr-TR" altLang="en-US" b="1">
                <a:solidFill>
                  <a:srgbClr val="0099FF"/>
                </a:solidFill>
              </a:rPr>
              <a:t>ı</a:t>
            </a:r>
            <a:r>
              <a:rPr lang="tr-TR" altLang="en-US" b="1">
                <a:solidFill>
                  <a:srgbClr val="0099FF"/>
                </a:solidFill>
                <a:ea typeface="Times New Roman" charset="0"/>
                <a:cs typeface="Times New Roman" charset="0"/>
              </a:rPr>
              <a:t>r</a:t>
            </a:r>
            <a:r>
              <a:rPr lang="tr-TR" altLang="en-US" b="1">
                <a:solidFill>
                  <a:srgbClr val="0099FF"/>
                </a:solidFill>
              </a:rPr>
              <a:t>. </a:t>
            </a:r>
          </a:p>
        </p:txBody>
      </p:sp>
      <p:pic>
        <p:nvPicPr>
          <p:cNvPr id="4301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505200"/>
            <a:ext cx="16002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Text Box 7"/>
          <p:cNvSpPr txBox="1">
            <a:spLocks noChangeArrowheads="1"/>
          </p:cNvSpPr>
          <p:nvPr/>
        </p:nvSpPr>
        <p:spPr bwMode="auto">
          <a:xfrm>
            <a:off x="2108200" y="590551"/>
            <a:ext cx="46025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3600" b="1" i="1">
                <a:solidFill>
                  <a:srgbClr val="0099FF"/>
                </a:solidFill>
                <a:ea typeface="Times New Roman" charset="0"/>
                <a:cs typeface="Times New Roman" charset="0"/>
              </a:rPr>
              <a:t>Aralıklı i.m. teknik: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5865622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2357439" y="347663"/>
            <a:ext cx="55467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sz="2800" b="1">
                <a:solidFill>
                  <a:srgbClr val="990099"/>
                </a:solidFill>
                <a:ea typeface="Arial" charset="0"/>
                <a:cs typeface="Arial" charset="0"/>
              </a:rPr>
              <a:t>Sağl</a:t>
            </a:r>
            <a:r>
              <a:rPr lang="tr-TR" altLang="en-US" sz="2800" b="1">
                <a:solidFill>
                  <a:srgbClr val="990099"/>
                </a:solidFill>
              </a:rPr>
              <a:t>ı</a:t>
            </a:r>
            <a:r>
              <a:rPr lang="tr-TR" altLang="en-US" sz="2800" b="1">
                <a:solidFill>
                  <a:srgbClr val="990099"/>
                </a:solidFill>
                <a:ea typeface="Arial" charset="0"/>
                <a:cs typeface="Arial" charset="0"/>
              </a:rPr>
              <a:t>kl</a:t>
            </a:r>
            <a:r>
              <a:rPr lang="tr-TR" altLang="en-US" sz="2800" b="1">
                <a:solidFill>
                  <a:srgbClr val="990099"/>
                </a:solidFill>
              </a:rPr>
              <a:t>ı</a:t>
            </a:r>
            <a:r>
              <a:rPr lang="tr-TR" altLang="en-US" sz="2800" b="1">
                <a:solidFill>
                  <a:srgbClr val="990099"/>
                </a:solidFill>
                <a:ea typeface="Arial" charset="0"/>
                <a:cs typeface="Arial" charset="0"/>
              </a:rPr>
              <a:t> Görünen Ketoasidozisli </a:t>
            </a:r>
            <a:endParaRPr lang="tr-TR" altLang="en-US" sz="2800" b="1">
              <a:solidFill>
                <a:srgbClr val="990099"/>
              </a:solidFill>
            </a:endParaRPr>
          </a:p>
          <a:p>
            <a:pPr algn="ctr" eaLnBrk="1" hangingPunct="1"/>
            <a:r>
              <a:rPr lang="tr-TR" altLang="en-US" sz="2800" b="1">
                <a:solidFill>
                  <a:srgbClr val="990099"/>
                </a:solidFill>
                <a:ea typeface="Arial" charset="0"/>
                <a:cs typeface="Arial" charset="0"/>
              </a:rPr>
              <a:t>Köpeklerin Tedavisi</a:t>
            </a:r>
          </a:p>
        </p:txBody>
      </p:sp>
      <p:pic>
        <p:nvPicPr>
          <p:cNvPr id="4403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29600" y="1"/>
            <a:ext cx="2133600" cy="357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Text Box 5"/>
          <p:cNvSpPr txBox="1">
            <a:spLocks noChangeArrowheads="1"/>
          </p:cNvSpPr>
          <p:nvPr/>
        </p:nvSpPr>
        <p:spPr bwMode="auto">
          <a:xfrm>
            <a:off x="125835" y="1951039"/>
            <a:ext cx="8196044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2000" b="1" dirty="0">
                <a:solidFill>
                  <a:srgbClr val="0000FF"/>
                </a:solidFill>
              </a:rPr>
              <a:t>K</a:t>
            </a:r>
            <a:r>
              <a:rPr lang="tr-TR" altLang="en-US" sz="2000" b="1" dirty="0">
                <a:solidFill>
                  <a:srgbClr val="0000FF"/>
                </a:solidFill>
                <a:ea typeface="Arial" charset="0"/>
                <a:cs typeface="Arial" charset="0"/>
              </a:rPr>
              <a:t>ısa etkili ve düzenli insülin uygulamaları günde 3 kez </a:t>
            </a:r>
            <a:r>
              <a:rPr lang="tr-TR" altLang="en-US" sz="2000" b="1" dirty="0" err="1">
                <a:solidFill>
                  <a:srgbClr val="0000FF"/>
                </a:solidFill>
                <a:ea typeface="Arial" charset="0"/>
                <a:cs typeface="Arial" charset="0"/>
              </a:rPr>
              <a:t>s.c</a:t>
            </a:r>
            <a:r>
              <a:rPr lang="tr-TR" altLang="en-US" sz="2000" b="1" dirty="0">
                <a:solidFill>
                  <a:srgbClr val="0000FF"/>
                </a:solidFill>
              </a:rPr>
              <a:t>,</a:t>
            </a:r>
            <a:r>
              <a:rPr lang="tr-TR" altLang="en-US" sz="2000" b="1" dirty="0">
                <a:solidFill>
                  <a:srgbClr val="0000FF"/>
                </a:solidFill>
                <a:ea typeface="Arial" charset="0"/>
                <a:cs typeface="Arial" charset="0"/>
              </a:rPr>
              <a:t> </a:t>
            </a:r>
            <a:r>
              <a:rPr lang="tr-TR" altLang="en-US" sz="2000" b="1" dirty="0" err="1">
                <a:solidFill>
                  <a:srgbClr val="0000FF"/>
                </a:solidFill>
                <a:ea typeface="Arial" charset="0"/>
                <a:cs typeface="Arial" charset="0"/>
              </a:rPr>
              <a:t>ketonüri</a:t>
            </a:r>
            <a:r>
              <a:rPr lang="tr-TR" altLang="en-US" sz="2000" b="1" dirty="0">
                <a:solidFill>
                  <a:srgbClr val="0000FF"/>
                </a:solidFill>
                <a:ea typeface="Arial" charset="0"/>
                <a:cs typeface="Arial" charset="0"/>
              </a:rPr>
              <a:t> ortadan kalkana kadar yapılmalıdır. </a:t>
            </a:r>
            <a:endParaRPr lang="tr-TR" altLang="en-US" sz="2000" b="1" dirty="0">
              <a:solidFill>
                <a:srgbClr val="0000FF"/>
              </a:solidFill>
            </a:endParaRPr>
          </a:p>
          <a:p>
            <a:pPr eaLnBrk="1" hangingPunct="1"/>
            <a:endParaRPr lang="tr-TR" altLang="en-US" sz="2000" b="1" dirty="0">
              <a:solidFill>
                <a:srgbClr val="0000FF"/>
              </a:solidFill>
            </a:endParaRPr>
          </a:p>
          <a:p>
            <a:pPr eaLnBrk="1" hangingPunct="1"/>
            <a:r>
              <a:rPr lang="tr-TR" altLang="en-US" sz="2000" b="1" dirty="0">
                <a:solidFill>
                  <a:srgbClr val="0000FF"/>
                </a:solidFill>
                <a:ea typeface="Arial" charset="0"/>
                <a:cs typeface="Arial" charset="0"/>
              </a:rPr>
              <a:t>Hipoglisemiyi tablosunu hafifletmek için kedi ve köpekler her insülin enjeksiyonundan sonra günde 1-3 kez beslenmelidir. </a:t>
            </a:r>
            <a:endParaRPr lang="tr-TR" altLang="en-US" sz="2000" b="1" dirty="0">
              <a:solidFill>
                <a:srgbClr val="0000FF"/>
              </a:solidFill>
            </a:endParaRPr>
          </a:p>
          <a:p>
            <a:pPr eaLnBrk="1" hangingPunct="1"/>
            <a:endParaRPr lang="tr-TR" altLang="en-US" sz="2000" b="1" dirty="0">
              <a:solidFill>
                <a:srgbClr val="0000FF"/>
              </a:solidFill>
            </a:endParaRPr>
          </a:p>
          <a:p>
            <a:pPr eaLnBrk="1" hangingPunct="1"/>
            <a:r>
              <a:rPr lang="tr-TR" altLang="en-US" sz="2000" b="1" dirty="0">
                <a:solidFill>
                  <a:srgbClr val="0000FF"/>
                </a:solidFill>
                <a:ea typeface="Arial" charset="0"/>
                <a:cs typeface="Arial" charset="0"/>
              </a:rPr>
              <a:t>Kan glikoz ve idrar keton konsantrasyonu hastanın durumunu izlemek açısından sürekli takip edilmelidir </a:t>
            </a:r>
            <a:endParaRPr lang="tr-TR" altLang="en-US" sz="2000" b="1" dirty="0">
              <a:solidFill>
                <a:srgbClr val="0000FF"/>
              </a:solidFill>
            </a:endParaRPr>
          </a:p>
        </p:txBody>
      </p:sp>
      <p:sp>
        <p:nvSpPr>
          <p:cNvPr id="44037" name="Text Box 6"/>
          <p:cNvSpPr txBox="1">
            <a:spLocks noChangeArrowheads="1"/>
          </p:cNvSpPr>
          <p:nvPr/>
        </p:nvSpPr>
        <p:spPr bwMode="auto">
          <a:xfrm>
            <a:off x="1905000" y="4927342"/>
            <a:ext cx="981442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2000" b="1" dirty="0" err="1">
                <a:solidFill>
                  <a:srgbClr val="0000FF"/>
                </a:solidFill>
                <a:ea typeface="Arial" charset="0"/>
                <a:cs typeface="Arial" charset="0"/>
              </a:rPr>
              <a:t>Ketoasidik</a:t>
            </a:r>
            <a:r>
              <a:rPr lang="tr-TR" altLang="en-US" sz="2000" b="1" dirty="0">
                <a:solidFill>
                  <a:srgbClr val="0000FF"/>
                </a:solidFill>
                <a:ea typeface="Arial" charset="0"/>
                <a:cs typeface="Arial" charset="0"/>
              </a:rPr>
              <a:t> durum ortadan kalkmış kedi ve köpekler sağlıklı görünümde yiyor içiyor ise insülin düzenlemesi uzun etkili insülin preparatları ile </a:t>
            </a:r>
            <a:r>
              <a:rPr lang="tr-TR" altLang="en-US" sz="2000" b="1" dirty="0" err="1">
                <a:solidFill>
                  <a:srgbClr val="0000FF"/>
                </a:solidFill>
                <a:ea typeface="Arial" charset="0"/>
                <a:cs typeface="Arial" charset="0"/>
              </a:rPr>
              <a:t>yapılabilinir</a:t>
            </a:r>
            <a:r>
              <a:rPr lang="tr-TR" altLang="en-US" sz="2000" b="1" dirty="0">
                <a:solidFill>
                  <a:srgbClr val="0000FF"/>
                </a:solidFill>
                <a:ea typeface="Arial" charset="0"/>
                <a:cs typeface="Arial" charset="0"/>
              </a:rPr>
              <a:t>.</a:t>
            </a:r>
            <a:endParaRPr lang="tr-TR" altLang="en-US" sz="2000" b="1" dirty="0">
              <a:solidFill>
                <a:srgbClr val="0000F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4412788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1937887" y="570276"/>
            <a:ext cx="8035925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sz="3200" b="1" dirty="0">
                <a:solidFill>
                  <a:srgbClr val="FF0066"/>
                </a:solidFill>
                <a:ea typeface="Arial" charset="0"/>
                <a:cs typeface="Arial" charset="0"/>
              </a:rPr>
              <a:t>KETOASİDOZİS GELİŞMEMİŞ </a:t>
            </a:r>
            <a:r>
              <a:rPr lang="tr-TR" altLang="en-US" sz="3200" b="1" dirty="0">
                <a:solidFill>
                  <a:srgbClr val="FF0066"/>
                </a:solidFill>
              </a:rPr>
              <a:t>KÖPEKLERDE</a:t>
            </a:r>
          </a:p>
          <a:p>
            <a:pPr algn="ctr" eaLnBrk="1" hangingPunct="1"/>
            <a:r>
              <a:rPr lang="tr-TR" altLang="en-US" sz="3200" b="1" dirty="0">
                <a:solidFill>
                  <a:srgbClr val="FF0066"/>
                </a:solidFill>
                <a:ea typeface="Arial" charset="0"/>
                <a:cs typeface="Arial" charset="0"/>
              </a:rPr>
              <a:t>DİABETES MELLİTUSUN TEDAVİSİ</a:t>
            </a:r>
            <a:endParaRPr lang="tr-TR" altLang="en-US" sz="3200" b="1" dirty="0">
              <a:solidFill>
                <a:srgbClr val="FF0066"/>
              </a:solidFill>
              <a:ea typeface="Times New Roman" charset="0"/>
              <a:cs typeface="Times New Roman" charset="0"/>
            </a:endParaRPr>
          </a:p>
          <a:p>
            <a:pPr algn="ctr" eaLnBrk="1" hangingPunct="1"/>
            <a:endParaRPr lang="tr-TR" altLang="en-US" sz="3600" b="1" dirty="0">
              <a:solidFill>
                <a:srgbClr val="FF0066"/>
              </a:solidFill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778496" y="2751415"/>
            <a:ext cx="8035925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sz="3200" b="1" dirty="0"/>
              <a:t>Diyet</a:t>
            </a:r>
          </a:p>
          <a:p>
            <a:pPr algn="ctr" eaLnBrk="1" hangingPunct="1"/>
            <a:endParaRPr lang="tr-TR" altLang="en-US" sz="3200" b="1" dirty="0"/>
          </a:p>
          <a:p>
            <a:pPr algn="ctr" eaLnBrk="1" hangingPunct="1"/>
            <a:r>
              <a:rPr lang="tr-TR" altLang="en-US" sz="3200" b="1" dirty="0"/>
              <a:t>Egzersiz</a:t>
            </a:r>
          </a:p>
          <a:p>
            <a:pPr algn="ctr" eaLnBrk="1" hangingPunct="1"/>
            <a:endParaRPr lang="tr-TR" altLang="en-US" sz="3200" b="1" dirty="0"/>
          </a:p>
          <a:p>
            <a:pPr algn="ctr" eaLnBrk="1" hangingPunct="1"/>
            <a:r>
              <a:rPr lang="tr-TR" altLang="en-US" sz="3200" b="1" dirty="0"/>
              <a:t>İnsülin tedavisi</a:t>
            </a:r>
          </a:p>
          <a:p>
            <a:pPr algn="ctr" eaLnBrk="1" hangingPunct="1"/>
            <a:endParaRPr lang="tr-TR" altLang="en-US" b="1" dirty="0"/>
          </a:p>
          <a:p>
            <a:pPr algn="ctr" eaLnBrk="1" hangingPunct="1"/>
            <a:endParaRPr lang="tr-TR" altLang="en-US" b="1" dirty="0">
              <a:solidFill>
                <a:srgbClr val="990099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9522223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3"/>
          <p:cNvSpPr txBox="1">
            <a:spLocks noChangeArrowheads="1"/>
          </p:cNvSpPr>
          <p:nvPr/>
        </p:nvSpPr>
        <p:spPr bwMode="auto">
          <a:xfrm>
            <a:off x="492369" y="2675548"/>
            <a:ext cx="1074419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b="1" dirty="0">
                <a:ea typeface="Arial" charset="0"/>
                <a:cs typeface="Arial" charset="0"/>
              </a:rPr>
              <a:t>Uygun diyet uygulamasına </a:t>
            </a:r>
            <a:r>
              <a:rPr lang="tr-TR" altLang="en-US" b="1" dirty="0" err="1">
                <a:ea typeface="Arial" charset="0"/>
                <a:cs typeface="Arial" charset="0"/>
              </a:rPr>
              <a:t>diabetes</a:t>
            </a:r>
            <a:r>
              <a:rPr lang="tr-TR" altLang="en-US" b="1" dirty="0">
                <a:ea typeface="Arial" charset="0"/>
                <a:cs typeface="Arial" charset="0"/>
              </a:rPr>
              <a:t> </a:t>
            </a:r>
            <a:r>
              <a:rPr lang="tr-TR" altLang="en-US" b="1" dirty="0" err="1">
                <a:ea typeface="Arial" charset="0"/>
                <a:cs typeface="Arial" charset="0"/>
              </a:rPr>
              <a:t>mellitusun</a:t>
            </a:r>
            <a:r>
              <a:rPr lang="tr-TR" altLang="en-US" b="1" dirty="0">
                <a:ea typeface="Arial" charset="0"/>
                <a:cs typeface="Arial" charset="0"/>
              </a:rPr>
              <a:t> tipi ne olursa olsun tüm </a:t>
            </a:r>
            <a:r>
              <a:rPr lang="tr-TR" altLang="en-US" b="1" dirty="0" err="1">
                <a:ea typeface="Arial" charset="0"/>
                <a:cs typeface="Arial" charset="0"/>
              </a:rPr>
              <a:t>diabetli</a:t>
            </a:r>
            <a:r>
              <a:rPr lang="tr-TR" altLang="en-US" b="1" dirty="0">
                <a:ea typeface="Arial" charset="0"/>
                <a:cs typeface="Arial" charset="0"/>
              </a:rPr>
              <a:t> kedi ve köpeklerde başlanmalıdır. </a:t>
            </a:r>
            <a:endParaRPr lang="tr-TR" altLang="en-US" b="1" dirty="0"/>
          </a:p>
          <a:p>
            <a:pPr eaLnBrk="1" hangingPunct="1"/>
            <a:endParaRPr lang="tr-TR" altLang="en-US" b="1" dirty="0"/>
          </a:p>
          <a:p>
            <a:pPr eaLnBrk="1" hangingPunct="1"/>
            <a:r>
              <a:rPr lang="tr-TR" altLang="en-US" b="1" dirty="0">
                <a:ea typeface="Arial" charset="0"/>
                <a:cs typeface="Arial" charset="0"/>
              </a:rPr>
              <a:t>Diyet ile </a:t>
            </a:r>
            <a:r>
              <a:rPr lang="tr-TR" altLang="en-US" b="1" dirty="0" err="1">
                <a:ea typeface="Arial" charset="0"/>
                <a:cs typeface="Arial" charset="0"/>
              </a:rPr>
              <a:t>obesite</a:t>
            </a:r>
            <a:r>
              <a:rPr lang="tr-TR" altLang="en-US" b="1" dirty="0"/>
              <a:t>, </a:t>
            </a:r>
            <a:r>
              <a:rPr lang="tr-TR" altLang="en-US" b="1" dirty="0">
                <a:ea typeface="Arial" charset="0"/>
                <a:cs typeface="Arial" charset="0"/>
              </a:rPr>
              <a:t>yemekteki kalori düzeyi kontrol altına al</a:t>
            </a:r>
            <a:r>
              <a:rPr lang="tr-TR" altLang="en-US" b="1" dirty="0"/>
              <a:t>ı</a:t>
            </a:r>
            <a:r>
              <a:rPr lang="tr-TR" altLang="en-US" b="1" dirty="0">
                <a:ea typeface="Arial" charset="0"/>
                <a:cs typeface="Arial" charset="0"/>
              </a:rPr>
              <a:t>narak, kan </a:t>
            </a:r>
            <a:endParaRPr lang="tr-TR" altLang="en-US" b="1" dirty="0"/>
          </a:p>
          <a:p>
            <a:pPr eaLnBrk="1" hangingPunct="1"/>
            <a:r>
              <a:rPr lang="tr-TR" altLang="en-US" b="1" dirty="0">
                <a:ea typeface="Arial" charset="0"/>
                <a:cs typeface="Arial" charset="0"/>
              </a:rPr>
              <a:t>glikoz düzeyindeki dalgalanmalar asgari </a:t>
            </a:r>
            <a:r>
              <a:rPr lang="tr-TR" altLang="en-US" b="1" dirty="0"/>
              <a:t> </a:t>
            </a:r>
            <a:r>
              <a:rPr lang="tr-TR" altLang="en-US" b="1" dirty="0">
                <a:ea typeface="Arial" charset="0"/>
                <a:cs typeface="Arial" charset="0"/>
              </a:rPr>
              <a:t>düzeye indirilir. </a:t>
            </a:r>
          </a:p>
        </p:txBody>
      </p:sp>
      <p:sp>
        <p:nvSpPr>
          <p:cNvPr id="37894" name="Oval 6"/>
          <p:cNvSpPr>
            <a:spLocks noChangeArrowheads="1"/>
          </p:cNvSpPr>
          <p:nvPr/>
        </p:nvSpPr>
        <p:spPr bwMode="auto">
          <a:xfrm>
            <a:off x="2590800" y="228600"/>
            <a:ext cx="6324600" cy="16002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>
              <a:lnSpc>
                <a:spcPct val="220000"/>
              </a:lnSpc>
            </a:pPr>
            <a:r>
              <a:rPr lang="tr-TR" altLang="en-US" sz="3200" b="1" dirty="0">
                <a:solidFill>
                  <a:srgbClr val="FF0000"/>
                </a:solidFill>
                <a:ea typeface="Arial" charset="0"/>
                <a:cs typeface="Arial" charset="0"/>
              </a:rPr>
              <a:t>DİYET UYGULAMASI</a:t>
            </a:r>
            <a:endParaRPr lang="tr-TR" altLang="en-US" sz="3200" dirty="0">
              <a:solidFill>
                <a:srgbClr val="FF0000"/>
              </a:solidFill>
            </a:endParaRPr>
          </a:p>
          <a:p>
            <a:pPr algn="ctr" eaLnBrk="1" hangingPunct="1"/>
            <a:endParaRPr lang="tr-TR" alt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27038173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6"/>
          <p:cNvSpPr txBox="1">
            <a:spLocks noChangeArrowheads="1"/>
          </p:cNvSpPr>
          <p:nvPr/>
        </p:nvSpPr>
        <p:spPr bwMode="auto">
          <a:xfrm>
            <a:off x="747346" y="1371601"/>
            <a:ext cx="10964008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dirty="0">
                <a:ea typeface="Arial" charset="0"/>
                <a:cs typeface="Arial" charset="0"/>
              </a:rPr>
              <a:t>Yüksek miktarda lifli maddeleri kapsayan diyetler kilo kaybını</a:t>
            </a:r>
            <a:r>
              <a:rPr lang="tr-TR" altLang="en-US" dirty="0"/>
              <a:t> </a:t>
            </a:r>
            <a:r>
              <a:rPr lang="tr-TR" altLang="en-US" dirty="0">
                <a:ea typeface="Arial" charset="0"/>
                <a:cs typeface="Arial" charset="0"/>
              </a:rPr>
              <a:t>arttırır, ba</a:t>
            </a:r>
            <a:r>
              <a:rPr lang="tr-TR" altLang="en-US" dirty="0"/>
              <a:t>ğı</a:t>
            </a:r>
            <a:r>
              <a:rPr lang="tr-TR" altLang="en-US" dirty="0">
                <a:ea typeface="Arial" charset="0"/>
                <a:cs typeface="Arial" charset="0"/>
              </a:rPr>
              <a:t>rsaklardan glikoz emilimini yavaşlatarak, y</a:t>
            </a:r>
            <a:r>
              <a:rPr lang="tr-TR" altLang="en-US" dirty="0"/>
              <a:t>emek</a:t>
            </a:r>
            <a:r>
              <a:rPr lang="tr-TR" altLang="en-US" dirty="0">
                <a:ea typeface="Arial" charset="0"/>
                <a:cs typeface="Arial" charset="0"/>
              </a:rPr>
              <a:t> sonras</a:t>
            </a:r>
            <a:r>
              <a:rPr lang="tr-TR" altLang="en-US" dirty="0"/>
              <a:t>ı</a:t>
            </a:r>
            <a:r>
              <a:rPr lang="tr-TR" altLang="en-US" dirty="0">
                <a:ea typeface="Arial" charset="0"/>
                <a:cs typeface="Arial" charset="0"/>
              </a:rPr>
              <a:t> kan glikoz düzeyindeki dalgalanmaları azaltır ve </a:t>
            </a:r>
            <a:r>
              <a:rPr lang="tr-TR" altLang="en-US" dirty="0" err="1">
                <a:ea typeface="Arial" charset="0"/>
                <a:cs typeface="Arial" charset="0"/>
              </a:rPr>
              <a:t>hipergliseminin</a:t>
            </a:r>
            <a:r>
              <a:rPr lang="tr-TR" altLang="en-US" dirty="0">
                <a:ea typeface="Arial" charset="0"/>
                <a:cs typeface="Arial" charset="0"/>
              </a:rPr>
              <a:t> kontrolünü arttırır. </a:t>
            </a:r>
            <a:endParaRPr lang="tr-TR" altLang="en-US" dirty="0"/>
          </a:p>
          <a:p>
            <a:pPr eaLnBrk="1" hangingPunct="1"/>
            <a:endParaRPr lang="tr-TR" altLang="en-US" dirty="0"/>
          </a:p>
          <a:p>
            <a:pPr eaLnBrk="1" hangingPunct="1"/>
            <a:endParaRPr lang="tr-TR" altLang="en-US" dirty="0"/>
          </a:p>
          <a:p>
            <a:pPr eaLnBrk="1" hangingPunct="1"/>
            <a:endParaRPr lang="tr-TR" altLang="en-US" dirty="0"/>
          </a:p>
          <a:p>
            <a:pPr eaLnBrk="1" hangingPunct="1"/>
            <a:endParaRPr lang="tr-TR" altLang="en-US" dirty="0"/>
          </a:p>
          <a:p>
            <a:pPr eaLnBrk="1" hangingPunct="1"/>
            <a:endParaRPr lang="tr-TR" altLang="en-US" dirty="0"/>
          </a:p>
          <a:p>
            <a:pPr eaLnBrk="1" hangingPunct="1"/>
            <a:endParaRPr lang="tr-TR" altLang="en-US" dirty="0"/>
          </a:p>
          <a:p>
            <a:pPr eaLnBrk="1" hangingPunct="1"/>
            <a:r>
              <a:rPr lang="tr-TR" altLang="en-US" dirty="0">
                <a:ea typeface="Times New Roman" charset="0"/>
                <a:cs typeface="Times New Roman" charset="0"/>
              </a:rPr>
              <a:t>Proteinler insülin sal</a:t>
            </a:r>
            <a:r>
              <a:rPr lang="tr-TR" altLang="en-US" dirty="0"/>
              <a:t>ı</a:t>
            </a:r>
            <a:r>
              <a:rPr lang="tr-TR" altLang="en-US" dirty="0">
                <a:ea typeface="Times New Roman" charset="0"/>
                <a:cs typeface="Times New Roman" charset="0"/>
              </a:rPr>
              <a:t>n</a:t>
            </a:r>
            <a:r>
              <a:rPr lang="tr-TR" altLang="en-US" dirty="0"/>
              <a:t>ı</a:t>
            </a:r>
            <a:r>
              <a:rPr lang="tr-TR" altLang="en-US" dirty="0">
                <a:ea typeface="Times New Roman" charset="0"/>
                <a:cs typeface="Times New Roman" charset="0"/>
              </a:rPr>
              <a:t>m</a:t>
            </a:r>
            <a:r>
              <a:rPr lang="tr-TR" altLang="en-US" dirty="0"/>
              <a:t>ı</a:t>
            </a:r>
            <a:r>
              <a:rPr lang="tr-TR" altLang="en-US" dirty="0">
                <a:ea typeface="Times New Roman" charset="0"/>
                <a:cs typeface="Times New Roman" charset="0"/>
              </a:rPr>
              <a:t> glikoz kadar etkilemese </a:t>
            </a:r>
            <a:r>
              <a:rPr lang="tr-TR" altLang="en-US" dirty="0"/>
              <a:t>d</a:t>
            </a:r>
            <a:r>
              <a:rPr lang="tr-TR" altLang="en-US" dirty="0">
                <a:ea typeface="Times New Roman" charset="0"/>
                <a:cs typeface="Times New Roman" charset="0"/>
              </a:rPr>
              <a:t>e </a:t>
            </a:r>
            <a:r>
              <a:rPr lang="tr-TR" altLang="en-US" dirty="0" err="1">
                <a:ea typeface="Times New Roman" charset="0"/>
                <a:cs typeface="Times New Roman" charset="0"/>
              </a:rPr>
              <a:t>diyetledeki</a:t>
            </a:r>
            <a:r>
              <a:rPr lang="tr-TR" altLang="en-US" dirty="0">
                <a:ea typeface="Times New Roman" charset="0"/>
                <a:cs typeface="Times New Roman" charset="0"/>
              </a:rPr>
              <a:t> protein oranı diyabetin kontrolünde etkili olmaktad</a:t>
            </a:r>
            <a:r>
              <a:rPr lang="tr-TR" altLang="en-US" dirty="0"/>
              <a:t>ı</a:t>
            </a:r>
            <a:r>
              <a:rPr lang="tr-TR" altLang="en-US" dirty="0">
                <a:ea typeface="Times New Roman" charset="0"/>
                <a:cs typeface="Times New Roman" charset="0"/>
              </a:rPr>
              <a:t>r</a:t>
            </a:r>
            <a:r>
              <a:rPr lang="tr-TR" altLang="en-US" dirty="0"/>
              <a:t>. </a:t>
            </a:r>
            <a:r>
              <a:rPr lang="tr-TR" altLang="en-US" dirty="0">
                <a:ea typeface="Arial" charset="0"/>
                <a:cs typeface="Arial" charset="0"/>
              </a:rPr>
              <a:t>Diyabetli köpeklerde mamalardaki </a:t>
            </a:r>
            <a:r>
              <a:rPr lang="tr-TR" altLang="en-US" dirty="0"/>
              <a:t>p</a:t>
            </a:r>
            <a:r>
              <a:rPr lang="tr-TR" altLang="en-US" dirty="0">
                <a:ea typeface="Times New Roman" charset="0"/>
                <a:cs typeface="Times New Roman" charset="0"/>
              </a:rPr>
              <a:t>rotein</a:t>
            </a:r>
            <a:r>
              <a:rPr lang="tr-TR" altLang="en-US" dirty="0"/>
              <a:t> </a:t>
            </a:r>
            <a:r>
              <a:rPr lang="tr-TR" altLang="en-US" dirty="0">
                <a:ea typeface="Arial" charset="0"/>
                <a:cs typeface="Arial" charset="0"/>
              </a:rPr>
              <a:t>oranının</a:t>
            </a:r>
            <a:r>
              <a:rPr lang="tr-TR" altLang="en-US" dirty="0"/>
              <a:t> </a:t>
            </a:r>
            <a:r>
              <a:rPr lang="tr-TR" altLang="en-US" dirty="0">
                <a:ea typeface="Arial" charset="0"/>
                <a:cs typeface="Arial" charset="0"/>
              </a:rPr>
              <a:t> %15-20 olması önerilmektedir.</a:t>
            </a:r>
            <a:endParaRPr lang="tr-TR" altLang="en-US" dirty="0"/>
          </a:p>
          <a:p>
            <a:pPr eaLnBrk="1" hangingPunct="1"/>
            <a:endParaRPr lang="tr-TR" altLang="en-US" dirty="0">
              <a:solidFill>
                <a:srgbClr val="008080"/>
              </a:solidFill>
            </a:endParaRPr>
          </a:p>
        </p:txBody>
      </p:sp>
      <p:sp>
        <p:nvSpPr>
          <p:cNvPr id="48131" name="Oval 7"/>
          <p:cNvSpPr>
            <a:spLocks noChangeArrowheads="1"/>
          </p:cNvSpPr>
          <p:nvPr/>
        </p:nvSpPr>
        <p:spPr bwMode="auto">
          <a:xfrm>
            <a:off x="3771900" y="149066"/>
            <a:ext cx="4343400" cy="10668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3200" b="1" dirty="0">
                <a:solidFill>
                  <a:srgbClr val="FF0000"/>
                </a:solidFill>
              </a:rPr>
              <a:t>Diyetteki </a:t>
            </a:r>
            <a:r>
              <a:rPr lang="tr-TR" altLang="en-US" sz="3200" b="1" dirty="0">
                <a:solidFill>
                  <a:srgbClr val="FF0000"/>
                </a:solidFill>
                <a:ea typeface="Arial" charset="0"/>
                <a:cs typeface="Arial" charset="0"/>
              </a:rPr>
              <a:t>lif</a:t>
            </a:r>
            <a:r>
              <a:rPr lang="tr-TR" altLang="en-US" sz="3200" b="1" dirty="0">
                <a:solidFill>
                  <a:srgbClr val="FF0000"/>
                </a:solidFill>
              </a:rPr>
              <a:t>;</a:t>
            </a:r>
          </a:p>
        </p:txBody>
      </p:sp>
      <p:sp>
        <p:nvSpPr>
          <p:cNvPr id="48132" name="Oval 8"/>
          <p:cNvSpPr>
            <a:spLocks noChangeArrowheads="1"/>
          </p:cNvSpPr>
          <p:nvPr/>
        </p:nvSpPr>
        <p:spPr bwMode="auto">
          <a:xfrm>
            <a:off x="3771900" y="3505200"/>
            <a:ext cx="4343400" cy="9906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3200" b="1" dirty="0">
                <a:solidFill>
                  <a:srgbClr val="FF0000"/>
                </a:solidFill>
              </a:rPr>
              <a:t>Diyetteki protein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8330573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Oval 4"/>
          <p:cNvSpPr>
            <a:spLocks noChangeArrowheads="1"/>
          </p:cNvSpPr>
          <p:nvPr/>
        </p:nvSpPr>
        <p:spPr bwMode="auto">
          <a:xfrm>
            <a:off x="3355731" y="718038"/>
            <a:ext cx="5029200" cy="1066800"/>
          </a:xfrm>
          <a:prstGeom prst="ellipse">
            <a:avLst/>
          </a:prstGeom>
          <a:gradFill rotWithShape="0">
            <a:gsLst>
              <a:gs pos="0">
                <a:srgbClr val="33CC33"/>
              </a:gs>
              <a:gs pos="50000">
                <a:srgbClr val="CCFF66"/>
              </a:gs>
              <a:gs pos="100000">
                <a:srgbClr val="33CC33"/>
              </a:gs>
            </a:gsLst>
            <a:lin ang="5400000" scaled="1"/>
          </a:gra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3200" b="1">
                <a:solidFill>
                  <a:srgbClr val="008080"/>
                </a:solidFill>
              </a:rPr>
              <a:t>Diyetteki yağ;</a:t>
            </a:r>
          </a:p>
        </p:txBody>
      </p:sp>
      <p:sp>
        <p:nvSpPr>
          <p:cNvPr id="49155" name="Text Box 5"/>
          <p:cNvSpPr txBox="1">
            <a:spLocks noChangeArrowheads="1"/>
          </p:cNvSpPr>
          <p:nvPr/>
        </p:nvSpPr>
        <p:spPr bwMode="auto">
          <a:xfrm>
            <a:off x="527538" y="2381250"/>
            <a:ext cx="11245362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b="1" dirty="0"/>
              <a:t>D</a:t>
            </a:r>
            <a:r>
              <a:rPr lang="tr-TR" altLang="en-US" b="1" dirty="0">
                <a:ea typeface="Times New Roman" charset="0"/>
                <a:cs typeface="Times New Roman" charset="0"/>
              </a:rPr>
              <a:t>iyabetli kedi ve köpeklerde ya</a:t>
            </a:r>
            <a:r>
              <a:rPr lang="tr-TR" altLang="en-US" b="1" dirty="0"/>
              <a:t>ğ</a:t>
            </a:r>
            <a:r>
              <a:rPr lang="tr-TR" altLang="en-US" b="1" dirty="0">
                <a:ea typeface="Times New Roman" charset="0"/>
                <a:cs typeface="Times New Roman" charset="0"/>
              </a:rPr>
              <a:t> metabolizmas</a:t>
            </a:r>
            <a:r>
              <a:rPr lang="tr-TR" altLang="en-US" b="1" dirty="0"/>
              <a:t>ı</a:t>
            </a:r>
            <a:r>
              <a:rPr lang="tr-TR" altLang="en-US" b="1" dirty="0">
                <a:ea typeface="Times New Roman" charset="0"/>
                <a:cs typeface="Times New Roman" charset="0"/>
              </a:rPr>
              <a:t>ndaki bozuklu</a:t>
            </a:r>
            <a:r>
              <a:rPr lang="tr-TR" altLang="en-US" b="1" dirty="0"/>
              <a:t>ğ</a:t>
            </a:r>
            <a:r>
              <a:rPr lang="tr-TR" altLang="en-US" b="1" dirty="0">
                <a:ea typeface="Times New Roman" charset="0"/>
                <a:cs typeface="Times New Roman" charset="0"/>
              </a:rPr>
              <a:t>a ba</a:t>
            </a:r>
            <a:r>
              <a:rPr lang="tr-TR" altLang="en-US" b="1" dirty="0"/>
              <a:t>ğ</a:t>
            </a:r>
            <a:r>
              <a:rPr lang="tr-TR" altLang="en-US" b="1" dirty="0">
                <a:ea typeface="Times New Roman" charset="0"/>
                <a:cs typeface="Times New Roman" charset="0"/>
              </a:rPr>
              <a:t>l</a:t>
            </a:r>
            <a:r>
              <a:rPr lang="tr-TR" altLang="en-US" b="1" dirty="0"/>
              <a:t>ı</a:t>
            </a:r>
            <a:r>
              <a:rPr lang="tr-TR" altLang="en-US" b="1" dirty="0">
                <a:ea typeface="Times New Roman" charset="0"/>
                <a:cs typeface="Times New Roman" charset="0"/>
              </a:rPr>
              <a:t> </a:t>
            </a:r>
            <a:r>
              <a:rPr lang="tr-TR" altLang="en-US" b="1" dirty="0"/>
              <a:t>olarak </a:t>
            </a:r>
            <a:r>
              <a:rPr lang="tr-TR" altLang="en-US" b="1" dirty="0" err="1">
                <a:ea typeface="Times New Roman" charset="0"/>
                <a:cs typeface="Times New Roman" charset="0"/>
              </a:rPr>
              <a:t>hipertriglisemi</a:t>
            </a:r>
            <a:r>
              <a:rPr lang="tr-TR" altLang="en-US" b="1" dirty="0">
                <a:ea typeface="Times New Roman" charset="0"/>
                <a:cs typeface="Times New Roman" charset="0"/>
              </a:rPr>
              <a:t>, </a:t>
            </a:r>
            <a:r>
              <a:rPr lang="tr-TR" altLang="en-US" b="1" dirty="0" err="1">
                <a:ea typeface="Times New Roman" charset="0"/>
                <a:cs typeface="Times New Roman" charset="0"/>
              </a:rPr>
              <a:t>hiperkolesterolemi</a:t>
            </a:r>
            <a:r>
              <a:rPr lang="tr-TR" altLang="en-US" b="1" dirty="0">
                <a:ea typeface="Times New Roman" charset="0"/>
                <a:cs typeface="Times New Roman" charset="0"/>
              </a:rPr>
              <a:t> ve </a:t>
            </a:r>
            <a:r>
              <a:rPr lang="tr-TR" altLang="en-US" b="1" dirty="0" err="1">
                <a:ea typeface="Times New Roman" charset="0"/>
                <a:cs typeface="Times New Roman" charset="0"/>
              </a:rPr>
              <a:t>hepatik</a:t>
            </a:r>
            <a:r>
              <a:rPr lang="tr-TR" altLang="en-US" b="1" dirty="0">
                <a:ea typeface="Times New Roman" charset="0"/>
                <a:cs typeface="Times New Roman" charset="0"/>
              </a:rPr>
              <a:t> </a:t>
            </a:r>
            <a:r>
              <a:rPr lang="tr-TR" altLang="en-US" b="1" dirty="0" err="1">
                <a:ea typeface="Times New Roman" charset="0"/>
                <a:cs typeface="Times New Roman" charset="0"/>
              </a:rPr>
              <a:t>lipidozise</a:t>
            </a:r>
            <a:r>
              <a:rPr lang="tr-TR" altLang="en-US" b="1" dirty="0">
                <a:ea typeface="Times New Roman" charset="0"/>
                <a:cs typeface="Times New Roman" charset="0"/>
              </a:rPr>
              <a:t> çok s</a:t>
            </a:r>
            <a:r>
              <a:rPr lang="tr-TR" altLang="en-US" b="1" dirty="0"/>
              <a:t>ı</a:t>
            </a:r>
            <a:r>
              <a:rPr lang="tr-TR" altLang="en-US" b="1" dirty="0">
                <a:ea typeface="Times New Roman" charset="0"/>
                <a:cs typeface="Times New Roman" charset="0"/>
              </a:rPr>
              <a:t>k rastlan</a:t>
            </a:r>
            <a:r>
              <a:rPr lang="tr-TR" altLang="en-US" b="1" dirty="0"/>
              <a:t>ı</a:t>
            </a:r>
            <a:r>
              <a:rPr lang="tr-TR" altLang="en-US" b="1" dirty="0">
                <a:ea typeface="Times New Roman" charset="0"/>
                <a:cs typeface="Times New Roman" charset="0"/>
              </a:rPr>
              <a:t>r. </a:t>
            </a:r>
            <a:endParaRPr lang="tr-TR" altLang="en-US" b="1" dirty="0"/>
          </a:p>
          <a:p>
            <a:pPr eaLnBrk="1" hangingPunct="1"/>
            <a:endParaRPr lang="tr-TR" altLang="en-US" b="1" dirty="0"/>
          </a:p>
          <a:p>
            <a:pPr eaLnBrk="1" hangingPunct="1"/>
            <a:r>
              <a:rPr lang="tr-TR" altLang="en-US" b="1" dirty="0">
                <a:ea typeface="Times New Roman" charset="0"/>
                <a:cs typeface="Times New Roman" charset="0"/>
              </a:rPr>
              <a:t>Bu nedenle </a:t>
            </a:r>
            <a:r>
              <a:rPr lang="tr-TR" altLang="en-US" b="1" dirty="0" err="1">
                <a:ea typeface="Times New Roman" charset="0"/>
                <a:cs typeface="Times New Roman" charset="0"/>
              </a:rPr>
              <a:t>diabetli</a:t>
            </a:r>
            <a:r>
              <a:rPr lang="tr-TR" altLang="en-US" b="1" dirty="0">
                <a:ea typeface="Times New Roman" charset="0"/>
                <a:cs typeface="Times New Roman" charset="0"/>
              </a:rPr>
              <a:t> kedi ve köpekler ya</a:t>
            </a:r>
            <a:r>
              <a:rPr lang="tr-TR" altLang="en-US" b="1" dirty="0"/>
              <a:t>ğ</a:t>
            </a:r>
            <a:r>
              <a:rPr lang="tr-TR" altLang="en-US" b="1" dirty="0">
                <a:ea typeface="Times New Roman" charset="0"/>
                <a:cs typeface="Times New Roman" charset="0"/>
              </a:rPr>
              <a:t> oran</a:t>
            </a:r>
            <a:r>
              <a:rPr lang="tr-TR" altLang="en-US" b="1" dirty="0"/>
              <a:t>ı</a:t>
            </a:r>
            <a:r>
              <a:rPr lang="tr-TR" altLang="en-US" b="1" dirty="0">
                <a:ea typeface="Times New Roman" charset="0"/>
                <a:cs typeface="Times New Roman" charset="0"/>
              </a:rPr>
              <a:t> dü</a:t>
            </a:r>
            <a:r>
              <a:rPr lang="tr-TR" altLang="en-US" b="1" dirty="0"/>
              <a:t>ş</a:t>
            </a:r>
            <a:r>
              <a:rPr lang="tr-TR" altLang="en-US" b="1" dirty="0">
                <a:ea typeface="Times New Roman" charset="0"/>
                <a:cs typeface="Times New Roman" charset="0"/>
              </a:rPr>
              <a:t>ük (kuru maddede % 17 ve daha az ya</a:t>
            </a:r>
            <a:r>
              <a:rPr lang="tr-TR" altLang="en-US" b="1" dirty="0"/>
              <a:t>ğ</a:t>
            </a:r>
            <a:r>
              <a:rPr lang="tr-TR" altLang="en-US" b="1" dirty="0">
                <a:ea typeface="Times New Roman" charset="0"/>
                <a:cs typeface="Times New Roman" charset="0"/>
              </a:rPr>
              <a:t> içeren ) diyetlerle beslenmelidir.</a:t>
            </a:r>
            <a:r>
              <a:rPr lang="tr-TR" altLang="en-US" dirty="0">
                <a:latin typeface="Arial" charset="0"/>
                <a:ea typeface="Arial" charset="0"/>
                <a:cs typeface="Arial" charset="0"/>
              </a:rPr>
              <a:t> </a:t>
            </a:r>
            <a:endParaRPr lang="tr-TR" altLang="en-US" dirty="0">
              <a:latin typeface="Arial Unicode MS" charset="0"/>
            </a:endParaRPr>
          </a:p>
          <a:p>
            <a:pPr eaLnBrk="1" hangingPunct="1"/>
            <a:endParaRPr lang="tr-TR" altLang="en-US" dirty="0">
              <a:solidFill>
                <a:srgbClr val="00808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6010068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616" name="Group 680"/>
          <p:cNvGraphicFramePr>
            <a:graphicFrameLocks noGrp="1"/>
          </p:cNvGraphicFramePr>
          <p:nvPr/>
        </p:nvGraphicFramePr>
        <p:xfrm>
          <a:off x="1524000" y="1"/>
          <a:ext cx="9144000" cy="6914326"/>
        </p:xfrm>
        <a:graphic>
          <a:graphicData uri="http://schemas.openxmlformats.org/drawingml/2006/table">
            <a:tbl>
              <a:tblPr/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64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Ham Lif</a:t>
                      </a:r>
                      <a:r>
                        <a:rPr kumimoji="0" lang="tr-TR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Sindirmi</a:t>
                      </a:r>
                      <a:r>
                        <a:rPr kumimoji="0" lang="tr-TR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 Kolay Karbonhidratlar</a:t>
                      </a:r>
                      <a:r>
                        <a:rPr kumimoji="0" lang="tr-TR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Yağ</a:t>
                      </a:r>
                      <a:r>
                        <a:rPr kumimoji="0" lang="tr-TR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Protein</a:t>
                      </a:r>
                      <a:r>
                        <a:rPr kumimoji="0" lang="tr-TR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Kalori</a:t>
                      </a:r>
                      <a:endParaRPr kumimoji="0" lang="tr-TR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42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Prescription Diet r/d</a:t>
                      </a: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  <a:ea typeface="Arial Unicode MS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   Konserve</a:t>
                      </a:r>
                      <a:endParaRPr kumimoji="0" lang="tr-TR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  <a:ea typeface="Arial Unicode MS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   Kuru</a:t>
                      </a:r>
                      <a:r>
                        <a:rPr kumimoji="0" lang="tr-TR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25</a:t>
                      </a:r>
                      <a:endParaRPr kumimoji="0" lang="tr-T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  <a:ea typeface="Arial Unicode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22</a:t>
                      </a:r>
                      <a:r>
                        <a:rPr kumimoji="0" lang="tr-TR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36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39</a:t>
                      </a: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7</a:t>
                      </a: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26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25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260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200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4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Prescription Diet w/d</a:t>
                      </a:r>
                      <a:endParaRPr kumimoji="0" lang="tr-TR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  <a:ea typeface="Arial Unicode MS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   Konserve</a:t>
                      </a:r>
                      <a:endParaRPr kumimoji="0" lang="tr-TR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  <a:ea typeface="Arial Unicode MS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   Kuru</a:t>
                      </a:r>
                      <a:r>
                        <a:rPr kumimoji="0" lang="tr-TR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13</a:t>
                      </a: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  <a:ea typeface="Arial Unicode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16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56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54</a:t>
                      </a: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7</a:t>
                      </a: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16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17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432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200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4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Protocol Canine Five</a:t>
                      </a:r>
                      <a:r>
                        <a:rPr kumimoji="0" lang="tr-TR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 </a:t>
                      </a:r>
                      <a:endParaRPr kumimoji="0" lang="tr-TR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  <a:ea typeface="Arial Unicode MS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   Konserve</a:t>
                      </a:r>
                      <a:r>
                        <a:rPr kumimoji="0" lang="tr-TR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14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40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13</a:t>
                      </a: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28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296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4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Science</a:t>
                      </a:r>
                      <a:r>
                        <a:rPr kumimoji="0" lang="tr-TR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 Diyet </a:t>
                      </a:r>
                      <a:r>
                        <a:rPr kumimoji="0" lang="tr-TR" alt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Maint</a:t>
                      </a:r>
                      <a:r>
                        <a:rPr kumimoji="0" lang="tr-TR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, </a:t>
                      </a:r>
                      <a:r>
                        <a:rPr kumimoji="0" lang="tr-TR" alt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Light</a:t>
                      </a:r>
                      <a:endParaRPr kumimoji="0" lang="tr-TR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  <a:ea typeface="Arial Unicode MS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    Konserve</a:t>
                      </a:r>
                      <a:endParaRPr kumimoji="0" lang="tr-T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  <a:ea typeface="Arial Unicode MS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    Kuru</a:t>
                      </a:r>
                      <a:r>
                        <a:rPr kumimoji="0" lang="tr-T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8</a:t>
                      </a: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  <a:ea typeface="Arial Unicode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14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61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57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7</a:t>
                      </a: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17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17</a:t>
                      </a: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390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225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4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Purina Fit and Trim</a:t>
                      </a:r>
                      <a:endParaRPr kumimoji="0" lang="tr-TR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  <a:ea typeface="Arial Unicode MS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    Kuru</a:t>
                      </a:r>
                      <a:r>
                        <a:rPr kumimoji="0" lang="tr-TR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9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61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9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17</a:t>
                      </a: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290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85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Gaines</a:t>
                      </a:r>
                      <a:r>
                        <a:rPr kumimoji="0" lang="tr-TR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tr-TR" alt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Cycle</a:t>
                      </a:r>
                      <a:r>
                        <a:rPr kumimoji="0" lang="tr-TR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 3 </a:t>
                      </a:r>
                      <a:r>
                        <a:rPr kumimoji="0" lang="tr-TR" alt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Light</a:t>
                      </a:r>
                      <a:endParaRPr kumimoji="0" lang="tr-TR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  <a:ea typeface="Arial Unicode MS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    Konserve</a:t>
                      </a:r>
                      <a:endParaRPr kumimoji="0" lang="tr-T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  <a:ea typeface="Arial Unicode MS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    Kuru</a:t>
                      </a:r>
                      <a:r>
                        <a:rPr kumimoji="0" lang="tr-T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5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37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53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13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9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19</a:t>
                      </a: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370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265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64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Prescription diet g/d</a:t>
                      </a:r>
                      <a:endParaRPr kumimoji="0" lang="tr-TR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  <a:ea typeface="Arial Unicode MS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    Konserve </a:t>
                      </a:r>
                      <a:endParaRPr kumimoji="0" lang="tr-TR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  <a:ea typeface="Arial Unicode MS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    Kuru</a:t>
                      </a:r>
                      <a:r>
                        <a:rPr kumimoji="0" lang="tr-TR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7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54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57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19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14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18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19</a:t>
                      </a: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 Unicode MS" charset="0"/>
                        </a:rPr>
                        <a:t>540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286</a:t>
                      </a: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64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Alpo Lite</a:t>
                      </a:r>
                      <a:endParaRPr kumimoji="0" lang="tr-TR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  <a:ea typeface="Arial Unicode MS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    Konserve</a:t>
                      </a:r>
                      <a:endParaRPr kumimoji="0" lang="tr-TR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5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39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18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28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355</a:t>
                      </a: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10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Iams Less Active</a:t>
                      </a:r>
                      <a:endParaRPr kumimoji="0" lang="tr-TR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  <a:ea typeface="Arial Unicode MS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   Kuru</a:t>
                      </a:r>
                      <a:endParaRPr kumimoji="0" lang="tr-TR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3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50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14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26</a:t>
                      </a:r>
                      <a:r>
                        <a:rPr kumimoji="0" lang="tr-T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Times New Roman" charset="0"/>
                          <a:cs typeface="Times New Roman" charset="0"/>
                        </a:rPr>
                        <a:t>335</a:t>
                      </a:r>
                      <a:r>
                        <a:rPr kumimoji="0" lang="tr-T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0084506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2438401" y="4572000"/>
            <a:ext cx="18473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tr-TR" altLang="en-US" sz="3200" b="1">
              <a:solidFill>
                <a:srgbClr val="990099"/>
              </a:solidFill>
              <a:ea typeface="Arial Unicode MS" charset="0"/>
            </a:endParaRPr>
          </a:p>
          <a:p>
            <a:pPr eaLnBrk="1" hangingPunct="1"/>
            <a:endParaRPr lang="tr-TR" altLang="en-US" sz="3200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1676400" y="0"/>
            <a:ext cx="4953000" cy="2971800"/>
          </a:xfrm>
          <a:custGeom>
            <a:avLst/>
            <a:gdLst>
              <a:gd name="T0" fmla="*/ 3714750 w 21600"/>
              <a:gd name="T1" fmla="*/ 0 h 21600"/>
              <a:gd name="T2" fmla="*/ 0 w 21600"/>
              <a:gd name="T3" fmla="*/ 1485900 h 21600"/>
              <a:gd name="T4" fmla="*/ 3714750 w 21600"/>
              <a:gd name="T5" fmla="*/ 2971800 h 21600"/>
              <a:gd name="T6" fmla="*/ 4953000 w 21600"/>
              <a:gd name="T7" fmla="*/ 14859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sz="3200" b="1" dirty="0">
                <a:solidFill>
                  <a:srgbClr val="990099"/>
                </a:solidFill>
                <a:ea typeface="Arial Unicode MS" charset="0"/>
              </a:rPr>
              <a:t>BESLEME </a:t>
            </a:r>
            <a:r>
              <a:rPr lang="tr-TR" altLang="en-US" sz="3200" b="1" dirty="0">
                <a:solidFill>
                  <a:srgbClr val="990099"/>
                </a:solidFill>
              </a:rPr>
              <a:t>SE</a:t>
            </a:r>
            <a:r>
              <a:rPr lang="tr-TR" altLang="en-US" sz="3200" b="1" dirty="0">
                <a:solidFill>
                  <a:srgbClr val="990099"/>
                </a:solidFill>
                <a:ea typeface="Arial Unicode MS" charset="0"/>
              </a:rPr>
              <a:t>KLİ</a:t>
            </a:r>
          </a:p>
        </p:txBody>
      </p:sp>
      <p:sp>
        <p:nvSpPr>
          <p:cNvPr id="53252" name="Text Box 5"/>
          <p:cNvSpPr txBox="1">
            <a:spLocks noChangeArrowheads="1"/>
          </p:cNvSpPr>
          <p:nvPr/>
        </p:nvSpPr>
        <p:spPr bwMode="auto">
          <a:xfrm>
            <a:off x="474785" y="3260726"/>
            <a:ext cx="10805745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2000" dirty="0">
                <a:ea typeface="Arial" charset="0"/>
                <a:cs typeface="Arial" charset="0"/>
              </a:rPr>
              <a:t>Besleme şekli, insülin etkisini arttırarak ve yemek sonrası </a:t>
            </a:r>
            <a:r>
              <a:rPr lang="tr-TR" altLang="en-US" sz="2000" dirty="0" err="1">
                <a:ea typeface="Arial" charset="0"/>
                <a:cs typeface="Arial" charset="0"/>
              </a:rPr>
              <a:t>hiperglisemi</a:t>
            </a:r>
            <a:r>
              <a:rPr lang="tr-TR" altLang="en-US" sz="2000" dirty="0">
                <a:ea typeface="Arial" charset="0"/>
                <a:cs typeface="Arial" charset="0"/>
              </a:rPr>
              <a:t> riskini asgariye indirecek şekilde olmalıdır.</a:t>
            </a:r>
            <a:endParaRPr lang="tr-TR" altLang="en-US" sz="2000" dirty="0"/>
          </a:p>
          <a:p>
            <a:pPr eaLnBrk="1" hangingPunct="1"/>
            <a:endParaRPr lang="tr-TR" altLang="en-US" sz="2000" dirty="0"/>
          </a:p>
          <a:p>
            <a:pPr eaLnBrk="1" hangingPunct="1"/>
            <a:r>
              <a:rPr lang="tr-TR" altLang="en-US" sz="2000" dirty="0"/>
              <a:t>K</a:t>
            </a:r>
            <a:r>
              <a:rPr lang="tr-TR" altLang="en-US" sz="2000" dirty="0">
                <a:ea typeface="Arial" charset="0"/>
                <a:cs typeface="Arial" charset="0"/>
              </a:rPr>
              <a:t>öpek ve kedi günde bir kez </a:t>
            </a:r>
            <a:r>
              <a:rPr lang="tr-TR" altLang="en-US" sz="2000" dirty="0" err="1">
                <a:ea typeface="Arial" charset="0"/>
                <a:cs typeface="Arial" charset="0"/>
              </a:rPr>
              <a:t>insulin</a:t>
            </a:r>
            <a:r>
              <a:rPr lang="tr-TR" altLang="en-US" sz="2000" dirty="0">
                <a:ea typeface="Arial" charset="0"/>
                <a:cs typeface="Arial" charset="0"/>
              </a:rPr>
              <a:t> alıyorsa, günlük </a:t>
            </a:r>
            <a:r>
              <a:rPr lang="tr-TR" altLang="en-US" sz="2000" dirty="0"/>
              <a:t> </a:t>
            </a:r>
            <a:r>
              <a:rPr lang="tr-TR" altLang="en-US" sz="2000" dirty="0">
                <a:ea typeface="Arial" charset="0"/>
                <a:cs typeface="Arial" charset="0"/>
              </a:rPr>
              <a:t>kalori ihtiyacının bir kısmını </a:t>
            </a:r>
            <a:r>
              <a:rPr lang="tr-TR" altLang="en-US" sz="2000" dirty="0" err="1">
                <a:ea typeface="Arial" charset="0"/>
                <a:cs typeface="Arial" charset="0"/>
              </a:rPr>
              <a:t>insulin</a:t>
            </a:r>
            <a:r>
              <a:rPr lang="tr-TR" altLang="en-US" sz="2000" dirty="0">
                <a:ea typeface="Arial" charset="0"/>
                <a:cs typeface="Arial" charset="0"/>
              </a:rPr>
              <a:t> uygulama zamanı, geri kalan kısmı ise 8-10 saat sonra verilmelidir.</a:t>
            </a:r>
            <a:endParaRPr lang="tr-TR" altLang="en-US" sz="2000" dirty="0"/>
          </a:p>
          <a:p>
            <a:pPr eaLnBrk="1" hangingPunct="1"/>
            <a:r>
              <a:rPr lang="tr-TR" altLang="en-US" sz="2000" dirty="0">
                <a:ea typeface="Arial" charset="0"/>
                <a:cs typeface="Arial" charset="0"/>
              </a:rPr>
              <a:t> </a:t>
            </a:r>
            <a:endParaRPr lang="tr-TR" altLang="en-US" sz="2000" dirty="0"/>
          </a:p>
          <a:p>
            <a:pPr eaLnBrk="1" hangingPunct="1"/>
            <a:r>
              <a:rPr lang="tr-TR" altLang="en-US" sz="2000" dirty="0"/>
              <a:t>K</a:t>
            </a:r>
            <a:r>
              <a:rPr lang="tr-TR" altLang="en-US" sz="2000" dirty="0">
                <a:ea typeface="Arial" charset="0"/>
                <a:cs typeface="Arial" charset="0"/>
              </a:rPr>
              <a:t>öpek ve kedilere günde</a:t>
            </a:r>
            <a:r>
              <a:rPr lang="tr-TR" altLang="en-US" sz="2000" dirty="0"/>
              <a:t> </a:t>
            </a:r>
            <a:r>
              <a:rPr lang="tr-TR" altLang="en-US" sz="2000" dirty="0">
                <a:ea typeface="Arial" charset="0"/>
                <a:cs typeface="Arial" charset="0"/>
              </a:rPr>
              <a:t>iki kere </a:t>
            </a:r>
            <a:r>
              <a:rPr lang="tr-TR" altLang="en-US" sz="2000" dirty="0" err="1">
                <a:ea typeface="Arial" charset="0"/>
                <a:cs typeface="Arial" charset="0"/>
              </a:rPr>
              <a:t>insulin</a:t>
            </a:r>
            <a:r>
              <a:rPr lang="tr-TR" altLang="en-US" sz="2000" dirty="0">
                <a:ea typeface="Arial" charset="0"/>
                <a:cs typeface="Arial" charset="0"/>
              </a:rPr>
              <a:t> enjeksiyonu yapılıyorsa, yiyecekler </a:t>
            </a:r>
            <a:r>
              <a:rPr lang="tr-TR" altLang="en-US" sz="2000" dirty="0" err="1">
                <a:ea typeface="Arial" charset="0"/>
                <a:cs typeface="Arial" charset="0"/>
              </a:rPr>
              <a:t>insulin</a:t>
            </a:r>
            <a:r>
              <a:rPr lang="tr-TR" altLang="en-US" sz="2000" dirty="0">
                <a:ea typeface="Arial" charset="0"/>
                <a:cs typeface="Arial" charset="0"/>
              </a:rPr>
              <a:t> verilme</a:t>
            </a:r>
            <a:r>
              <a:rPr lang="tr-TR" altLang="en-US" sz="2000" dirty="0"/>
              <a:t> </a:t>
            </a:r>
            <a:r>
              <a:rPr lang="tr-TR" altLang="en-US" sz="2000" dirty="0">
                <a:ea typeface="Arial" charset="0"/>
                <a:cs typeface="Arial" charset="0"/>
              </a:rPr>
              <a:t>zamanında verilmelidir.</a:t>
            </a:r>
            <a:endParaRPr lang="tr-TR" altLang="en-US" sz="2000" dirty="0">
              <a:ea typeface="Arial Unicode MS" charset="0"/>
            </a:endParaRPr>
          </a:p>
          <a:p>
            <a:pPr eaLnBrk="1" hangingPunct="1"/>
            <a:r>
              <a:rPr lang="tr-TR" altLang="en-US" sz="2000" b="1" dirty="0"/>
              <a:t>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7327863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4"/>
          <p:cNvSpPr txBox="1">
            <a:spLocks noChangeArrowheads="1"/>
          </p:cNvSpPr>
          <p:nvPr/>
        </p:nvSpPr>
        <p:spPr bwMode="auto">
          <a:xfrm>
            <a:off x="713642" y="2358232"/>
            <a:ext cx="107866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2000" b="1" dirty="0">
                <a:ea typeface="Arial" charset="0"/>
                <a:cs typeface="Arial" charset="0"/>
              </a:rPr>
              <a:t>E</a:t>
            </a:r>
            <a:r>
              <a:rPr lang="tr-TR" altLang="en-US" sz="2000" b="1" dirty="0"/>
              <a:t>g</a:t>
            </a:r>
            <a:r>
              <a:rPr lang="tr-TR" altLang="en-US" sz="2000" b="1" dirty="0">
                <a:ea typeface="Arial" charset="0"/>
                <a:cs typeface="Arial" charset="0"/>
              </a:rPr>
              <a:t>zersiz kilo artışı</a:t>
            </a:r>
            <a:r>
              <a:rPr lang="tr-TR" altLang="en-US" sz="2000" b="1" dirty="0"/>
              <a:t>nı</a:t>
            </a:r>
            <a:r>
              <a:rPr lang="tr-TR" altLang="en-US" sz="2000" b="1" dirty="0">
                <a:ea typeface="Arial" charset="0"/>
                <a:cs typeface="Arial" charset="0"/>
              </a:rPr>
              <a:t> önleyip ve aynı zamanda </a:t>
            </a:r>
            <a:r>
              <a:rPr lang="tr-TR" altLang="en-US" sz="2000" b="1" dirty="0" err="1">
                <a:ea typeface="Arial" charset="0"/>
                <a:cs typeface="Arial" charset="0"/>
              </a:rPr>
              <a:t>obesitenin</a:t>
            </a:r>
            <a:r>
              <a:rPr lang="tr-TR" altLang="en-US" sz="2000" b="1" dirty="0">
                <a:ea typeface="Arial" charset="0"/>
                <a:cs typeface="Arial" charset="0"/>
              </a:rPr>
              <a:t> neden olduğu insülin direncini ortadan kaldırmaktadır. </a:t>
            </a:r>
          </a:p>
        </p:txBody>
      </p:sp>
      <p:sp>
        <p:nvSpPr>
          <p:cNvPr id="54275" name="Text Box 5"/>
          <p:cNvSpPr txBox="1">
            <a:spLocks noChangeArrowheads="1"/>
          </p:cNvSpPr>
          <p:nvPr/>
        </p:nvSpPr>
        <p:spPr bwMode="auto">
          <a:xfrm>
            <a:off x="713642" y="3414246"/>
            <a:ext cx="88970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2000" b="1" dirty="0">
                <a:ea typeface="Arial" charset="0"/>
                <a:cs typeface="Arial" charset="0"/>
              </a:rPr>
              <a:t>E</a:t>
            </a:r>
            <a:r>
              <a:rPr lang="tr-TR" altLang="en-US" sz="2000" b="1" dirty="0"/>
              <a:t>g</a:t>
            </a:r>
            <a:r>
              <a:rPr lang="tr-TR" altLang="en-US" sz="2000" b="1" dirty="0">
                <a:ea typeface="Arial" charset="0"/>
                <a:cs typeface="Arial" charset="0"/>
              </a:rPr>
              <a:t>zersizin aynı zamanda kan glikoz düzeyini düşürücü </a:t>
            </a:r>
            <a:r>
              <a:rPr lang="tr-TR" altLang="en-US" sz="2000" b="1" dirty="0" err="1">
                <a:ea typeface="Arial" charset="0"/>
                <a:cs typeface="Arial" charset="0"/>
              </a:rPr>
              <a:t>etkiside</a:t>
            </a:r>
            <a:r>
              <a:rPr lang="tr-TR" altLang="en-US" sz="2000" b="1" dirty="0">
                <a:ea typeface="Arial" charset="0"/>
                <a:cs typeface="Arial" charset="0"/>
              </a:rPr>
              <a:t> vardır. </a:t>
            </a:r>
          </a:p>
        </p:txBody>
      </p:sp>
      <p:sp>
        <p:nvSpPr>
          <p:cNvPr id="54276" name="Text Box 6"/>
          <p:cNvSpPr txBox="1">
            <a:spLocks noChangeArrowheads="1"/>
          </p:cNvSpPr>
          <p:nvPr/>
        </p:nvSpPr>
        <p:spPr bwMode="auto">
          <a:xfrm>
            <a:off x="713642" y="4162484"/>
            <a:ext cx="897072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2000" b="1" dirty="0">
                <a:ea typeface="Arial" charset="0"/>
                <a:cs typeface="Arial" charset="0"/>
              </a:rPr>
              <a:t>Diyabetli köpeklerde e</a:t>
            </a:r>
            <a:r>
              <a:rPr lang="tr-TR" altLang="en-US" sz="2000" b="1" dirty="0"/>
              <a:t>g</a:t>
            </a:r>
            <a:r>
              <a:rPr lang="tr-TR" altLang="en-US" sz="2000" b="1" dirty="0">
                <a:ea typeface="Arial" charset="0"/>
                <a:cs typeface="Arial" charset="0"/>
              </a:rPr>
              <a:t>zersiz tercihen günün aynı saatinde  olmalıdır.</a:t>
            </a:r>
            <a:r>
              <a:rPr lang="tr-TR" altLang="en-US" sz="2000" b="1" dirty="0"/>
              <a:t> </a:t>
            </a:r>
          </a:p>
        </p:txBody>
      </p:sp>
      <p:sp>
        <p:nvSpPr>
          <p:cNvPr id="54277" name="Text Box 7"/>
          <p:cNvSpPr txBox="1">
            <a:spLocks noChangeArrowheads="1"/>
          </p:cNvSpPr>
          <p:nvPr/>
        </p:nvSpPr>
        <p:spPr bwMode="auto">
          <a:xfrm>
            <a:off x="713642" y="5076092"/>
            <a:ext cx="98347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2000" b="1" dirty="0"/>
              <a:t>Y</a:t>
            </a:r>
            <a:r>
              <a:rPr lang="tr-TR" altLang="en-US" sz="2000" b="1" dirty="0">
                <a:ea typeface="Arial" charset="0"/>
                <a:cs typeface="Arial" charset="0"/>
              </a:rPr>
              <a:t>orucu ve düzensiz e</a:t>
            </a:r>
            <a:r>
              <a:rPr lang="tr-TR" altLang="en-US" sz="2000" b="1" dirty="0"/>
              <a:t>g</a:t>
            </a:r>
            <a:r>
              <a:rPr lang="tr-TR" altLang="en-US" sz="2000" b="1" dirty="0">
                <a:ea typeface="Arial" charset="0"/>
                <a:cs typeface="Arial" charset="0"/>
              </a:rPr>
              <a:t>zersiz yapan köpeklerde insülinin dozu da azaltılmalıdır </a:t>
            </a:r>
          </a:p>
        </p:txBody>
      </p:sp>
      <p:sp>
        <p:nvSpPr>
          <p:cNvPr id="54278" name="Oval 8"/>
          <p:cNvSpPr>
            <a:spLocks noChangeArrowheads="1"/>
          </p:cNvSpPr>
          <p:nvPr/>
        </p:nvSpPr>
        <p:spPr bwMode="auto">
          <a:xfrm>
            <a:off x="2971801" y="312739"/>
            <a:ext cx="6324600" cy="16002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>
              <a:lnSpc>
                <a:spcPct val="220000"/>
              </a:lnSpc>
            </a:pPr>
            <a:r>
              <a:rPr lang="tr-TR" altLang="en-US" sz="3200" b="1" dirty="0">
                <a:solidFill>
                  <a:srgbClr val="FF0000"/>
                </a:solidFill>
              </a:rPr>
              <a:t>EGZERSİZ</a:t>
            </a:r>
          </a:p>
          <a:p>
            <a:pPr algn="ctr" eaLnBrk="1" hangingPunct="1"/>
            <a:endParaRPr lang="tr-TR" altLang="en-US" b="1" dirty="0">
              <a:solidFill>
                <a:srgbClr val="80008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859835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528655" y="1921226"/>
            <a:ext cx="11309684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just" eaLnBrk="1" hangingPunct="1"/>
            <a:r>
              <a:rPr lang="tr-TR" altLang="en-US" sz="3200" b="1" dirty="0" err="1">
                <a:solidFill>
                  <a:schemeClr val="hlink"/>
                </a:solidFill>
              </a:rPr>
              <a:t>Diabetes</a:t>
            </a:r>
            <a:r>
              <a:rPr lang="tr-TR" altLang="en-US" sz="3200" b="1" dirty="0">
                <a:solidFill>
                  <a:schemeClr val="hlink"/>
                </a:solidFill>
              </a:rPr>
              <a:t> </a:t>
            </a:r>
            <a:r>
              <a:rPr lang="tr-TR" altLang="en-US" sz="3200" b="1" dirty="0" err="1">
                <a:solidFill>
                  <a:schemeClr val="hlink"/>
                </a:solidFill>
              </a:rPr>
              <a:t>mellitus;</a:t>
            </a:r>
            <a:r>
              <a:rPr lang="tr-TR" altLang="en-US" b="1" dirty="0" err="1">
                <a:solidFill>
                  <a:srgbClr val="0000CC"/>
                </a:solidFill>
                <a:ea typeface="Arial" charset="0"/>
                <a:cs typeface="Arial" charset="0"/>
              </a:rPr>
              <a:t>TipI,TipII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 ve </a:t>
            </a:r>
            <a:r>
              <a:rPr lang="tr-TR" altLang="en-US" b="1" dirty="0" err="1">
                <a:solidFill>
                  <a:srgbClr val="0000CC"/>
                </a:solidFill>
                <a:ea typeface="Arial" charset="0"/>
                <a:cs typeface="Arial" charset="0"/>
              </a:rPr>
              <a:t>TipIII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 </a:t>
            </a:r>
            <a:r>
              <a:rPr lang="tr-TR" altLang="en-US" b="1" dirty="0">
                <a:solidFill>
                  <a:srgbClr val="0000CC"/>
                </a:solidFill>
              </a:rPr>
              <a:t> 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olarak sınıflandırılmaktadır</a:t>
            </a:r>
            <a:r>
              <a:rPr lang="tr-TR" altLang="en-US" b="1" dirty="0">
                <a:solidFill>
                  <a:srgbClr val="000000"/>
                </a:solidFill>
                <a:ea typeface="Arial" charset="0"/>
                <a:cs typeface="Arial" charset="0"/>
              </a:rPr>
              <a:t>. </a:t>
            </a:r>
            <a:endParaRPr lang="tr-TR" altLang="en-US" b="1" dirty="0">
              <a:solidFill>
                <a:srgbClr val="000000"/>
              </a:solidFill>
            </a:endParaRPr>
          </a:p>
          <a:p>
            <a:pPr algn="just" eaLnBrk="1" hangingPunct="1"/>
            <a:endParaRPr lang="tr-TR" altLang="en-US" b="1" dirty="0">
              <a:solidFill>
                <a:srgbClr val="000000"/>
              </a:solidFill>
            </a:endParaRPr>
          </a:p>
          <a:p>
            <a:pPr algn="just" eaLnBrk="1" hangingPunct="1"/>
            <a:r>
              <a:rPr lang="tr-TR" altLang="en-US" b="1" dirty="0">
                <a:solidFill>
                  <a:srgbClr val="FF0000"/>
                </a:solidFill>
                <a:ea typeface="Arial" charset="0"/>
                <a:cs typeface="Arial" charset="0"/>
              </a:rPr>
              <a:t>Tip I</a:t>
            </a:r>
            <a:r>
              <a:rPr lang="tr-TR" altLang="en-US" b="1" dirty="0">
                <a:solidFill>
                  <a:srgbClr val="FF0000"/>
                </a:solidFill>
              </a:rPr>
              <a:t>;</a:t>
            </a:r>
            <a:r>
              <a:rPr lang="tr-TR" altLang="en-US" b="1" dirty="0">
                <a:solidFill>
                  <a:srgbClr val="000000"/>
                </a:solidFill>
              </a:rPr>
              <a:t>   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insülin yap</a:t>
            </a:r>
            <a:r>
              <a:rPr lang="tr-TR" altLang="en-US" b="1" dirty="0">
                <a:solidFill>
                  <a:srgbClr val="0000CC"/>
                </a:solidFill>
              </a:rPr>
              <a:t>ı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m</a:t>
            </a:r>
            <a:r>
              <a:rPr lang="tr-TR" altLang="en-US" b="1" dirty="0">
                <a:solidFill>
                  <a:srgbClr val="0000CC"/>
                </a:solidFill>
              </a:rPr>
              <a:t>ı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n</a:t>
            </a:r>
            <a:r>
              <a:rPr lang="tr-TR" altLang="en-US" b="1" dirty="0">
                <a:solidFill>
                  <a:srgbClr val="0000CC"/>
                </a:solidFill>
              </a:rPr>
              <a:t>ı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n tamamen kaybı ile</a:t>
            </a:r>
            <a:r>
              <a:rPr lang="tr-TR" altLang="en-US" b="1" dirty="0">
                <a:solidFill>
                  <a:srgbClr val="0000CC"/>
                </a:solidFill>
              </a:rPr>
              <a:t> 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karakterizedir.</a:t>
            </a:r>
            <a:r>
              <a:rPr lang="tr-TR" altLang="en-US" b="1" dirty="0">
                <a:solidFill>
                  <a:srgbClr val="0000CC"/>
                </a:solidFill>
              </a:rPr>
              <a:t> </a:t>
            </a:r>
          </a:p>
          <a:p>
            <a:pPr algn="just" eaLnBrk="1" hangingPunct="1"/>
            <a:endParaRPr lang="tr-TR" altLang="en-US" b="1" dirty="0">
              <a:solidFill>
                <a:srgbClr val="0000CC"/>
              </a:solidFill>
            </a:endParaRPr>
          </a:p>
          <a:p>
            <a:pPr algn="just" eaLnBrk="1" hangingPunct="1"/>
            <a:r>
              <a:rPr lang="tr-TR" altLang="en-US" b="1" dirty="0">
                <a:solidFill>
                  <a:srgbClr val="FF0000"/>
                </a:solidFill>
                <a:ea typeface="Arial" charset="0"/>
                <a:cs typeface="Arial" charset="0"/>
              </a:rPr>
              <a:t>Tip II</a:t>
            </a:r>
            <a:r>
              <a:rPr lang="tr-TR" altLang="en-US" b="1" dirty="0">
                <a:solidFill>
                  <a:srgbClr val="FF0000"/>
                </a:solidFill>
              </a:rPr>
              <a:t>;  </a:t>
            </a:r>
            <a:r>
              <a:rPr lang="tr-TR" altLang="en-US" b="1" dirty="0">
                <a:solidFill>
                  <a:srgbClr val="0000CC"/>
                </a:solidFill>
              </a:rPr>
              <a:t>insülin salınımı kısmen vardır, insülin direnci söz konusudur.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 </a:t>
            </a:r>
            <a:endParaRPr lang="tr-TR" altLang="en-US" b="1" dirty="0">
              <a:solidFill>
                <a:srgbClr val="0000CC"/>
              </a:solidFill>
            </a:endParaRPr>
          </a:p>
          <a:p>
            <a:pPr algn="just" eaLnBrk="1" hangingPunct="1"/>
            <a:endParaRPr lang="tr-TR" altLang="en-US" b="1" dirty="0">
              <a:solidFill>
                <a:srgbClr val="0000CC"/>
              </a:solidFill>
            </a:endParaRPr>
          </a:p>
          <a:p>
            <a:pPr algn="just" eaLnBrk="1" hangingPunct="1"/>
            <a:r>
              <a:rPr lang="tr-TR" altLang="en-US" b="1" dirty="0">
                <a:solidFill>
                  <a:srgbClr val="FF0000"/>
                </a:solidFill>
                <a:ea typeface="Arial" charset="0"/>
                <a:cs typeface="Arial" charset="0"/>
              </a:rPr>
              <a:t>Tip III</a:t>
            </a:r>
            <a:r>
              <a:rPr lang="tr-TR" altLang="en-US" b="1" dirty="0">
                <a:solidFill>
                  <a:srgbClr val="FF0000"/>
                </a:solidFill>
              </a:rPr>
              <a:t>; 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bazı ilaçların kullanımı ve insülin</a:t>
            </a:r>
            <a:r>
              <a:rPr lang="tr-TR" altLang="en-US" b="1" dirty="0">
                <a:solidFill>
                  <a:srgbClr val="0000CC"/>
                </a:solidFill>
              </a:rPr>
              <a:t> 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antagonisti hastalıkların</a:t>
            </a:r>
            <a:r>
              <a:rPr lang="tr-TR" altLang="en-US" b="1" dirty="0">
                <a:solidFill>
                  <a:srgbClr val="0000CC"/>
                </a:solidFill>
              </a:rPr>
              <a:t> 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oluşumu sonucu gelişen karbonhidrat </a:t>
            </a:r>
            <a:r>
              <a:rPr lang="tr-TR" altLang="en-US" b="1" dirty="0" err="1">
                <a:solidFill>
                  <a:srgbClr val="0000CC"/>
                </a:solidFill>
                <a:ea typeface="Arial" charset="0"/>
                <a:cs typeface="Arial" charset="0"/>
              </a:rPr>
              <a:t>intoleransıdır</a:t>
            </a:r>
            <a:r>
              <a:rPr lang="tr-TR" altLang="en-US" b="1" dirty="0">
                <a:solidFill>
                  <a:srgbClr val="0000CC"/>
                </a:solidFill>
              </a:rPr>
              <a:t>. </a:t>
            </a:r>
          </a:p>
          <a:p>
            <a:pPr eaLnBrk="1" hangingPunct="1"/>
            <a:endParaRPr lang="tr-TR" altLang="en-US" b="1" dirty="0">
              <a:solidFill>
                <a:srgbClr val="0000CC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  <p:sp>
        <p:nvSpPr>
          <p:cNvPr id="3" name="Rectangle 2"/>
          <p:cNvSpPr/>
          <p:nvPr/>
        </p:nvSpPr>
        <p:spPr>
          <a:xfrm>
            <a:off x="1392572" y="319622"/>
            <a:ext cx="9731230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r-TR" altLang="en-US" sz="2800" b="1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DİABETES MELLİTUSUN SINIFLANDIRMASI VE  ETİYOLOJİSİ</a:t>
            </a:r>
            <a:r>
              <a:rPr lang="tr-TR" altLang="en-US" sz="2800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3936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3"/>
          <p:cNvSpPr txBox="1">
            <a:spLocks noChangeArrowheads="1"/>
          </p:cNvSpPr>
          <p:nvPr/>
        </p:nvSpPr>
        <p:spPr bwMode="auto">
          <a:xfrm>
            <a:off x="4495800" y="2743201"/>
            <a:ext cx="38862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4000" b="1" dirty="0" err="1">
                <a:solidFill>
                  <a:srgbClr val="800080"/>
                </a:solidFill>
                <a:ea typeface="Arial" charset="0"/>
                <a:cs typeface="Arial" charset="0"/>
              </a:rPr>
              <a:t>Sulfonylurea</a:t>
            </a:r>
            <a:r>
              <a:rPr lang="tr-TR" altLang="en-US" sz="4000" b="1" dirty="0">
                <a:solidFill>
                  <a:srgbClr val="800080"/>
                </a:solidFill>
              </a:rPr>
              <a:t>,</a:t>
            </a:r>
          </a:p>
          <a:p>
            <a:pPr eaLnBrk="1" hangingPunct="1"/>
            <a:r>
              <a:rPr lang="tr-TR" altLang="en-US" sz="4000" b="1" dirty="0">
                <a:solidFill>
                  <a:srgbClr val="800080"/>
                </a:solidFill>
                <a:ea typeface="Arial" charset="0"/>
                <a:cs typeface="Arial" charset="0"/>
              </a:rPr>
              <a:t> </a:t>
            </a:r>
            <a:endParaRPr lang="tr-TR" altLang="en-US" sz="4000" b="1" dirty="0">
              <a:solidFill>
                <a:srgbClr val="800080"/>
              </a:solidFill>
            </a:endParaRPr>
          </a:p>
          <a:p>
            <a:pPr eaLnBrk="1" hangingPunct="1"/>
            <a:r>
              <a:rPr lang="tr-TR" altLang="en-US" sz="4000" b="1" dirty="0" err="1">
                <a:solidFill>
                  <a:srgbClr val="800080"/>
                </a:solidFill>
                <a:ea typeface="Times New Roman" charset="0"/>
                <a:cs typeface="Times New Roman" charset="0"/>
              </a:rPr>
              <a:t>Glipizide</a:t>
            </a:r>
            <a:r>
              <a:rPr lang="tr-TR" altLang="en-US" sz="4000" b="1" dirty="0">
                <a:solidFill>
                  <a:srgbClr val="800080"/>
                </a:solidFill>
              </a:rPr>
              <a:t>,</a:t>
            </a:r>
          </a:p>
          <a:p>
            <a:pPr eaLnBrk="1" hangingPunct="1"/>
            <a:endParaRPr lang="tr-TR" altLang="en-US" sz="4000" b="1" dirty="0">
              <a:solidFill>
                <a:srgbClr val="800080"/>
              </a:solidFill>
            </a:endParaRPr>
          </a:p>
          <a:p>
            <a:pPr eaLnBrk="1" hangingPunct="1"/>
            <a:r>
              <a:rPr lang="tr-TR" altLang="en-US" sz="4000" b="1" dirty="0" err="1">
                <a:solidFill>
                  <a:srgbClr val="800080"/>
                </a:solidFill>
                <a:ea typeface="Times New Roman" charset="0"/>
                <a:cs typeface="Times New Roman" charset="0"/>
              </a:rPr>
              <a:t>Glyburide</a:t>
            </a:r>
            <a:r>
              <a:rPr lang="tr-TR" altLang="en-US" sz="4000" b="1" dirty="0">
                <a:solidFill>
                  <a:srgbClr val="800080"/>
                </a:solidFill>
                <a:ea typeface="Times New Roman" charset="0"/>
                <a:cs typeface="Times New Roman" charset="0"/>
              </a:rPr>
              <a:t>. </a:t>
            </a:r>
          </a:p>
        </p:txBody>
      </p:sp>
      <p:sp>
        <p:nvSpPr>
          <p:cNvPr id="55299" name="Oval 4"/>
          <p:cNvSpPr>
            <a:spLocks noChangeArrowheads="1"/>
          </p:cNvSpPr>
          <p:nvPr/>
        </p:nvSpPr>
        <p:spPr bwMode="auto">
          <a:xfrm>
            <a:off x="2514600" y="304800"/>
            <a:ext cx="7086600" cy="19050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>
              <a:lnSpc>
                <a:spcPct val="220000"/>
              </a:lnSpc>
            </a:pPr>
            <a:r>
              <a:rPr lang="tr-TR" altLang="en-US" sz="3200" b="1" dirty="0">
                <a:solidFill>
                  <a:srgbClr val="800080"/>
                </a:solidFill>
              </a:rPr>
              <a:t>ORAL HİPOGLİSEMİK İLAÇLAR</a:t>
            </a:r>
          </a:p>
          <a:p>
            <a:pPr algn="ctr" eaLnBrk="1" hangingPunct="1"/>
            <a:endParaRPr lang="tr-TR" altLang="en-US" b="1" dirty="0">
              <a:solidFill>
                <a:srgbClr val="800080"/>
              </a:solidFill>
            </a:endParaRPr>
          </a:p>
        </p:txBody>
      </p:sp>
      <p:sp>
        <p:nvSpPr>
          <p:cNvPr id="55300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3352800" y="2895600"/>
            <a:ext cx="762000" cy="533400"/>
          </a:xfrm>
          <a:prstGeom prst="actionButtonForwardNext">
            <a:avLst/>
          </a:prstGeom>
          <a:gradFill rotWithShape="0">
            <a:gsLst>
              <a:gs pos="0">
                <a:srgbClr val="990099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01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3352800" y="4114800"/>
            <a:ext cx="762000" cy="533400"/>
          </a:xfrm>
          <a:prstGeom prst="actionButtonForwardNext">
            <a:avLst/>
          </a:prstGeom>
          <a:gradFill rotWithShape="0">
            <a:gsLst>
              <a:gs pos="0">
                <a:srgbClr val="990099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02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3352800" y="5257800"/>
            <a:ext cx="762000" cy="533400"/>
          </a:xfrm>
          <a:prstGeom prst="actionButtonForwardNext">
            <a:avLst/>
          </a:prstGeom>
          <a:gradFill rotWithShape="0">
            <a:gsLst>
              <a:gs pos="0">
                <a:srgbClr val="990099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21113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3"/>
          <p:cNvSpPr txBox="1">
            <a:spLocks noChangeArrowheads="1"/>
          </p:cNvSpPr>
          <p:nvPr/>
        </p:nvSpPr>
        <p:spPr bwMode="auto">
          <a:xfrm>
            <a:off x="557142" y="1927226"/>
            <a:ext cx="11218984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marL="342900" indent="-342900" algn="just" eaLnBrk="1" hangingPunct="1">
              <a:buFont typeface="Courier New" charset="0"/>
              <a:buChar char="o"/>
            </a:pPr>
            <a:r>
              <a:rPr lang="tr-TR" altLang="en-US" dirty="0">
                <a:ea typeface="Times New Roman" charset="0"/>
                <a:cs typeface="Times New Roman" charset="0"/>
              </a:rPr>
              <a:t>Her tip insülin (</a:t>
            </a:r>
            <a:r>
              <a:rPr lang="tr-TR" altLang="en-US" dirty="0" err="1">
                <a:ea typeface="Times New Roman" charset="0"/>
                <a:cs typeface="Times New Roman" charset="0"/>
              </a:rPr>
              <a:t>örn</a:t>
            </a:r>
            <a:r>
              <a:rPr lang="tr-TR" altLang="en-US" dirty="0">
                <a:ea typeface="Times New Roman" charset="0"/>
                <a:cs typeface="Times New Roman" charset="0"/>
              </a:rPr>
              <a:t>; NP</a:t>
            </a:r>
            <a:r>
              <a:rPr lang="tr-TR" altLang="en-US" dirty="0"/>
              <a:t>H</a:t>
            </a:r>
            <a:r>
              <a:rPr lang="tr-TR" altLang="en-US" dirty="0">
                <a:ea typeface="Times New Roman" charset="0"/>
                <a:cs typeface="Times New Roman" charset="0"/>
              </a:rPr>
              <a:t>, </a:t>
            </a:r>
            <a:r>
              <a:rPr lang="tr-TR" altLang="en-US" dirty="0" err="1">
                <a:ea typeface="Times New Roman" charset="0"/>
                <a:cs typeface="Times New Roman" charset="0"/>
              </a:rPr>
              <a:t>Lente</a:t>
            </a:r>
            <a:r>
              <a:rPr lang="tr-TR" altLang="en-US" dirty="0">
                <a:ea typeface="Times New Roman" charset="0"/>
                <a:cs typeface="Times New Roman" charset="0"/>
              </a:rPr>
              <a:t>, </a:t>
            </a:r>
            <a:r>
              <a:rPr lang="tr-TR" altLang="en-US" dirty="0" err="1">
                <a:ea typeface="Times New Roman" charset="0"/>
                <a:cs typeface="Times New Roman" charset="0"/>
              </a:rPr>
              <a:t>Ultralente</a:t>
            </a:r>
            <a:r>
              <a:rPr lang="tr-TR" altLang="en-US" dirty="0">
                <a:ea typeface="Times New Roman" charset="0"/>
                <a:cs typeface="Times New Roman" charset="0"/>
              </a:rPr>
              <a:t>) </a:t>
            </a:r>
            <a:r>
              <a:rPr lang="tr-TR" altLang="en-US" dirty="0" err="1">
                <a:ea typeface="Times New Roman" charset="0"/>
                <a:cs typeface="Times New Roman" charset="0"/>
              </a:rPr>
              <a:t>klinisyenlerin</a:t>
            </a:r>
            <a:r>
              <a:rPr lang="tr-TR" altLang="en-US" dirty="0">
                <a:ea typeface="Times New Roman" charset="0"/>
                <a:cs typeface="Times New Roman" charset="0"/>
              </a:rPr>
              <a:t> tercihine göre tedavi amaçlı kullanılmakla birlikte, hayvan türlerinde uygulama sonrası olumsuz etkisi ve etki süresinin uzunlu</a:t>
            </a:r>
            <a:r>
              <a:rPr lang="tr-TR" altLang="en-US" dirty="0"/>
              <a:t>ğ</a:t>
            </a:r>
            <a:r>
              <a:rPr lang="tr-TR" altLang="en-US" dirty="0">
                <a:ea typeface="Times New Roman" charset="0"/>
                <a:cs typeface="Times New Roman" charset="0"/>
              </a:rPr>
              <a:t>una bakılarak kullanılacak </a:t>
            </a:r>
            <a:r>
              <a:rPr lang="tr-TR" altLang="en-US" dirty="0" err="1">
                <a:ea typeface="Times New Roman" charset="0"/>
                <a:cs typeface="Times New Roman" charset="0"/>
              </a:rPr>
              <a:t>insulin</a:t>
            </a:r>
            <a:r>
              <a:rPr lang="tr-TR" altLang="en-US" dirty="0">
                <a:ea typeface="Times New Roman" charset="0"/>
                <a:cs typeface="Times New Roman" charset="0"/>
              </a:rPr>
              <a:t> tipi de</a:t>
            </a:r>
            <a:r>
              <a:rPr lang="tr-TR" altLang="en-US" dirty="0"/>
              <a:t>ğ</a:t>
            </a:r>
            <a:r>
              <a:rPr lang="tr-TR" altLang="en-US" dirty="0">
                <a:ea typeface="Times New Roman" charset="0"/>
                <a:cs typeface="Times New Roman" charset="0"/>
              </a:rPr>
              <a:t>i</a:t>
            </a:r>
            <a:r>
              <a:rPr lang="tr-TR" altLang="en-US" dirty="0"/>
              <a:t>ş</a:t>
            </a:r>
            <a:r>
              <a:rPr lang="tr-TR" altLang="en-US" dirty="0">
                <a:ea typeface="Times New Roman" charset="0"/>
                <a:cs typeface="Times New Roman" charset="0"/>
              </a:rPr>
              <a:t>lik </a:t>
            </a:r>
            <a:r>
              <a:rPr lang="tr-TR" altLang="en-US" dirty="0" err="1">
                <a:ea typeface="Times New Roman" charset="0"/>
                <a:cs typeface="Times New Roman" charset="0"/>
              </a:rPr>
              <a:t>gösterebilinir</a:t>
            </a:r>
            <a:r>
              <a:rPr lang="tr-TR" altLang="en-US" dirty="0">
                <a:ea typeface="Times New Roman" charset="0"/>
                <a:cs typeface="Times New Roman" charset="0"/>
              </a:rPr>
              <a:t>. </a:t>
            </a:r>
            <a:endParaRPr lang="tr-TR" altLang="en-US" dirty="0"/>
          </a:p>
          <a:p>
            <a:pPr marL="342900" indent="-342900" algn="just" eaLnBrk="1" hangingPunct="1">
              <a:buFont typeface="Courier New" charset="0"/>
              <a:buChar char="o"/>
            </a:pPr>
            <a:endParaRPr lang="tr-TR" altLang="en-US" dirty="0"/>
          </a:p>
          <a:p>
            <a:pPr marL="342900" indent="-342900" algn="just" eaLnBrk="1" hangingPunct="1">
              <a:buFont typeface="Courier New" charset="0"/>
              <a:buChar char="o"/>
            </a:pPr>
            <a:r>
              <a:rPr lang="tr-TR" altLang="en-US" dirty="0">
                <a:ea typeface="Times New Roman" charset="0"/>
                <a:cs typeface="Times New Roman" charset="0"/>
              </a:rPr>
              <a:t>Günümüzde insülin s</a:t>
            </a:r>
            <a:r>
              <a:rPr lang="tr-TR" altLang="en-US" dirty="0"/>
              <a:t>ığı</a:t>
            </a:r>
            <a:r>
              <a:rPr lang="tr-TR" altLang="en-US" dirty="0">
                <a:ea typeface="Times New Roman" charset="0"/>
                <a:cs typeface="Times New Roman" charset="0"/>
              </a:rPr>
              <a:t>r ve domuzlardan elde edilebildi</a:t>
            </a:r>
            <a:r>
              <a:rPr lang="tr-TR" altLang="en-US" dirty="0"/>
              <a:t>ğ</a:t>
            </a:r>
            <a:r>
              <a:rPr lang="tr-TR" altLang="en-US" dirty="0">
                <a:ea typeface="Times New Roman" charset="0"/>
                <a:cs typeface="Times New Roman" charset="0"/>
              </a:rPr>
              <a:t>i gibi, </a:t>
            </a:r>
            <a:r>
              <a:rPr lang="tr-TR" altLang="en-US" dirty="0" err="1">
                <a:ea typeface="Times New Roman" charset="0"/>
                <a:cs typeface="Times New Roman" charset="0"/>
              </a:rPr>
              <a:t>rekombinat</a:t>
            </a:r>
            <a:r>
              <a:rPr lang="tr-TR" altLang="en-US" dirty="0">
                <a:ea typeface="Times New Roman" charset="0"/>
                <a:cs typeface="Times New Roman" charset="0"/>
              </a:rPr>
              <a:t> insan insülini de bulunmaktad</a:t>
            </a:r>
            <a:r>
              <a:rPr lang="tr-TR" altLang="en-US" dirty="0"/>
              <a:t>ı</a:t>
            </a:r>
            <a:r>
              <a:rPr lang="tr-TR" altLang="en-US" dirty="0">
                <a:ea typeface="Times New Roman" charset="0"/>
                <a:cs typeface="Times New Roman" charset="0"/>
              </a:rPr>
              <a:t>r. </a:t>
            </a:r>
            <a:endParaRPr lang="tr-TR" altLang="en-US" dirty="0"/>
          </a:p>
          <a:p>
            <a:pPr marL="342900" indent="-342900" algn="just" eaLnBrk="1" hangingPunct="1">
              <a:buFont typeface="Courier New" charset="0"/>
              <a:buChar char="o"/>
            </a:pPr>
            <a:endParaRPr lang="tr-TR" altLang="en-US" dirty="0"/>
          </a:p>
          <a:p>
            <a:pPr marL="342900" indent="-342900" algn="just" eaLnBrk="1" hangingPunct="1">
              <a:buFont typeface="Courier New" charset="0"/>
              <a:buChar char="o"/>
            </a:pPr>
            <a:r>
              <a:rPr lang="tr-TR" altLang="en-US" dirty="0">
                <a:ea typeface="Times New Roman" charset="0"/>
                <a:cs typeface="Times New Roman" charset="0"/>
              </a:rPr>
              <a:t>Köpek insülini domuz ve insan insülinine kedi insülini ise s</a:t>
            </a:r>
            <a:r>
              <a:rPr lang="tr-TR" altLang="en-US" dirty="0"/>
              <a:t>ığı</a:t>
            </a:r>
            <a:r>
              <a:rPr lang="tr-TR" altLang="en-US" dirty="0">
                <a:ea typeface="Times New Roman" charset="0"/>
                <a:cs typeface="Times New Roman" charset="0"/>
              </a:rPr>
              <a:t>r </a:t>
            </a:r>
            <a:r>
              <a:rPr lang="tr-TR" altLang="en-US" dirty="0" err="1">
                <a:ea typeface="Times New Roman" charset="0"/>
                <a:cs typeface="Times New Roman" charset="0"/>
              </a:rPr>
              <a:t>insulinine</a:t>
            </a:r>
            <a:r>
              <a:rPr lang="tr-TR" altLang="en-US" dirty="0">
                <a:ea typeface="Times New Roman" charset="0"/>
                <a:cs typeface="Times New Roman" charset="0"/>
              </a:rPr>
              <a:t> benzemektedir. Ticari insülinlerin hepsi diyabetli kedi ve köpeklerde etkilidir</a:t>
            </a:r>
            <a:r>
              <a:rPr lang="tr-TR" altLang="en-US" dirty="0"/>
              <a:t>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2357655" y="276836"/>
            <a:ext cx="7086600" cy="1223207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>
              <a:lnSpc>
                <a:spcPct val="220000"/>
              </a:lnSpc>
            </a:pPr>
            <a:r>
              <a:rPr lang="tr-TR" altLang="en-US" sz="3600" b="1" dirty="0">
                <a:solidFill>
                  <a:srgbClr val="800080"/>
                </a:solidFill>
                <a:ea typeface="Arial Unicode MS" charset="0"/>
              </a:rPr>
              <a:t>İNSÜLİN TEDAV</a:t>
            </a:r>
            <a:r>
              <a:rPr lang="tr-TR" altLang="en-US" sz="3600" b="1" dirty="0">
                <a:solidFill>
                  <a:srgbClr val="800080"/>
                </a:solidFill>
              </a:rPr>
              <a:t>İ</a:t>
            </a:r>
            <a:r>
              <a:rPr lang="tr-TR" altLang="en-US" sz="3600" b="1" dirty="0">
                <a:solidFill>
                  <a:srgbClr val="800080"/>
                </a:solidFill>
                <a:ea typeface="Arial Unicode MS" charset="0"/>
              </a:rPr>
              <a:t>S</a:t>
            </a:r>
            <a:r>
              <a:rPr lang="tr-TR" altLang="en-US" sz="3600" b="1" dirty="0">
                <a:solidFill>
                  <a:srgbClr val="800080"/>
                </a:solidFill>
              </a:rPr>
              <a:t>İ</a:t>
            </a:r>
            <a:r>
              <a:rPr lang="tr-TR" altLang="en-US" b="1" dirty="0">
                <a:solidFill>
                  <a:srgbClr val="800080"/>
                </a:solidFill>
                <a:latin typeface="Arial Unicode MS" charset="0"/>
                <a:ea typeface="Arial Unicode MS" charset="0"/>
              </a:rPr>
              <a:t> </a:t>
            </a:r>
          </a:p>
          <a:p>
            <a:pPr algn="ctr" eaLnBrk="1" hangingPunct="1"/>
            <a:endParaRPr lang="tr-TR" altLang="en-US" b="1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5993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3"/>
          <p:cNvSpPr txBox="1">
            <a:spLocks noChangeArrowheads="1"/>
          </p:cNvSpPr>
          <p:nvPr/>
        </p:nvSpPr>
        <p:spPr bwMode="auto">
          <a:xfrm>
            <a:off x="465992" y="956408"/>
            <a:ext cx="11262946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marL="342900" indent="-342900" algn="just" eaLnBrk="1" hangingPunct="1">
              <a:buFont typeface="Wingdings" charset="2"/>
              <a:buChar char="Ø"/>
            </a:pPr>
            <a:r>
              <a:rPr lang="tr-TR" altLang="en-US" sz="2000" dirty="0">
                <a:ea typeface="Times New Roman" charset="0"/>
                <a:cs typeface="Times New Roman" charset="0"/>
              </a:rPr>
              <a:t>Domuz ve </a:t>
            </a:r>
            <a:r>
              <a:rPr lang="tr-TR" altLang="en-US" sz="2000" dirty="0" err="1">
                <a:ea typeface="Times New Roman" charset="0"/>
                <a:cs typeface="Times New Roman" charset="0"/>
              </a:rPr>
              <a:t>rekommbinat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 insan insülini kullanıld</a:t>
            </a:r>
            <a:r>
              <a:rPr lang="tr-TR" altLang="en-US" sz="2000" dirty="0"/>
              <a:t>ığı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 zaman etki </a:t>
            </a:r>
            <a:r>
              <a:rPr lang="tr-TR" altLang="en-US" sz="2000" dirty="0" err="1">
                <a:ea typeface="Times New Roman" charset="0"/>
                <a:cs typeface="Times New Roman" charset="0"/>
              </a:rPr>
              <a:t>sürelesinin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 kısal</a:t>
            </a:r>
            <a:r>
              <a:rPr lang="tr-TR" altLang="en-US" sz="2000" dirty="0"/>
              <a:t>ığı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 nedeniyle günde iki kez insülin uygulamalarına gerek vardır. Oysa s</a:t>
            </a:r>
            <a:r>
              <a:rPr lang="tr-TR" altLang="en-US" sz="2000" dirty="0"/>
              <a:t>ığı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r/domuz orijinli insülinlerin </a:t>
            </a:r>
            <a:r>
              <a:rPr lang="tr-TR" altLang="en-US" sz="2000" dirty="0" err="1">
                <a:ea typeface="Times New Roman" charset="0"/>
                <a:cs typeface="Times New Roman" charset="0"/>
              </a:rPr>
              <a:t>birkez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 kullanılması yeterlidir. </a:t>
            </a:r>
            <a:endParaRPr lang="tr-TR" altLang="en-US" sz="2000" dirty="0">
              <a:latin typeface="Times New Roman" charset="0"/>
            </a:endParaRPr>
          </a:p>
          <a:p>
            <a:pPr marL="342900" indent="-342900" algn="just" eaLnBrk="1" hangingPunct="1">
              <a:buFont typeface="Wingdings" charset="2"/>
              <a:buChar char="Ø"/>
            </a:pPr>
            <a:endParaRPr lang="tr-TR" altLang="en-US" sz="2000" dirty="0">
              <a:latin typeface="Times New Roman" charset="0"/>
            </a:endParaRPr>
          </a:p>
          <a:p>
            <a:pPr marL="342900" indent="-342900" algn="just" eaLnBrk="1" hangingPunct="1">
              <a:buFont typeface="Wingdings" charset="2"/>
              <a:buChar char="Ø"/>
            </a:pPr>
            <a:r>
              <a:rPr lang="tr-TR" altLang="en-US" sz="2000" dirty="0">
                <a:ea typeface="Times New Roman" charset="0"/>
                <a:cs typeface="Times New Roman" charset="0"/>
              </a:rPr>
              <a:t>Etki süresindeki bu farklılıkların bir açıklaması da insülin ba</a:t>
            </a:r>
            <a:r>
              <a:rPr lang="tr-TR" altLang="en-US" sz="2000" dirty="0"/>
              <a:t>ğ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lanması ve insülin antikorlarının küçük miktarda olu</a:t>
            </a:r>
            <a:r>
              <a:rPr lang="tr-TR" altLang="en-US" sz="2000" dirty="0"/>
              <a:t>ş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masıd</a:t>
            </a:r>
            <a:r>
              <a:rPr lang="tr-TR" altLang="en-US" sz="2000" dirty="0"/>
              <a:t>ı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r</a:t>
            </a:r>
            <a:r>
              <a:rPr lang="tr-TR" altLang="en-US" sz="2000" dirty="0"/>
              <a:t>. </a:t>
            </a:r>
          </a:p>
          <a:p>
            <a:pPr marL="342900" indent="-342900" algn="just" eaLnBrk="1" hangingPunct="1">
              <a:buFont typeface="Wingdings" charset="2"/>
              <a:buChar char="Ø"/>
            </a:pPr>
            <a:endParaRPr lang="tr-TR" altLang="en-US" sz="2000" dirty="0"/>
          </a:p>
          <a:p>
            <a:pPr marL="342900" indent="-342900" algn="just" eaLnBrk="1" hangingPunct="1">
              <a:buFont typeface="Wingdings" charset="2"/>
              <a:buChar char="Ø"/>
            </a:pPr>
            <a:r>
              <a:rPr lang="tr-TR" altLang="en-US" sz="2000" dirty="0">
                <a:ea typeface="Times New Roman" charset="0"/>
                <a:cs typeface="Times New Roman" charset="0"/>
              </a:rPr>
              <a:t>Dü</a:t>
            </a:r>
            <a:r>
              <a:rPr lang="tr-TR" altLang="en-US" sz="2000" dirty="0"/>
              <a:t>ş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ük miktarda üretilen insülin antikorları insüline ba</a:t>
            </a:r>
            <a:r>
              <a:rPr lang="tr-TR" altLang="en-US" sz="2000" dirty="0"/>
              <a:t>ğ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lanarak metabolizmasını etkileyebilir ve insülin etki süresini uzatarak günde bir kere verilme </a:t>
            </a:r>
            <a:r>
              <a:rPr lang="tr-TR" altLang="en-US" sz="2000" dirty="0"/>
              <a:t>ş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ansını arttırabilir. </a:t>
            </a:r>
            <a:endParaRPr lang="tr-TR" altLang="en-US" sz="2000" dirty="0"/>
          </a:p>
          <a:p>
            <a:pPr marL="342900" indent="-342900" algn="just" eaLnBrk="1" hangingPunct="1">
              <a:buFont typeface="Wingdings" charset="2"/>
              <a:buChar char="Ø"/>
            </a:pPr>
            <a:endParaRPr lang="tr-TR" altLang="en-US" sz="2000" dirty="0"/>
          </a:p>
          <a:p>
            <a:pPr marL="342900" indent="-342900" algn="just" eaLnBrk="1" hangingPunct="1">
              <a:buFont typeface="Wingdings" charset="2"/>
              <a:buChar char="Ø"/>
            </a:pPr>
            <a:r>
              <a:rPr lang="tr-TR" altLang="en-US" sz="2000" dirty="0"/>
              <a:t>İ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nsülinin etkili olamad</a:t>
            </a:r>
            <a:r>
              <a:rPr lang="tr-TR" altLang="en-US" sz="2000" dirty="0"/>
              <a:t>ığı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 köpeklerde </a:t>
            </a:r>
            <a:r>
              <a:rPr lang="tr-TR" altLang="en-US" sz="2000" dirty="0" err="1">
                <a:ea typeface="Times New Roman" charset="0"/>
                <a:cs typeface="Times New Roman" charset="0"/>
              </a:rPr>
              <a:t>rekombinant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 insan insülini, kedilerde ise safla</a:t>
            </a:r>
            <a:r>
              <a:rPr lang="tr-TR" altLang="en-US" sz="2000" dirty="0"/>
              <a:t>ş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t</a:t>
            </a:r>
            <a:r>
              <a:rPr lang="tr-TR" altLang="en-US" sz="2000" dirty="0"/>
              <a:t>ı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rılm</a:t>
            </a:r>
            <a:r>
              <a:rPr lang="tr-TR" altLang="en-US" sz="2000" dirty="0"/>
              <a:t>ış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 s</a:t>
            </a:r>
            <a:r>
              <a:rPr lang="tr-TR" altLang="en-US" sz="2000" dirty="0"/>
              <a:t>ığı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r</a:t>
            </a:r>
            <a:r>
              <a:rPr lang="tr-TR" altLang="en-US" sz="2000" dirty="0"/>
              <a:t> orjinli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 insülin tercih edilmelidir</a:t>
            </a:r>
            <a:r>
              <a:rPr lang="tr-TR" altLang="en-US" sz="2000" dirty="0"/>
              <a:t>.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 </a:t>
            </a:r>
          </a:p>
          <a:p>
            <a:pPr marL="342900" indent="-342900" algn="just" eaLnBrk="1" hangingPunct="1">
              <a:buFont typeface="Wingdings" charset="2"/>
              <a:buChar char="Ø"/>
            </a:pPr>
            <a:endParaRPr lang="tr-TR" altLang="en-US" sz="2000" dirty="0">
              <a:latin typeface="Times New Roman" charset="0"/>
            </a:endParaRPr>
          </a:p>
          <a:p>
            <a:pPr marL="342900" indent="-342900" algn="just" eaLnBrk="1" hangingPunct="1">
              <a:buFont typeface="Wingdings" charset="2"/>
              <a:buChar char="Ø"/>
            </a:pPr>
            <a:endParaRPr lang="tr-TR" altLang="en-US" sz="20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0490283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454" name="Group 374"/>
          <p:cNvGraphicFramePr>
            <a:graphicFrameLocks noGrp="1"/>
          </p:cNvGraphicFramePr>
          <p:nvPr/>
        </p:nvGraphicFramePr>
        <p:xfrm>
          <a:off x="1524000" y="175847"/>
          <a:ext cx="9144000" cy="6277708"/>
        </p:xfrm>
        <a:graphic>
          <a:graphicData uri="http://schemas.openxmlformats.org/drawingml/2006/table">
            <a:tbl>
              <a:tblPr/>
              <a:tblGrid>
                <a:gridCol w="1968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8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04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3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3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56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34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0354"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</a:rPr>
                        <a:t>Maksimum etki süresi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</a:rPr>
                        <a:t>Etki süresinin devamı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035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6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</a:rPr>
                        <a:t>İnsülinin tipi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</a:rPr>
                        <a:t>Uygulama şekli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</a:rPr>
                        <a:t>Başlangıç etkisi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</a:rPr>
                        <a:t>Kedi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</a:rPr>
                        <a:t>Köpek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</a:rPr>
                        <a:t>Kedi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</a:rPr>
                        <a:t>Köpek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6097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Regular crystalline</a:t>
                      </a:r>
                      <a:r>
                        <a:rPr kumimoji="0" lang="tr-TR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</a:rPr>
                        <a:t>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semilente</a:t>
                      </a: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</a:rPr>
                        <a:t>İV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</a:rPr>
                        <a:t>İM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</a:rPr>
                        <a:t>SK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Hemen</a:t>
                      </a:r>
                      <a:endParaRPr kumimoji="0" lang="tr-TR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10-30 dk. </a:t>
                      </a:r>
                      <a:endParaRPr kumimoji="0" lang="tr-TR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10-30 dk. </a:t>
                      </a:r>
                      <a:endParaRPr kumimoji="0" lang="tr-TR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omic Sans M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½-2 s.</a:t>
                      </a:r>
                      <a:endParaRPr kumimoji="0" lang="tr-TR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1-4 s.</a:t>
                      </a:r>
                      <a:endParaRPr kumimoji="0" lang="tr-TR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1-5 s.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</a:rPr>
                        <a:t> </a:t>
                      </a:r>
                      <a:r>
                        <a:rPr kumimoji="0" lang="tr-T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½</a:t>
                      </a:r>
                      <a:r>
                        <a:rPr kumimoji="0" lang="tr-T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</a:rPr>
                        <a:t> </a:t>
                      </a:r>
                      <a:r>
                        <a:rPr kumimoji="0" lang="tr-T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-2 s.</a:t>
                      </a:r>
                      <a:endParaRPr kumimoji="0" lang="tr-TR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1-4 s.</a:t>
                      </a:r>
                      <a:endParaRPr kumimoji="0" lang="tr-TR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1-5 s.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1-4 s.</a:t>
                      </a:r>
                      <a:endParaRPr kumimoji="0" lang="tr-TR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3-8 s.</a:t>
                      </a:r>
                      <a:endParaRPr kumimoji="0" lang="tr-TR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4-10 s.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1-4 s.</a:t>
                      </a:r>
                      <a:endParaRPr kumimoji="0" lang="tr-TR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omic Sans MS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3-8 s</a:t>
                      </a:r>
                      <a:endParaRPr kumimoji="0" lang="tr-TR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omic Sans MS" charset="0"/>
                        <a:ea typeface="Arial Unicode MS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4-10 s.</a:t>
                      </a: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omic Sans M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848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NPH (isophane)</a:t>
                      </a: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</a:rPr>
                        <a:t>SK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½-3 s</a:t>
                      </a:r>
                      <a:endParaRPr kumimoji="0" lang="tr-TR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2-10 s.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2-8 s.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6-24 s.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4-10 s.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33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PZI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</a:rPr>
                        <a:t>SK</a:t>
                      </a:r>
                      <a:endParaRPr kumimoji="0" lang="tr-TR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1-4 s.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4-14 s.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3-12 s.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6-28 s.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6-24 s. </a:t>
                      </a:r>
                      <a:endParaRPr kumimoji="0" lang="tr-TR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580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Le</a:t>
                      </a:r>
                      <a:r>
                        <a:rPr kumimoji="0" lang="tr-TR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</a:rPr>
                        <a:t>n</a:t>
                      </a:r>
                      <a:r>
                        <a:rPr kumimoji="0" lang="tr-TR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te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</a:rPr>
                        <a:t>SK</a:t>
                      </a:r>
                      <a:endParaRPr kumimoji="0" lang="tr-TR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&lt; 1 s.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2-10 s.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2-8 s.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8-24 s.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6-14 s. </a:t>
                      </a:r>
                      <a:endParaRPr kumimoji="0" lang="tr-TR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114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Ultralente</a:t>
                      </a:r>
                      <a:r>
                        <a:rPr kumimoji="0" lang="tr-TR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</a:rPr>
                        <a:t>SK</a:t>
                      </a:r>
                      <a:endParaRPr kumimoji="0" lang="tr-TR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3-8 s.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4-16 s.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4-16s.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8-28 s.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mic Sans MS" charset="0"/>
                          <a:ea typeface="Arial" charset="0"/>
                          <a:cs typeface="Arial" charset="0"/>
                        </a:rPr>
                        <a:t>8-24 s.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4618411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2909711" y="274639"/>
            <a:ext cx="60773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b="1" dirty="0">
                <a:solidFill>
                  <a:srgbClr val="FF0000"/>
                </a:solidFill>
                <a:ea typeface="Times New Roman" charset="0"/>
                <a:cs typeface="Times New Roman" charset="0"/>
              </a:rPr>
              <a:t>Diyabetli Köpeklerde </a:t>
            </a:r>
            <a:r>
              <a:rPr lang="tr-TR" altLang="en-US" b="1" dirty="0">
                <a:solidFill>
                  <a:srgbClr val="FF0000"/>
                </a:solidFill>
              </a:rPr>
              <a:t>İ</a:t>
            </a:r>
            <a:r>
              <a:rPr lang="tr-TR" altLang="en-US" b="1" dirty="0">
                <a:solidFill>
                  <a:srgbClr val="FF0000"/>
                </a:solidFill>
                <a:ea typeface="Times New Roman" charset="0"/>
                <a:cs typeface="Times New Roman" charset="0"/>
              </a:rPr>
              <a:t>nsülin Tedavisine </a:t>
            </a:r>
            <a:endParaRPr lang="tr-TR" altLang="en-US" b="1" dirty="0">
              <a:solidFill>
                <a:srgbClr val="FF0000"/>
              </a:solidFill>
            </a:endParaRPr>
          </a:p>
          <a:p>
            <a:pPr algn="ctr" eaLnBrk="1" hangingPunct="1"/>
            <a:r>
              <a:rPr lang="tr-TR" altLang="en-US" b="1" dirty="0">
                <a:solidFill>
                  <a:srgbClr val="FF0000"/>
                </a:solidFill>
                <a:ea typeface="Times New Roman" charset="0"/>
                <a:cs typeface="Times New Roman" charset="0"/>
              </a:rPr>
              <a:t>Ba</a:t>
            </a:r>
            <a:r>
              <a:rPr lang="tr-TR" altLang="en-US" b="1" dirty="0">
                <a:solidFill>
                  <a:srgbClr val="FF0000"/>
                </a:solidFill>
              </a:rPr>
              <a:t>ş</a:t>
            </a:r>
            <a:r>
              <a:rPr lang="tr-TR" altLang="en-US" b="1" dirty="0">
                <a:solidFill>
                  <a:srgbClr val="FF0000"/>
                </a:solidFill>
                <a:ea typeface="Times New Roman" charset="0"/>
                <a:cs typeface="Times New Roman" charset="0"/>
              </a:rPr>
              <a:t>lanmas</a:t>
            </a:r>
            <a:r>
              <a:rPr lang="tr-TR" altLang="en-US" b="1" dirty="0">
                <a:solidFill>
                  <a:srgbClr val="FF0000"/>
                </a:solidFill>
              </a:rPr>
              <a:t>ı;</a:t>
            </a:r>
            <a:endParaRPr lang="tr-TR" altLang="en-US" dirty="0">
              <a:solidFill>
                <a:srgbClr val="FF0000"/>
              </a:solidFill>
            </a:endParaRPr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633047" y="1752600"/>
            <a:ext cx="11175022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marL="342900" indent="-342900" eaLnBrk="1" hangingPunct="1">
              <a:buFont typeface="Wingdings" charset="2"/>
              <a:buChar char="Ø"/>
            </a:pPr>
            <a:r>
              <a:rPr lang="tr-TR" altLang="en-US" sz="2000" b="1" dirty="0">
                <a:ea typeface="Times New Roman" charset="0"/>
                <a:cs typeface="Times New Roman" charset="0"/>
              </a:rPr>
              <a:t>Orta etkili insülin (NPH ve </a:t>
            </a:r>
            <a:r>
              <a:rPr lang="tr-TR" altLang="en-US" sz="2000" b="1" dirty="0" err="1">
                <a:ea typeface="Times New Roman" charset="0"/>
                <a:cs typeface="Times New Roman" charset="0"/>
              </a:rPr>
              <a:t>Lente</a:t>
            </a:r>
            <a:r>
              <a:rPr lang="tr-TR" altLang="en-US" sz="2000" b="1" dirty="0">
                <a:ea typeface="Times New Roman" charset="0"/>
                <a:cs typeface="Times New Roman" charset="0"/>
              </a:rPr>
              <a:t>) diyabetli köpeklerde kan glikoz seviyesinin ayarlanmasında seçilen ilk insülindir. </a:t>
            </a:r>
          </a:p>
          <a:p>
            <a:pPr marL="342900" indent="-342900" eaLnBrk="1" hangingPunct="1">
              <a:buFont typeface="Wingdings" charset="2"/>
              <a:buChar char="Ø"/>
            </a:pPr>
            <a:endParaRPr lang="tr-TR" altLang="en-US" sz="2000" b="1" dirty="0">
              <a:latin typeface="Times New Roman" charset="0"/>
            </a:endParaRPr>
          </a:p>
          <a:p>
            <a:pPr marL="342900" indent="-342900" eaLnBrk="1" hangingPunct="1">
              <a:buFont typeface="Wingdings" charset="2"/>
              <a:buChar char="Ø"/>
            </a:pPr>
            <a:endParaRPr lang="tr-TR" altLang="en-US" sz="2000" b="1" dirty="0">
              <a:latin typeface="Times New Roman" charset="0"/>
            </a:endParaRPr>
          </a:p>
          <a:p>
            <a:pPr marL="342900" indent="-342900" eaLnBrk="1" hangingPunct="1">
              <a:buFont typeface="Wingdings" charset="2"/>
              <a:buChar char="Ø"/>
            </a:pPr>
            <a:r>
              <a:rPr lang="tr-TR" altLang="en-US" sz="2000" b="1" dirty="0">
                <a:ea typeface="Times New Roman" charset="0"/>
                <a:cs typeface="Times New Roman" charset="0"/>
              </a:rPr>
              <a:t>Köpekler en iyi insülin seçimi NPH, kediler de ise insan orjinli </a:t>
            </a:r>
            <a:r>
              <a:rPr lang="tr-TR" altLang="en-US" sz="2000" b="1" dirty="0" err="1">
                <a:ea typeface="Times New Roman" charset="0"/>
                <a:cs typeface="Times New Roman" charset="0"/>
              </a:rPr>
              <a:t>ultralente</a:t>
            </a:r>
            <a:r>
              <a:rPr lang="tr-TR" altLang="en-US" sz="2000" b="1" dirty="0">
                <a:ea typeface="Times New Roman" charset="0"/>
                <a:cs typeface="Times New Roman" charset="0"/>
              </a:rPr>
              <a:t> insülin’ </a:t>
            </a:r>
            <a:r>
              <a:rPr lang="tr-TR" altLang="en-US" sz="2000" b="1" dirty="0" err="1">
                <a:ea typeface="Times New Roman" charset="0"/>
                <a:cs typeface="Times New Roman" charset="0"/>
              </a:rPr>
              <a:t>dir</a:t>
            </a:r>
            <a:r>
              <a:rPr lang="tr-TR" altLang="en-US" sz="2000" b="1" dirty="0">
                <a:ea typeface="Times New Roman" charset="0"/>
                <a:cs typeface="Times New Roman" charset="0"/>
              </a:rPr>
              <a:t>. </a:t>
            </a:r>
          </a:p>
          <a:p>
            <a:pPr marL="342900" indent="-342900" eaLnBrk="1" hangingPunct="1">
              <a:buFont typeface="Wingdings" charset="2"/>
              <a:buChar char="Ø"/>
            </a:pPr>
            <a:endParaRPr lang="tr-TR" altLang="en-US" sz="2000" b="1" dirty="0">
              <a:latin typeface="Times New Roman" charset="0"/>
            </a:endParaRPr>
          </a:p>
          <a:p>
            <a:pPr marL="342900" indent="-342900" eaLnBrk="1" hangingPunct="1">
              <a:buFont typeface="Wingdings" charset="2"/>
              <a:buChar char="Ø"/>
            </a:pPr>
            <a:endParaRPr lang="tr-TR" altLang="en-US" sz="2000" b="1" dirty="0"/>
          </a:p>
          <a:p>
            <a:pPr marL="342900" indent="-342900" eaLnBrk="1" hangingPunct="1">
              <a:buFont typeface="Wingdings" charset="2"/>
              <a:buChar char="Ø"/>
            </a:pPr>
            <a:r>
              <a:rPr lang="tr-TR" altLang="en-US" sz="2000" b="1" dirty="0">
                <a:ea typeface="Times New Roman" charset="0"/>
                <a:cs typeface="Times New Roman" charset="0"/>
              </a:rPr>
              <a:t>Köpeklerde NPH insülinin etki süresi 12 saatten daha azdır, bu nedenle kan glikoz düzeyinin</a:t>
            </a:r>
            <a:r>
              <a:rPr lang="tr-TR" altLang="en-US" sz="2000" b="1" dirty="0">
                <a:latin typeface="Times New Roman" charset="0"/>
              </a:rPr>
              <a:t> </a:t>
            </a:r>
            <a:r>
              <a:rPr lang="tr-TR" altLang="en-US" sz="2000" b="1" dirty="0">
                <a:ea typeface="Times New Roman" charset="0"/>
                <a:cs typeface="Times New Roman" charset="0"/>
              </a:rPr>
              <a:t>kontrolü için günde 2 kez kullanılmasına ihtiyaç duyulur</a:t>
            </a:r>
            <a:r>
              <a:rPr lang="tr-TR" altLang="en-US" sz="2000" b="1" dirty="0">
                <a:latin typeface="Times New Roman" charset="0"/>
              </a:rPr>
              <a:t>.</a:t>
            </a:r>
            <a:r>
              <a:rPr lang="tr-TR" altLang="en-US" sz="2000" b="1" dirty="0"/>
              <a:t>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2148340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2"/>
          <p:cNvSpPr txBox="1">
            <a:spLocks noChangeArrowheads="1"/>
          </p:cNvSpPr>
          <p:nvPr/>
        </p:nvSpPr>
        <p:spPr bwMode="auto">
          <a:xfrm>
            <a:off x="4384647" y="4178300"/>
            <a:ext cx="5110163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endParaRPr lang="tr-TR" altLang="en-US" b="1" dirty="0">
              <a:solidFill>
                <a:srgbClr val="FF0066"/>
              </a:solidFill>
            </a:endParaRPr>
          </a:p>
          <a:p>
            <a:pPr algn="ctr" eaLnBrk="1" hangingPunct="1"/>
            <a:r>
              <a:rPr lang="tr-TR" altLang="en-US" sz="2800" b="1" dirty="0">
                <a:solidFill>
                  <a:srgbClr val="990099"/>
                </a:solidFill>
              </a:rPr>
              <a:t>İ</a:t>
            </a:r>
            <a:r>
              <a:rPr lang="tr-TR" altLang="en-US" sz="2800" b="1" dirty="0">
                <a:solidFill>
                  <a:srgbClr val="990099"/>
                </a:solidFill>
                <a:ea typeface="Times New Roman" charset="0"/>
                <a:cs typeface="Times New Roman" charset="0"/>
              </a:rPr>
              <a:t>nsülin günde iki uygulama yapılacaksa insülin uygulama zamanında verilecek yiyeceklerin kalorileri de e</a:t>
            </a:r>
            <a:r>
              <a:rPr lang="tr-TR" altLang="en-US" sz="2800" b="1" dirty="0">
                <a:solidFill>
                  <a:srgbClr val="990099"/>
                </a:solidFill>
              </a:rPr>
              <a:t>şi</a:t>
            </a:r>
            <a:r>
              <a:rPr lang="tr-TR" altLang="en-US" sz="2800" b="1" dirty="0">
                <a:solidFill>
                  <a:srgbClr val="990099"/>
                </a:solidFill>
                <a:ea typeface="Times New Roman" charset="0"/>
                <a:cs typeface="Times New Roman" charset="0"/>
              </a:rPr>
              <a:t>t olmal</a:t>
            </a:r>
            <a:r>
              <a:rPr lang="tr-TR" altLang="en-US" sz="2800" b="1" dirty="0">
                <a:solidFill>
                  <a:srgbClr val="990099"/>
                </a:solidFill>
              </a:rPr>
              <a:t>ı</a:t>
            </a:r>
            <a:r>
              <a:rPr lang="tr-TR" altLang="en-US" sz="2800" b="1" dirty="0">
                <a:solidFill>
                  <a:srgbClr val="990099"/>
                </a:solidFill>
                <a:ea typeface="Times New Roman" charset="0"/>
                <a:cs typeface="Times New Roman" charset="0"/>
              </a:rPr>
              <a:t>d</a:t>
            </a:r>
            <a:r>
              <a:rPr lang="tr-TR" altLang="en-US" sz="2800" b="1" dirty="0">
                <a:solidFill>
                  <a:srgbClr val="990099"/>
                </a:solidFill>
              </a:rPr>
              <a:t>ı</a:t>
            </a:r>
            <a:r>
              <a:rPr lang="tr-TR" altLang="en-US" sz="2800" b="1" dirty="0">
                <a:solidFill>
                  <a:srgbClr val="990099"/>
                </a:solidFill>
                <a:ea typeface="Times New Roman" charset="0"/>
                <a:cs typeface="Times New Roman" charset="0"/>
              </a:rPr>
              <a:t>r</a:t>
            </a:r>
            <a:r>
              <a:rPr lang="tr-TR" altLang="en-US" b="1" dirty="0">
                <a:solidFill>
                  <a:srgbClr val="990099"/>
                </a:solidFill>
              </a:rPr>
              <a:t>.</a:t>
            </a:r>
            <a:r>
              <a:rPr lang="tr-TR" altLang="en-US" b="1" dirty="0">
                <a:solidFill>
                  <a:srgbClr val="990099"/>
                </a:solidFill>
                <a:ea typeface="Times New Roman" charset="0"/>
                <a:cs typeface="Times New Roman" charset="0"/>
              </a:rPr>
              <a:t> </a:t>
            </a:r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6686550" y="381000"/>
          <a:ext cx="2990850" cy="312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" name="Photo Editor Photo" r:id="rId3" imgW="2553056" imgH="2666667" progId="MSPhotoEd.3">
                  <p:embed/>
                </p:oleObj>
              </mc:Choice>
              <mc:Fallback>
                <p:oleObj name="Photo Editor Photo" r:id="rId3" imgW="2553056" imgH="2666667" progId="MSPhotoEd.3">
                  <p:embed/>
                  <p:pic>
                    <p:nvPicPr>
                      <p:cNvPr id="512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6550" y="381000"/>
                        <a:ext cx="2990850" cy="312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5"/>
          <p:cNvGraphicFramePr>
            <a:graphicFrameLocks noChangeAspect="1"/>
          </p:cNvGraphicFramePr>
          <p:nvPr/>
        </p:nvGraphicFramePr>
        <p:xfrm>
          <a:off x="762000" y="4379913"/>
          <a:ext cx="3505200" cy="239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Photo Editor Photo" r:id="rId5" imgW="2142857" imgH="1095528" progId="MSPhotoEd.3">
                  <p:embed/>
                </p:oleObj>
              </mc:Choice>
              <mc:Fallback>
                <p:oleObj name="Photo Editor Photo" r:id="rId5" imgW="2142857" imgH="1095528" progId="MSPhotoEd.3">
                  <p:embed/>
                  <p:pic>
                    <p:nvPicPr>
                      <p:cNvPr id="512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4379913"/>
                        <a:ext cx="3505200" cy="239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676400" y="1143001"/>
            <a:ext cx="51816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sz="2800" b="1">
                <a:solidFill>
                  <a:srgbClr val="990099"/>
                </a:solidFill>
                <a:ea typeface="Times New Roman" charset="0"/>
                <a:cs typeface="Times New Roman" charset="0"/>
              </a:rPr>
              <a:t>Köpeklerde insülinin </a:t>
            </a:r>
            <a:endParaRPr lang="tr-TR" altLang="en-US" sz="2800" b="1">
              <a:solidFill>
                <a:srgbClr val="990099"/>
              </a:solidFill>
            </a:endParaRPr>
          </a:p>
          <a:p>
            <a:pPr algn="ctr" eaLnBrk="1" hangingPunct="1"/>
            <a:r>
              <a:rPr lang="tr-TR" altLang="en-US" sz="2800" b="1">
                <a:solidFill>
                  <a:srgbClr val="990099"/>
                </a:solidFill>
                <a:ea typeface="Times New Roman" charset="0"/>
                <a:cs typeface="Times New Roman" charset="0"/>
              </a:rPr>
              <a:t>0,5 U/kg/CA</a:t>
            </a:r>
            <a:r>
              <a:rPr lang="tr-TR" altLang="en-US" sz="2800" b="1">
                <a:solidFill>
                  <a:srgbClr val="990099"/>
                </a:solidFill>
              </a:rPr>
              <a:t> </a:t>
            </a:r>
          </a:p>
          <a:p>
            <a:pPr algn="ctr" eaLnBrk="1" hangingPunct="1"/>
            <a:r>
              <a:rPr lang="tr-TR" altLang="en-US" sz="2800" b="1">
                <a:solidFill>
                  <a:srgbClr val="990099"/>
                </a:solidFill>
                <a:ea typeface="Times New Roman" charset="0"/>
                <a:cs typeface="Times New Roman" charset="0"/>
              </a:rPr>
              <a:t>dozda uygulanmal</a:t>
            </a:r>
            <a:r>
              <a:rPr lang="tr-TR" altLang="en-US" sz="2800" b="1">
                <a:solidFill>
                  <a:srgbClr val="990099"/>
                </a:solidFill>
              </a:rPr>
              <a:t>ı</a:t>
            </a:r>
            <a:r>
              <a:rPr lang="tr-TR" altLang="en-US" sz="2800" b="1">
                <a:solidFill>
                  <a:srgbClr val="990099"/>
                </a:solidFill>
                <a:ea typeface="Times New Roman" charset="0"/>
                <a:cs typeface="Times New Roman" charset="0"/>
              </a:rPr>
              <a:t>d</a:t>
            </a:r>
            <a:r>
              <a:rPr lang="tr-TR" altLang="en-US" sz="2800" b="1">
                <a:solidFill>
                  <a:srgbClr val="990099"/>
                </a:solidFill>
              </a:rPr>
              <a:t>ı</a:t>
            </a:r>
            <a:r>
              <a:rPr lang="tr-TR" altLang="en-US" sz="2800" b="1">
                <a:solidFill>
                  <a:srgbClr val="990099"/>
                </a:solidFill>
                <a:ea typeface="Times New Roman" charset="0"/>
                <a:cs typeface="Times New Roman" charset="0"/>
              </a:rPr>
              <a:t>r. </a:t>
            </a:r>
            <a:endParaRPr lang="tr-TR" altLang="en-US" sz="2800" b="1">
              <a:solidFill>
                <a:srgbClr val="990099"/>
              </a:solidFill>
            </a:endParaRPr>
          </a:p>
          <a:p>
            <a:pPr eaLnBrk="1" hangingPunct="1"/>
            <a:endParaRPr lang="tr-TR" altLang="en-US" sz="2800">
              <a:solidFill>
                <a:srgbClr val="990099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9311780" y="6366123"/>
            <a:ext cx="2880220" cy="40456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>
                <a:solidFill>
                  <a:srgbClr val="163BC0"/>
                </a:solidFill>
              </a:rPr>
              <a:t>DOÇ.DR.İDİL BAŞTAN</a:t>
            </a:r>
            <a:endParaRPr lang="en-US" b="1" dirty="0">
              <a:solidFill>
                <a:srgbClr val="163B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1721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3"/>
          <p:cNvSpPr txBox="1">
            <a:spLocks noChangeArrowheads="1"/>
          </p:cNvSpPr>
          <p:nvPr/>
        </p:nvSpPr>
        <p:spPr bwMode="auto">
          <a:xfrm>
            <a:off x="677007" y="1028701"/>
            <a:ext cx="10832123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marL="342900" indent="-342900" eaLnBrk="1" hangingPunct="1">
              <a:buFont typeface="Arial" charset="0"/>
              <a:buChar char="•"/>
            </a:pPr>
            <a:r>
              <a:rPr lang="tr-TR" altLang="en-US" dirty="0">
                <a:ea typeface="Times New Roman" charset="0"/>
                <a:cs typeface="Times New Roman" charset="0"/>
              </a:rPr>
              <a:t>Bir köpekte insülin dozunun ayarlanması için 2-4 güne ihtiyaç duyulur. </a:t>
            </a:r>
            <a:endParaRPr lang="tr-TR" altLang="en-US" dirty="0"/>
          </a:p>
          <a:p>
            <a:pPr marL="342900" indent="-342900" eaLnBrk="1" hangingPunct="1">
              <a:buFont typeface="Arial" charset="0"/>
              <a:buChar char="•"/>
            </a:pPr>
            <a:endParaRPr lang="tr-TR" altLang="en-US" dirty="0"/>
          </a:p>
          <a:p>
            <a:pPr marL="342900" indent="-342900" eaLnBrk="1" hangingPunct="1">
              <a:buFont typeface="Arial" charset="0"/>
              <a:buChar char="•"/>
            </a:pPr>
            <a:r>
              <a:rPr lang="tr-TR" altLang="en-US" dirty="0">
                <a:ea typeface="Times New Roman" charset="0"/>
                <a:cs typeface="Times New Roman" charset="0"/>
              </a:rPr>
              <a:t>Bu nedenle </a:t>
            </a:r>
            <a:r>
              <a:rPr lang="tr-TR" altLang="en-US" dirty="0" err="1">
                <a:ea typeface="Times New Roman" charset="0"/>
                <a:cs typeface="Times New Roman" charset="0"/>
              </a:rPr>
              <a:t>diabetes</a:t>
            </a:r>
            <a:r>
              <a:rPr lang="tr-TR" altLang="en-US" dirty="0">
                <a:ea typeface="Times New Roman" charset="0"/>
                <a:cs typeface="Times New Roman" charset="0"/>
              </a:rPr>
              <a:t> </a:t>
            </a:r>
            <a:r>
              <a:rPr lang="tr-TR" altLang="en-US" dirty="0" err="1">
                <a:ea typeface="Times New Roman" charset="0"/>
                <a:cs typeface="Times New Roman" charset="0"/>
              </a:rPr>
              <a:t>mellitus</a:t>
            </a:r>
            <a:r>
              <a:rPr lang="tr-TR" altLang="en-US" dirty="0">
                <a:ea typeface="Times New Roman" charset="0"/>
                <a:cs typeface="Times New Roman" charset="0"/>
              </a:rPr>
              <a:t> tanısı konulmu</a:t>
            </a:r>
            <a:r>
              <a:rPr lang="tr-TR" altLang="en-US" dirty="0"/>
              <a:t>ş</a:t>
            </a:r>
            <a:r>
              <a:rPr lang="tr-TR" altLang="en-US" dirty="0">
                <a:ea typeface="Times New Roman" charset="0"/>
                <a:cs typeface="Times New Roman" charset="0"/>
              </a:rPr>
              <a:t> köpeklerin 24-48 saat’ den fazla olmamak ko</a:t>
            </a:r>
            <a:r>
              <a:rPr lang="tr-TR" altLang="en-US" dirty="0"/>
              <a:t>ş</a:t>
            </a:r>
            <a:r>
              <a:rPr lang="tr-TR" altLang="en-US" dirty="0">
                <a:ea typeface="Times New Roman" charset="0"/>
                <a:cs typeface="Times New Roman" charset="0"/>
              </a:rPr>
              <a:t>ulu ile </a:t>
            </a:r>
            <a:r>
              <a:rPr lang="tr-TR" altLang="en-US" dirty="0" err="1">
                <a:ea typeface="Times New Roman" charset="0"/>
                <a:cs typeface="Times New Roman" charset="0"/>
              </a:rPr>
              <a:t>hospitalize</a:t>
            </a:r>
            <a:r>
              <a:rPr lang="tr-TR" altLang="en-US" dirty="0">
                <a:ea typeface="Times New Roman" charset="0"/>
                <a:cs typeface="Times New Roman" charset="0"/>
              </a:rPr>
              <a:t> edilmesi gereklidir. </a:t>
            </a:r>
            <a:endParaRPr lang="tr-TR" altLang="en-US" dirty="0"/>
          </a:p>
          <a:p>
            <a:pPr marL="342900" indent="-342900" eaLnBrk="1" hangingPunct="1">
              <a:buFont typeface="Arial" charset="0"/>
              <a:buChar char="•"/>
            </a:pPr>
            <a:endParaRPr lang="tr-TR" altLang="en-US" dirty="0"/>
          </a:p>
          <a:p>
            <a:pPr marL="342900" indent="-342900" eaLnBrk="1" hangingPunct="1">
              <a:buFont typeface="Arial" charset="0"/>
              <a:buChar char="•"/>
            </a:pPr>
            <a:endParaRPr lang="tr-TR" altLang="en-US" dirty="0"/>
          </a:p>
          <a:p>
            <a:pPr marL="342900" indent="-342900" eaLnBrk="1" hangingPunct="1">
              <a:buFont typeface="Arial" charset="0"/>
              <a:buChar char="•"/>
            </a:pPr>
            <a:r>
              <a:rPr lang="tr-TR" altLang="en-US" dirty="0" err="1"/>
              <a:t>İ</a:t>
            </a:r>
            <a:r>
              <a:rPr lang="tr-TR" altLang="en-US" dirty="0" err="1">
                <a:ea typeface="Times New Roman" charset="0"/>
                <a:cs typeface="Times New Roman" charset="0"/>
              </a:rPr>
              <a:t>nsulin</a:t>
            </a:r>
            <a:r>
              <a:rPr lang="tr-TR" altLang="en-US" dirty="0">
                <a:ea typeface="Times New Roman" charset="0"/>
                <a:cs typeface="Times New Roman" charset="0"/>
              </a:rPr>
              <a:t> tedavisi s</a:t>
            </a:r>
            <a:r>
              <a:rPr lang="tr-TR" altLang="en-US" dirty="0"/>
              <a:t>ı</a:t>
            </a:r>
            <a:r>
              <a:rPr lang="tr-TR" altLang="en-US" dirty="0">
                <a:ea typeface="Times New Roman" charset="0"/>
                <a:cs typeface="Times New Roman" charset="0"/>
              </a:rPr>
              <a:t>ras</a:t>
            </a:r>
            <a:r>
              <a:rPr lang="tr-TR" altLang="en-US" dirty="0"/>
              <a:t>ı</a:t>
            </a:r>
            <a:r>
              <a:rPr lang="tr-TR" altLang="en-US" dirty="0">
                <a:ea typeface="Times New Roman" charset="0"/>
                <a:cs typeface="Times New Roman" charset="0"/>
              </a:rPr>
              <a:t>nda doz ve etki süresi</a:t>
            </a:r>
            <a:r>
              <a:rPr lang="tr-TR" altLang="en-US" dirty="0"/>
              <a:t>ni değerlendirmek</a:t>
            </a:r>
            <a:r>
              <a:rPr lang="tr-TR" altLang="en-US" dirty="0">
                <a:ea typeface="Times New Roman" charset="0"/>
                <a:cs typeface="Times New Roman" charset="0"/>
              </a:rPr>
              <a:t> için </a:t>
            </a:r>
            <a:r>
              <a:rPr lang="tr-TR" altLang="en-US" dirty="0" err="1">
                <a:ea typeface="Times New Roman" charset="0"/>
                <a:cs typeface="Times New Roman" charset="0"/>
              </a:rPr>
              <a:t>insulin</a:t>
            </a:r>
            <a:r>
              <a:rPr lang="tr-TR" altLang="en-US" dirty="0">
                <a:ea typeface="Times New Roman" charset="0"/>
                <a:cs typeface="Times New Roman" charset="0"/>
              </a:rPr>
              <a:t> uygulamas</a:t>
            </a:r>
            <a:r>
              <a:rPr lang="tr-TR" altLang="en-US" dirty="0"/>
              <a:t>ı</a:t>
            </a:r>
            <a:r>
              <a:rPr lang="tr-TR" altLang="en-US" dirty="0">
                <a:ea typeface="Times New Roman" charset="0"/>
                <a:cs typeface="Times New Roman" charset="0"/>
              </a:rPr>
              <a:t>ndan</a:t>
            </a:r>
            <a:r>
              <a:rPr lang="tr-TR" altLang="en-US" dirty="0"/>
              <a:t>  </a:t>
            </a:r>
            <a:r>
              <a:rPr lang="tr-TR" altLang="en-US" dirty="0">
                <a:ea typeface="Times New Roman" charset="0"/>
                <a:cs typeface="Times New Roman" charset="0"/>
              </a:rPr>
              <a:t>2 saatte bir gün boyunca kan glikoz </a:t>
            </a:r>
            <a:r>
              <a:rPr lang="tr-TR" altLang="en-US" dirty="0"/>
              <a:t> </a:t>
            </a:r>
            <a:r>
              <a:rPr lang="tr-TR" altLang="en-US" dirty="0">
                <a:ea typeface="Times New Roman" charset="0"/>
                <a:cs typeface="Times New Roman" charset="0"/>
              </a:rPr>
              <a:t>konsantrasyonu ölçü</a:t>
            </a:r>
            <a:r>
              <a:rPr lang="tr-TR" altLang="en-US" dirty="0"/>
              <a:t>lmelidir</a:t>
            </a:r>
            <a:r>
              <a:rPr lang="tr-TR" altLang="en-US" dirty="0">
                <a:ea typeface="Times New Roman" charset="0"/>
                <a:cs typeface="Times New Roman" charset="0"/>
              </a:rPr>
              <a:t>. </a:t>
            </a:r>
            <a:endParaRPr lang="tr-TR" altLang="en-US" dirty="0"/>
          </a:p>
          <a:p>
            <a:pPr marL="342900" indent="-342900" eaLnBrk="1" hangingPunct="1">
              <a:buFont typeface="Arial" charset="0"/>
              <a:buChar char="•"/>
            </a:pPr>
            <a:endParaRPr lang="tr-TR" altLang="en-US" dirty="0">
              <a:solidFill>
                <a:srgbClr val="990099"/>
              </a:solidFill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994031" y="4041286"/>
            <a:ext cx="6746875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tr-TR" altLang="en-US" b="1" dirty="0">
              <a:solidFill>
                <a:srgbClr val="FF0066"/>
              </a:solidFill>
            </a:endParaRPr>
          </a:p>
          <a:p>
            <a:pPr marL="342900" indent="-342900" eaLnBrk="1" hangingPunct="1">
              <a:buFont typeface="Wingdings" charset="2"/>
              <a:buChar char="ü"/>
            </a:pPr>
            <a:r>
              <a:rPr lang="tr-TR" altLang="en-US" b="1" dirty="0">
                <a:solidFill>
                  <a:srgbClr val="FF0066"/>
                </a:solidFill>
                <a:ea typeface="Times New Roman" charset="0"/>
                <a:cs typeface="Times New Roman" charset="0"/>
              </a:rPr>
              <a:t>insülinin etkisi pik yapt</a:t>
            </a:r>
            <a:r>
              <a:rPr lang="tr-TR" altLang="en-US" b="1" dirty="0">
                <a:solidFill>
                  <a:srgbClr val="FF0066"/>
                </a:solidFill>
              </a:rPr>
              <a:t>ığı</a:t>
            </a:r>
            <a:r>
              <a:rPr lang="tr-TR" altLang="en-US" b="1" dirty="0">
                <a:solidFill>
                  <a:srgbClr val="FF0066"/>
                </a:solidFill>
                <a:ea typeface="Times New Roman" charset="0"/>
                <a:cs typeface="Times New Roman" charset="0"/>
              </a:rPr>
              <a:t> zamanı, </a:t>
            </a:r>
            <a:endParaRPr lang="tr-TR" altLang="en-US" b="1" dirty="0">
              <a:solidFill>
                <a:srgbClr val="FF0066"/>
              </a:solidFill>
            </a:endParaRPr>
          </a:p>
          <a:p>
            <a:pPr marL="342900" indent="-342900" eaLnBrk="1" hangingPunct="1">
              <a:buFont typeface="Wingdings" charset="2"/>
              <a:buChar char="ü"/>
            </a:pPr>
            <a:endParaRPr lang="tr-TR" altLang="en-US" b="1" dirty="0">
              <a:solidFill>
                <a:srgbClr val="FF0066"/>
              </a:solidFill>
            </a:endParaRPr>
          </a:p>
          <a:p>
            <a:pPr marL="342900" indent="-342900" eaLnBrk="1" hangingPunct="1">
              <a:buFont typeface="Wingdings" charset="2"/>
              <a:buChar char="ü"/>
            </a:pPr>
            <a:r>
              <a:rPr lang="tr-TR" altLang="en-US" b="1" dirty="0">
                <a:solidFill>
                  <a:srgbClr val="FF0066"/>
                </a:solidFill>
                <a:ea typeface="Times New Roman" charset="0"/>
                <a:cs typeface="Times New Roman" charset="0"/>
              </a:rPr>
              <a:t>insülinin etkisinin ne kadar sürdü</a:t>
            </a:r>
            <a:r>
              <a:rPr lang="tr-TR" altLang="en-US" b="1" dirty="0">
                <a:solidFill>
                  <a:srgbClr val="FF0066"/>
                </a:solidFill>
              </a:rPr>
              <a:t>ğ</a:t>
            </a:r>
            <a:r>
              <a:rPr lang="tr-TR" altLang="en-US" b="1" dirty="0">
                <a:solidFill>
                  <a:srgbClr val="FF0066"/>
                </a:solidFill>
                <a:ea typeface="Times New Roman" charset="0"/>
                <a:cs typeface="Times New Roman" charset="0"/>
              </a:rPr>
              <a:t>ü</a:t>
            </a:r>
            <a:r>
              <a:rPr lang="tr-TR" altLang="en-US" b="1" dirty="0">
                <a:solidFill>
                  <a:srgbClr val="FF0066"/>
                </a:solidFill>
              </a:rPr>
              <a:t>,</a:t>
            </a:r>
          </a:p>
          <a:p>
            <a:pPr marL="342900" indent="-342900" eaLnBrk="1" hangingPunct="1">
              <a:buFont typeface="Wingdings" charset="2"/>
              <a:buChar char="ü"/>
            </a:pPr>
            <a:endParaRPr lang="tr-TR" altLang="en-US" b="1" dirty="0">
              <a:solidFill>
                <a:srgbClr val="FF0066"/>
              </a:solidFill>
            </a:endParaRPr>
          </a:p>
          <a:p>
            <a:pPr marL="342900" indent="-342900" eaLnBrk="1" hangingPunct="1">
              <a:buFont typeface="Wingdings" charset="2"/>
              <a:buChar char="ü"/>
            </a:pPr>
            <a:r>
              <a:rPr lang="tr-TR" altLang="en-US" b="1" dirty="0">
                <a:solidFill>
                  <a:srgbClr val="FF0066"/>
                </a:solidFill>
                <a:ea typeface="Times New Roman" charset="0"/>
                <a:cs typeface="Times New Roman" charset="0"/>
              </a:rPr>
              <a:t>kan glikoz düzeyindeki dalgalanmalar ortaya konulacaktır</a:t>
            </a:r>
            <a:r>
              <a:rPr lang="tr-TR" altLang="en-US" b="1" dirty="0">
                <a:solidFill>
                  <a:srgbClr val="FF0066"/>
                </a:solidFill>
              </a:rPr>
              <a:t>.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72611" y="6272460"/>
            <a:ext cx="4114800" cy="365125"/>
          </a:xfrm>
        </p:spPr>
        <p:txBody>
          <a:bodyPr/>
          <a:lstStyle/>
          <a:p>
            <a:r>
              <a:rPr lang="en-US" b="1">
                <a:solidFill>
                  <a:srgbClr val="163BC0"/>
                </a:solidFill>
              </a:rPr>
              <a:t>DOÇ.DR.İDİL BAŞTAN</a:t>
            </a:r>
            <a:endParaRPr lang="en-US" b="1" dirty="0">
              <a:solidFill>
                <a:srgbClr val="163B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8020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1828800" y="1514475"/>
            <a:ext cx="83820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b="1" dirty="0">
                <a:solidFill>
                  <a:srgbClr val="FF0000"/>
                </a:solidFill>
              </a:rPr>
              <a:t>İ</a:t>
            </a:r>
            <a:r>
              <a:rPr lang="tr-TR" altLang="en-US" b="1" dirty="0">
                <a:solidFill>
                  <a:srgbClr val="FF0000"/>
                </a:solidFill>
                <a:ea typeface="Times New Roman" charset="0"/>
                <a:cs typeface="Times New Roman" charset="0"/>
              </a:rPr>
              <a:t>nsülin tedavisindeki temel amaç kan glikoz </a:t>
            </a:r>
            <a:endParaRPr lang="tr-TR" altLang="en-US" b="1" dirty="0">
              <a:solidFill>
                <a:srgbClr val="FF0000"/>
              </a:solidFill>
            </a:endParaRPr>
          </a:p>
          <a:p>
            <a:pPr algn="ctr" eaLnBrk="1" hangingPunct="1"/>
            <a:r>
              <a:rPr lang="tr-TR" altLang="en-US" b="1" dirty="0">
                <a:solidFill>
                  <a:srgbClr val="FF0000"/>
                </a:solidFill>
              </a:rPr>
              <a:t>k</a:t>
            </a:r>
            <a:r>
              <a:rPr lang="tr-TR" altLang="en-US" b="1" dirty="0">
                <a:solidFill>
                  <a:srgbClr val="FF0000"/>
                </a:solidFill>
                <a:ea typeface="Times New Roman" charset="0"/>
                <a:cs typeface="Times New Roman" charset="0"/>
              </a:rPr>
              <a:t>onsantrasyonunu gün boyunca</a:t>
            </a:r>
            <a:r>
              <a:rPr lang="tr-TR" altLang="en-US" b="1" dirty="0">
                <a:solidFill>
                  <a:srgbClr val="990099"/>
                </a:solidFill>
              </a:rPr>
              <a:t>;</a:t>
            </a:r>
            <a:r>
              <a:rPr lang="tr-TR" altLang="en-US" b="1" dirty="0">
                <a:solidFill>
                  <a:srgbClr val="990099"/>
                </a:solidFill>
                <a:ea typeface="Times New Roman" charset="0"/>
                <a:cs typeface="Times New Roman" charset="0"/>
              </a:rPr>
              <a:t> </a:t>
            </a:r>
          </a:p>
          <a:p>
            <a:pPr algn="ctr" eaLnBrk="1" hangingPunct="1"/>
            <a:endParaRPr lang="tr-TR" altLang="en-US" b="1" dirty="0">
              <a:solidFill>
                <a:srgbClr val="990099"/>
              </a:solidFill>
            </a:endParaRPr>
          </a:p>
          <a:p>
            <a:pPr eaLnBrk="1" hangingPunct="1"/>
            <a:endParaRPr lang="tr-TR" altLang="en-US" b="1" dirty="0">
              <a:solidFill>
                <a:srgbClr val="990099"/>
              </a:solidFill>
            </a:endParaRPr>
          </a:p>
          <a:p>
            <a:pPr marL="342900" indent="-342900" algn="ctr" eaLnBrk="1" hangingPunct="1">
              <a:buFont typeface="Wingdings" charset="2"/>
              <a:buChar char="Ø"/>
            </a:pPr>
            <a:r>
              <a:rPr lang="tr-TR" altLang="en-US" b="1" dirty="0" err="1">
                <a:ea typeface="Times New Roman" charset="0"/>
                <a:cs typeface="Times New Roman" charset="0"/>
              </a:rPr>
              <a:t>diabetli</a:t>
            </a:r>
            <a:r>
              <a:rPr lang="tr-TR" altLang="en-US" b="1" dirty="0">
                <a:ea typeface="Times New Roman" charset="0"/>
                <a:cs typeface="Times New Roman" charset="0"/>
              </a:rPr>
              <a:t> </a:t>
            </a:r>
            <a:r>
              <a:rPr lang="tr-TR" altLang="en-US" b="1" dirty="0" err="1">
                <a:ea typeface="Times New Roman" charset="0"/>
                <a:cs typeface="Times New Roman" charset="0"/>
              </a:rPr>
              <a:t>katarakts</a:t>
            </a:r>
            <a:r>
              <a:rPr lang="tr-TR" altLang="en-US" b="1" dirty="0" err="1"/>
              <a:t>ı</a:t>
            </a:r>
            <a:r>
              <a:rPr lang="tr-TR" altLang="en-US" b="1" dirty="0" err="1">
                <a:ea typeface="Times New Roman" charset="0"/>
                <a:cs typeface="Times New Roman" charset="0"/>
              </a:rPr>
              <a:t>z</a:t>
            </a:r>
            <a:r>
              <a:rPr lang="tr-TR" altLang="en-US" b="1" dirty="0">
                <a:ea typeface="Times New Roman" charset="0"/>
                <a:cs typeface="Times New Roman" charset="0"/>
              </a:rPr>
              <a:t> köpeklerde 100-200 mg/dl, </a:t>
            </a:r>
            <a:endParaRPr lang="tr-TR" altLang="en-US" b="1" dirty="0"/>
          </a:p>
          <a:p>
            <a:pPr marL="342900" indent="-342900" algn="ctr" eaLnBrk="1" hangingPunct="1">
              <a:buFont typeface="Wingdings" charset="2"/>
              <a:buChar char="Ø"/>
            </a:pPr>
            <a:endParaRPr lang="tr-TR" altLang="en-US" b="1" dirty="0"/>
          </a:p>
          <a:p>
            <a:pPr marL="342900" indent="-342900" algn="ctr" eaLnBrk="1" hangingPunct="1">
              <a:buFont typeface="Wingdings" charset="2"/>
              <a:buChar char="Ø"/>
            </a:pPr>
            <a:endParaRPr lang="tr-TR" altLang="en-US" b="1" dirty="0"/>
          </a:p>
          <a:p>
            <a:pPr marL="342900" indent="-342900" algn="ctr" eaLnBrk="1" hangingPunct="1">
              <a:buFont typeface="Wingdings" charset="2"/>
              <a:buChar char="Ø"/>
            </a:pPr>
            <a:r>
              <a:rPr lang="tr-TR" altLang="en-US" b="1" dirty="0">
                <a:ea typeface="Times New Roman" charset="0"/>
                <a:cs typeface="Times New Roman" charset="0"/>
              </a:rPr>
              <a:t>katarakt </a:t>
            </a:r>
            <a:r>
              <a:rPr lang="tr-TR" altLang="en-US" b="1" dirty="0"/>
              <a:t>ş</a:t>
            </a:r>
            <a:r>
              <a:rPr lang="tr-TR" altLang="en-US" b="1" dirty="0">
                <a:ea typeface="Times New Roman" charset="0"/>
                <a:cs typeface="Times New Roman" charset="0"/>
              </a:rPr>
              <a:t>ekillenmi</a:t>
            </a:r>
            <a:r>
              <a:rPr lang="tr-TR" altLang="en-US" b="1" dirty="0"/>
              <a:t>ş</a:t>
            </a:r>
            <a:r>
              <a:rPr lang="tr-TR" altLang="en-US" b="1" dirty="0">
                <a:ea typeface="Times New Roman" charset="0"/>
                <a:cs typeface="Times New Roman" charset="0"/>
              </a:rPr>
              <a:t> köpeklerde 100-250 mg/dl arasında </a:t>
            </a:r>
            <a:r>
              <a:rPr lang="tr-TR" altLang="en-US" b="1" dirty="0"/>
              <a:t>t</a:t>
            </a:r>
            <a:r>
              <a:rPr lang="tr-TR" altLang="en-US" b="1" dirty="0">
                <a:ea typeface="Times New Roman" charset="0"/>
                <a:cs typeface="Times New Roman" charset="0"/>
              </a:rPr>
              <a:t>uta</a:t>
            </a:r>
            <a:r>
              <a:rPr lang="tr-TR" altLang="en-US" b="1" dirty="0"/>
              <a:t>mak</a:t>
            </a:r>
            <a:r>
              <a:rPr lang="tr-TR" altLang="en-US" b="1" dirty="0">
                <a:ea typeface="Times New Roman" charset="0"/>
                <a:cs typeface="Times New Roman" charset="0"/>
              </a:rPr>
              <a:t> olmal</a:t>
            </a:r>
            <a:r>
              <a:rPr lang="tr-TR" altLang="en-US" b="1" dirty="0"/>
              <a:t>ı</a:t>
            </a:r>
            <a:r>
              <a:rPr lang="tr-TR" altLang="en-US" b="1" dirty="0">
                <a:ea typeface="Times New Roman" charset="0"/>
                <a:cs typeface="Times New Roman" charset="0"/>
              </a:rPr>
              <a:t>d</a:t>
            </a:r>
            <a:r>
              <a:rPr lang="tr-TR" altLang="en-US" b="1" dirty="0"/>
              <a:t>ı</a:t>
            </a:r>
            <a:r>
              <a:rPr lang="tr-TR" altLang="en-US" b="1" dirty="0">
                <a:ea typeface="Times New Roman" charset="0"/>
                <a:cs typeface="Times New Roman" charset="0"/>
              </a:rPr>
              <a:t>r</a:t>
            </a:r>
            <a:r>
              <a:rPr lang="tr-TR" altLang="en-US" b="1" dirty="0"/>
              <a:t>.</a:t>
            </a:r>
            <a:r>
              <a:rPr lang="tr-TR" altLang="en-US" b="1" dirty="0">
                <a:ea typeface="Times New Roman" charset="0"/>
                <a:cs typeface="Times New Roman" charset="0"/>
              </a:rPr>
              <a:t> </a:t>
            </a:r>
            <a:endParaRPr lang="tr-TR" altLang="en-US" b="1" dirty="0"/>
          </a:p>
          <a:p>
            <a:pPr marL="342900" indent="-342900" eaLnBrk="1" hangingPunct="1">
              <a:buFont typeface="Wingdings" charset="2"/>
              <a:buChar char="Ø"/>
            </a:pPr>
            <a:endParaRPr lang="tr-TR" altLang="en-US" b="1" dirty="0">
              <a:solidFill>
                <a:srgbClr val="990099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0604112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729762" y="1073151"/>
            <a:ext cx="11157438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marL="342900" indent="-342900" eaLnBrk="1" hangingPunct="1">
              <a:buFont typeface="Arial" charset="0"/>
              <a:buChar char="•"/>
            </a:pPr>
            <a:endParaRPr lang="tr-TR" altLang="en-US" sz="2000" dirty="0"/>
          </a:p>
          <a:p>
            <a:pPr marL="342900" indent="-342900" eaLnBrk="1" hangingPunct="1">
              <a:buFont typeface="Arial" charset="0"/>
              <a:buChar char="•"/>
            </a:pPr>
            <a:r>
              <a:rPr lang="tr-TR" altLang="en-US" sz="2000" dirty="0">
                <a:ea typeface="Times New Roman" charset="0"/>
                <a:cs typeface="Times New Roman" charset="0"/>
              </a:rPr>
              <a:t>Hastalar ba</a:t>
            </a:r>
            <a:r>
              <a:rPr lang="tr-TR" altLang="en-US" sz="2000" dirty="0"/>
              <a:t>ş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langıçta insüline oldukça duyarl</a:t>
            </a:r>
            <a:r>
              <a:rPr lang="tr-TR" altLang="en-US" sz="2000" dirty="0"/>
              <a:t>ı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d</a:t>
            </a:r>
            <a:r>
              <a:rPr lang="tr-TR" altLang="en-US" sz="2000" dirty="0"/>
              <a:t>ı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rlar. </a:t>
            </a:r>
            <a:endParaRPr lang="tr-TR" altLang="en-US" sz="2000" dirty="0"/>
          </a:p>
          <a:p>
            <a:pPr marL="342900" indent="-342900" eaLnBrk="1" hangingPunct="1">
              <a:buFont typeface="Arial" charset="0"/>
              <a:buChar char="•"/>
            </a:pPr>
            <a:endParaRPr lang="tr-TR" altLang="en-US" sz="2000" dirty="0"/>
          </a:p>
          <a:p>
            <a:pPr marL="342900" indent="-342900" eaLnBrk="1" hangingPunct="1">
              <a:buFont typeface="Arial" charset="0"/>
              <a:buChar char="•"/>
            </a:pPr>
            <a:r>
              <a:rPr lang="tr-TR" altLang="en-US" sz="2000" dirty="0" err="1"/>
              <a:t>İ</a:t>
            </a:r>
            <a:r>
              <a:rPr lang="tr-TR" altLang="en-US" sz="2000" dirty="0" err="1">
                <a:ea typeface="Times New Roman" charset="0"/>
                <a:cs typeface="Times New Roman" charset="0"/>
              </a:rPr>
              <a:t>nsulin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 </a:t>
            </a:r>
            <a:r>
              <a:rPr lang="tr-TR" altLang="en-US" sz="2000" dirty="0"/>
              <a:t>uygulan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d</a:t>
            </a:r>
            <a:r>
              <a:rPr lang="tr-TR" altLang="en-US" sz="2000" dirty="0"/>
              <a:t>ı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ktan hemen sonra eve gönderilmemelidirler. </a:t>
            </a:r>
            <a:r>
              <a:rPr lang="tr-TR" altLang="en-US" sz="2000" dirty="0"/>
              <a:t>İ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nsülin uygulamasından sonra hipoglisemi geli</a:t>
            </a:r>
            <a:r>
              <a:rPr lang="tr-TR" altLang="en-US" sz="2000" dirty="0"/>
              <a:t>ş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ebilmektedir. </a:t>
            </a:r>
            <a:endParaRPr lang="tr-TR" altLang="en-US" sz="2000" dirty="0"/>
          </a:p>
          <a:p>
            <a:pPr marL="342900" indent="-342900" eaLnBrk="1" hangingPunct="1">
              <a:buFont typeface="Arial" charset="0"/>
              <a:buChar char="•"/>
            </a:pPr>
            <a:endParaRPr lang="tr-TR" altLang="en-US" sz="2000" dirty="0"/>
          </a:p>
          <a:p>
            <a:pPr marL="342900" indent="-342900" eaLnBrk="1" hangingPunct="1">
              <a:buFont typeface="Arial" charset="0"/>
              <a:buChar char="•"/>
            </a:pPr>
            <a:r>
              <a:rPr lang="tr-TR" altLang="en-US" sz="2000" dirty="0">
                <a:ea typeface="Times New Roman" charset="0"/>
                <a:cs typeface="Times New Roman" charset="0"/>
              </a:rPr>
              <a:t>Hipoglisemi </a:t>
            </a:r>
            <a:r>
              <a:rPr lang="tr-TR" altLang="en-US" sz="2000" dirty="0"/>
              <a:t>ş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ekillenen hastalarda eve gönderilmeden önce insülinin dozu azaltılmalıdır. </a:t>
            </a:r>
          </a:p>
          <a:p>
            <a:pPr marL="342900" indent="-342900" eaLnBrk="1" hangingPunct="1">
              <a:buFont typeface="Arial" charset="0"/>
              <a:buChar char="•"/>
            </a:pPr>
            <a:endParaRPr lang="tr-TR" altLang="en-US" sz="2000" dirty="0">
              <a:ea typeface="Times New Roman" charset="0"/>
              <a:cs typeface="Times New Roman" charset="0"/>
            </a:endParaRPr>
          </a:p>
          <a:p>
            <a:pPr marL="342900" indent="-342900" eaLnBrk="1" hangingPunct="1">
              <a:buFont typeface="Arial" charset="0"/>
              <a:buChar char="•"/>
            </a:pPr>
            <a:r>
              <a:rPr lang="tr-TR" altLang="en-US" sz="2000" dirty="0">
                <a:ea typeface="Times New Roman" charset="0"/>
                <a:cs typeface="Times New Roman" charset="0"/>
              </a:rPr>
              <a:t>Doz ayarlandıktan sonra haftada bir kez köpekler rutin olarak yeniden de</a:t>
            </a:r>
            <a:r>
              <a:rPr lang="tr-TR" altLang="en-US" sz="2000" dirty="0"/>
              <a:t>ğ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erlendirilmeli  ve bu de</a:t>
            </a:r>
            <a:r>
              <a:rPr lang="tr-TR" altLang="en-US" sz="2000" dirty="0"/>
              <a:t>ğ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erlendirme i</a:t>
            </a:r>
            <a:r>
              <a:rPr lang="tr-TR" altLang="en-US" sz="2000" dirty="0"/>
              <a:t>ş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lemi köpeklerde </a:t>
            </a:r>
            <a:r>
              <a:rPr lang="tr-TR" altLang="en-US" sz="2000" dirty="0" err="1">
                <a:ea typeface="Times New Roman" charset="0"/>
                <a:cs typeface="Times New Roman" charset="0"/>
              </a:rPr>
              <a:t>glisemik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 kontrol sa</a:t>
            </a:r>
            <a:r>
              <a:rPr lang="tr-TR" altLang="en-US" sz="2000" dirty="0"/>
              <a:t>ğ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lanana kadar sürdürülmelidir. </a:t>
            </a:r>
            <a:endParaRPr lang="tr-TR" altLang="en-US" sz="2000" dirty="0"/>
          </a:p>
          <a:p>
            <a:pPr marL="342900" indent="-342900" eaLnBrk="1" hangingPunct="1">
              <a:buFont typeface="Arial" charset="0"/>
              <a:buChar char="•"/>
            </a:pPr>
            <a:endParaRPr lang="tr-TR" altLang="en-US" sz="2000" dirty="0"/>
          </a:p>
          <a:p>
            <a:pPr marL="342900" indent="-342900" eaLnBrk="1" hangingPunct="1">
              <a:buFont typeface="Arial" charset="0"/>
              <a:buChar char="•"/>
            </a:pPr>
            <a:r>
              <a:rPr lang="tr-TR" altLang="en-US" sz="2000" dirty="0">
                <a:ea typeface="Times New Roman" charset="0"/>
                <a:cs typeface="Times New Roman" charset="0"/>
              </a:rPr>
              <a:t>Al</a:t>
            </a:r>
            <a:r>
              <a:rPr lang="tr-TR" altLang="en-US" sz="2000" dirty="0"/>
              <a:t>ış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ma periyodunda her zaman insüline cevap farklılıkları olabilir, bu nedenle insülinin dozajı ve tipi de</a:t>
            </a:r>
            <a:r>
              <a:rPr lang="tr-TR" altLang="en-US" sz="2000" dirty="0"/>
              <a:t>ğ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i</a:t>
            </a:r>
            <a:r>
              <a:rPr lang="tr-TR" altLang="en-US" sz="2000" dirty="0"/>
              <a:t>ş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tirilebilir</a:t>
            </a:r>
            <a:r>
              <a:rPr lang="tr-TR" altLang="en-US" sz="2000" dirty="0"/>
              <a:t>.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 </a:t>
            </a:r>
            <a:endParaRPr lang="tr-TR" altLang="en-US" sz="2000" dirty="0"/>
          </a:p>
          <a:p>
            <a:pPr marL="342900" indent="-342900" eaLnBrk="1" hangingPunct="1">
              <a:buFont typeface="Arial" charset="0"/>
              <a:buChar char="•"/>
            </a:pPr>
            <a:endParaRPr lang="tr-TR" altLang="en-US" sz="2000" dirty="0"/>
          </a:p>
          <a:p>
            <a:pPr marL="342900" indent="-342900" eaLnBrk="1" hangingPunct="1">
              <a:buFont typeface="Arial" charset="0"/>
              <a:buChar char="•"/>
            </a:pPr>
            <a:endParaRPr lang="tr-TR" altLang="en-US" sz="20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26587357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3"/>
          <p:cNvSpPr txBox="1">
            <a:spLocks noChangeArrowheads="1"/>
          </p:cNvSpPr>
          <p:nvPr/>
        </p:nvSpPr>
        <p:spPr bwMode="auto">
          <a:xfrm>
            <a:off x="589488" y="1202511"/>
            <a:ext cx="11289323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marL="342900" indent="-342900" eaLnBrk="1" hangingPunct="1">
              <a:buFont typeface="Arial" charset="0"/>
              <a:buChar char="•"/>
            </a:pPr>
            <a:r>
              <a:rPr lang="tr-TR" altLang="en-US" dirty="0">
                <a:ea typeface="Times New Roman" charset="0"/>
                <a:cs typeface="Times New Roman" charset="0"/>
              </a:rPr>
              <a:t>Genelde </a:t>
            </a:r>
            <a:r>
              <a:rPr lang="tr-TR" altLang="en-US" dirty="0" err="1">
                <a:ea typeface="Times New Roman" charset="0"/>
                <a:cs typeface="Times New Roman" charset="0"/>
              </a:rPr>
              <a:t>insulin</a:t>
            </a:r>
            <a:r>
              <a:rPr lang="tr-TR" altLang="en-US" dirty="0">
                <a:ea typeface="Times New Roman" charset="0"/>
                <a:cs typeface="Times New Roman" charset="0"/>
              </a:rPr>
              <a:t> tedavisi ba</a:t>
            </a:r>
            <a:r>
              <a:rPr lang="tr-TR" altLang="en-US" dirty="0"/>
              <a:t>ş</a:t>
            </a:r>
            <a:r>
              <a:rPr lang="tr-TR" altLang="en-US" dirty="0">
                <a:ea typeface="Times New Roman" charset="0"/>
                <a:cs typeface="Times New Roman" charset="0"/>
              </a:rPr>
              <a:t>lang</a:t>
            </a:r>
            <a:r>
              <a:rPr lang="tr-TR" altLang="en-US" dirty="0"/>
              <a:t>ı</a:t>
            </a:r>
            <a:r>
              <a:rPr lang="tr-TR" altLang="en-US" dirty="0">
                <a:ea typeface="Times New Roman" charset="0"/>
                <a:cs typeface="Times New Roman" charset="0"/>
              </a:rPr>
              <a:t>c</a:t>
            </a:r>
            <a:r>
              <a:rPr lang="tr-TR" altLang="en-US" dirty="0"/>
              <a:t>ı</a:t>
            </a:r>
            <a:r>
              <a:rPr lang="tr-TR" altLang="en-US" dirty="0">
                <a:ea typeface="Times New Roman" charset="0"/>
                <a:cs typeface="Times New Roman" charset="0"/>
              </a:rPr>
              <a:t>ndan 30 gün içerisinde herhangi bir </a:t>
            </a:r>
            <a:r>
              <a:rPr lang="tr-TR" altLang="en-US" dirty="0" err="1">
                <a:ea typeface="Times New Roman" charset="0"/>
                <a:cs typeface="Times New Roman" charset="0"/>
              </a:rPr>
              <a:t>insulin</a:t>
            </a:r>
            <a:r>
              <a:rPr lang="tr-TR" altLang="en-US" dirty="0">
                <a:ea typeface="Times New Roman" charset="0"/>
                <a:cs typeface="Times New Roman" charset="0"/>
              </a:rPr>
              <a:t> </a:t>
            </a:r>
            <a:r>
              <a:rPr lang="tr-TR" altLang="en-US" dirty="0" err="1">
                <a:ea typeface="Times New Roman" charset="0"/>
                <a:cs typeface="Times New Roman" charset="0"/>
              </a:rPr>
              <a:t>antagonistik</a:t>
            </a:r>
            <a:r>
              <a:rPr lang="tr-TR" altLang="en-US" dirty="0">
                <a:ea typeface="Times New Roman" charset="0"/>
                <a:cs typeface="Times New Roman" charset="0"/>
              </a:rPr>
              <a:t> hastalık yoksa insülin dozu ayarlanır ve </a:t>
            </a:r>
            <a:r>
              <a:rPr lang="tr-TR" altLang="en-US" dirty="0" err="1">
                <a:ea typeface="Times New Roman" charset="0"/>
                <a:cs typeface="Times New Roman" charset="0"/>
              </a:rPr>
              <a:t>glisemik</a:t>
            </a:r>
            <a:r>
              <a:rPr lang="tr-TR" altLang="en-US" dirty="0">
                <a:ea typeface="Times New Roman" charset="0"/>
                <a:cs typeface="Times New Roman" charset="0"/>
              </a:rPr>
              <a:t> kontrol sa</a:t>
            </a:r>
            <a:r>
              <a:rPr lang="tr-TR" altLang="en-US" dirty="0"/>
              <a:t>ğ</a:t>
            </a:r>
            <a:r>
              <a:rPr lang="tr-TR" altLang="en-US" dirty="0">
                <a:ea typeface="Times New Roman" charset="0"/>
                <a:cs typeface="Times New Roman" charset="0"/>
              </a:rPr>
              <a:t>lanır</a:t>
            </a:r>
            <a:r>
              <a:rPr lang="tr-TR" altLang="en-US" dirty="0"/>
              <a:t>.</a:t>
            </a:r>
            <a:r>
              <a:rPr lang="tr-TR" altLang="en-US" dirty="0">
                <a:ea typeface="Times New Roman" charset="0"/>
                <a:cs typeface="Times New Roman" charset="0"/>
              </a:rPr>
              <a:t> </a:t>
            </a:r>
            <a:endParaRPr lang="tr-TR" altLang="en-US" dirty="0"/>
          </a:p>
          <a:p>
            <a:pPr marL="342900" indent="-342900" eaLnBrk="1" hangingPunct="1">
              <a:buFont typeface="Arial" charset="0"/>
              <a:buChar char="•"/>
            </a:pPr>
            <a:endParaRPr lang="tr-TR" altLang="en-US" dirty="0"/>
          </a:p>
          <a:p>
            <a:pPr marL="342900" indent="-342900" eaLnBrk="1" hangingPunct="1">
              <a:buFont typeface="Arial" charset="0"/>
              <a:buChar char="•"/>
            </a:pPr>
            <a:r>
              <a:rPr lang="tr-TR" altLang="en-US" dirty="0">
                <a:ea typeface="Times New Roman" charset="0"/>
                <a:cs typeface="Times New Roman" charset="0"/>
              </a:rPr>
              <a:t>Hayvan sahibine tedavide asıl amacın klinik iyile</a:t>
            </a:r>
            <a:r>
              <a:rPr lang="tr-TR" altLang="en-US" dirty="0"/>
              <a:t>ş</a:t>
            </a:r>
            <a:r>
              <a:rPr lang="tr-TR" altLang="en-US" dirty="0">
                <a:ea typeface="Times New Roman" charset="0"/>
                <a:cs typeface="Times New Roman" charset="0"/>
              </a:rPr>
              <a:t>menin sa</a:t>
            </a:r>
            <a:r>
              <a:rPr lang="tr-TR" altLang="en-US" dirty="0"/>
              <a:t>ğ</a:t>
            </a:r>
            <a:r>
              <a:rPr lang="tr-TR" altLang="en-US" dirty="0">
                <a:ea typeface="Times New Roman" charset="0"/>
                <a:cs typeface="Times New Roman" charset="0"/>
              </a:rPr>
              <a:t>lanması oldu</a:t>
            </a:r>
            <a:r>
              <a:rPr lang="tr-TR" altLang="en-US" dirty="0"/>
              <a:t>ğ</a:t>
            </a:r>
            <a:r>
              <a:rPr lang="tr-TR" altLang="en-US" dirty="0">
                <a:ea typeface="Times New Roman" charset="0"/>
                <a:cs typeface="Times New Roman" charset="0"/>
              </a:rPr>
              <a:t>u açıklanmalıdır. </a:t>
            </a:r>
            <a:endParaRPr lang="tr-TR" altLang="en-US" dirty="0"/>
          </a:p>
          <a:p>
            <a:pPr marL="342900" indent="-342900" eaLnBrk="1" hangingPunct="1">
              <a:buFont typeface="Arial" charset="0"/>
              <a:buChar char="•"/>
            </a:pPr>
            <a:endParaRPr lang="tr-TR" altLang="en-US" dirty="0"/>
          </a:p>
          <a:p>
            <a:pPr marL="342900" indent="-342900" eaLnBrk="1" hangingPunct="1">
              <a:buFont typeface="Arial" charset="0"/>
              <a:buChar char="•"/>
            </a:pPr>
            <a:r>
              <a:rPr lang="tr-TR" altLang="en-US" dirty="0" err="1"/>
              <a:t>İ</a:t>
            </a:r>
            <a:r>
              <a:rPr lang="tr-TR" altLang="en-US" dirty="0" err="1">
                <a:ea typeface="Times New Roman" charset="0"/>
                <a:cs typeface="Times New Roman" charset="0"/>
              </a:rPr>
              <a:t>nsulin</a:t>
            </a:r>
            <a:r>
              <a:rPr lang="tr-TR" altLang="en-US" dirty="0">
                <a:ea typeface="Times New Roman" charset="0"/>
                <a:cs typeface="Times New Roman" charset="0"/>
              </a:rPr>
              <a:t> doz ayarlaması sırasında insülin dozunun, tipinin ve türünün de</a:t>
            </a:r>
            <a:r>
              <a:rPr lang="tr-TR" altLang="en-US" dirty="0"/>
              <a:t>ğiş</a:t>
            </a:r>
            <a:r>
              <a:rPr lang="tr-TR" altLang="en-US" dirty="0">
                <a:ea typeface="Times New Roman" charset="0"/>
                <a:cs typeface="Times New Roman" charset="0"/>
              </a:rPr>
              <a:t>tirilebilece</a:t>
            </a:r>
            <a:r>
              <a:rPr lang="tr-TR" altLang="en-US" dirty="0"/>
              <a:t>ği</a:t>
            </a:r>
            <a:r>
              <a:rPr lang="tr-TR" altLang="en-US" dirty="0">
                <a:ea typeface="Times New Roman" charset="0"/>
                <a:cs typeface="Times New Roman" charset="0"/>
              </a:rPr>
              <a:t> de önceden belirtilmelidir, aksi halde hayvan sahibinin tedavinin sürdürülmesi konusunda kaygıları artacakt</a:t>
            </a:r>
            <a:r>
              <a:rPr lang="tr-TR" altLang="en-US" dirty="0"/>
              <a:t>ı</a:t>
            </a:r>
            <a:r>
              <a:rPr lang="tr-TR" altLang="en-US" dirty="0">
                <a:ea typeface="Times New Roman" charset="0"/>
                <a:cs typeface="Times New Roman" charset="0"/>
              </a:rPr>
              <a:t>r</a:t>
            </a:r>
            <a:r>
              <a:rPr lang="tr-TR" altLang="en-US" dirty="0"/>
              <a:t>.</a:t>
            </a:r>
            <a:r>
              <a:rPr lang="tr-TR" altLang="en-US" dirty="0">
                <a:ea typeface="Times New Roman" charset="0"/>
                <a:cs typeface="Times New Roman" charset="0"/>
              </a:rPr>
              <a:t>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555544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778477" y="411756"/>
            <a:ext cx="10620293" cy="830997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b="1" dirty="0">
                <a:solidFill>
                  <a:srgbClr val="FF0000"/>
                </a:solidFill>
                <a:ea typeface="Arial Unicode MS" charset="0"/>
              </a:rPr>
              <a:t>Köpek ve kedilerde </a:t>
            </a:r>
            <a:r>
              <a:rPr lang="tr-TR" altLang="en-US" b="1" dirty="0" err="1">
                <a:solidFill>
                  <a:srgbClr val="FF0000"/>
                </a:solidFill>
                <a:ea typeface="Arial Unicode MS" charset="0"/>
              </a:rPr>
              <a:t>diabetes</a:t>
            </a:r>
            <a:r>
              <a:rPr lang="tr-TR" altLang="en-US" b="1" dirty="0">
                <a:solidFill>
                  <a:srgbClr val="FF0000"/>
                </a:solidFill>
                <a:ea typeface="Arial Unicode MS" charset="0"/>
              </a:rPr>
              <a:t> </a:t>
            </a:r>
            <a:r>
              <a:rPr lang="tr-TR" altLang="en-US" b="1" dirty="0" err="1">
                <a:solidFill>
                  <a:srgbClr val="FF0000"/>
                </a:solidFill>
                <a:ea typeface="Arial Unicode MS" charset="0"/>
              </a:rPr>
              <a:t>mellitus’un</a:t>
            </a:r>
            <a:r>
              <a:rPr lang="tr-TR" altLang="en-US" b="1" dirty="0">
                <a:solidFill>
                  <a:srgbClr val="FF0000"/>
                </a:solidFill>
              </a:rPr>
              <a:t> </a:t>
            </a:r>
            <a:r>
              <a:rPr lang="tr-TR" altLang="en-US" b="1" dirty="0" err="1">
                <a:solidFill>
                  <a:srgbClr val="FF0000"/>
                </a:solidFill>
                <a:ea typeface="Arial Unicode MS" charset="0"/>
              </a:rPr>
              <a:t>etiyopatogenezinde</a:t>
            </a:r>
            <a:r>
              <a:rPr lang="tr-TR" altLang="en-US" b="1" dirty="0">
                <a:solidFill>
                  <a:srgbClr val="FF0000"/>
                </a:solidFill>
                <a:ea typeface="Arial Unicode MS" charset="0"/>
              </a:rPr>
              <a:t> etkili olan faktörler</a:t>
            </a:r>
            <a:r>
              <a:rPr lang="tr-TR" altLang="en-US" b="1" dirty="0">
                <a:solidFill>
                  <a:srgbClr val="FF0000"/>
                </a:solidFill>
              </a:rPr>
              <a:t>;</a:t>
            </a:r>
            <a:r>
              <a:rPr lang="tr-TR" altLang="en-US" b="1" dirty="0">
                <a:solidFill>
                  <a:srgbClr val="FF0000"/>
                </a:solidFill>
                <a:ea typeface="Arial Unicode MS" charset="0"/>
              </a:rPr>
              <a:t> </a:t>
            </a:r>
            <a:endParaRPr lang="tr-TR" altLang="en-US" b="1" dirty="0">
              <a:solidFill>
                <a:srgbClr val="FF0000"/>
              </a:solidFill>
            </a:endParaRPr>
          </a:p>
        </p:txBody>
      </p:sp>
      <p:grpSp>
        <p:nvGrpSpPr>
          <p:cNvPr id="16387" name="Group 25"/>
          <p:cNvGrpSpPr>
            <a:grpSpLocks/>
          </p:cNvGrpSpPr>
          <p:nvPr/>
        </p:nvGrpSpPr>
        <p:grpSpPr bwMode="auto">
          <a:xfrm>
            <a:off x="770021" y="1588168"/>
            <a:ext cx="10716125" cy="4739035"/>
            <a:chOff x="-3" y="400"/>
            <a:chExt cx="3802" cy="1789"/>
          </a:xfrm>
        </p:grpSpPr>
        <p:grpSp>
          <p:nvGrpSpPr>
            <p:cNvPr id="16388" name="Group 23"/>
            <p:cNvGrpSpPr>
              <a:grpSpLocks/>
            </p:cNvGrpSpPr>
            <p:nvPr/>
          </p:nvGrpSpPr>
          <p:grpSpPr bwMode="auto">
            <a:xfrm>
              <a:off x="0" y="403"/>
              <a:ext cx="3796" cy="1786"/>
              <a:chOff x="0" y="403"/>
              <a:chExt cx="3796" cy="1786"/>
            </a:xfrm>
          </p:grpSpPr>
          <p:grpSp>
            <p:nvGrpSpPr>
              <p:cNvPr id="16390" name="Group 10"/>
              <p:cNvGrpSpPr>
                <a:grpSpLocks/>
              </p:cNvGrpSpPr>
              <p:nvPr/>
            </p:nvGrpSpPr>
            <p:grpSpPr bwMode="auto">
              <a:xfrm>
                <a:off x="0" y="403"/>
                <a:ext cx="1898" cy="403"/>
                <a:chOff x="0" y="403"/>
                <a:chExt cx="1898" cy="403"/>
              </a:xfrm>
            </p:grpSpPr>
            <p:sp>
              <p:nvSpPr>
                <p:cNvPr id="16406" name="Rectangle 9"/>
                <p:cNvSpPr>
                  <a:spLocks noChangeArrowheads="1"/>
                </p:cNvSpPr>
                <p:nvPr/>
              </p:nvSpPr>
              <p:spPr bwMode="auto">
                <a:xfrm>
                  <a:off x="0" y="403"/>
                  <a:ext cx="1898" cy="403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grpSp>
              <p:nvGrpSpPr>
                <p:cNvPr id="16407" name="Group 8"/>
                <p:cNvGrpSpPr>
                  <a:grpSpLocks/>
                </p:cNvGrpSpPr>
                <p:nvPr/>
              </p:nvGrpSpPr>
              <p:grpSpPr bwMode="auto">
                <a:xfrm>
                  <a:off x="0" y="403"/>
                  <a:ext cx="1898" cy="403"/>
                  <a:chOff x="0" y="403"/>
                  <a:chExt cx="1898" cy="403"/>
                </a:xfrm>
              </p:grpSpPr>
              <p:sp>
                <p:nvSpPr>
                  <p:cNvPr id="16408" name="Rectangle 3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541"/>
                    <a:ext cx="1842" cy="265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9pPr>
                  </a:lstStyle>
                  <a:p>
                    <a:pPr eaLnBrk="1" hangingPunct="1"/>
                    <a:r>
                      <a:rPr lang="tr-TR" altLang="en-US" sz="3200" b="1" dirty="0">
                        <a:solidFill>
                          <a:srgbClr val="0070C0"/>
                        </a:solidFill>
                        <a:ea typeface="Arial Unicode MS" charset="0"/>
                      </a:rPr>
                      <a:t>Köpek </a:t>
                    </a:r>
                    <a:endParaRPr lang="tr-TR" altLang="en-US" sz="3200" dirty="0">
                      <a:solidFill>
                        <a:srgbClr val="0070C0"/>
                      </a:solidFill>
                      <a:ea typeface="Arial Unicode MS" charset="0"/>
                    </a:endParaRPr>
                  </a:p>
                  <a:p>
                    <a:endParaRPr lang="tr-TR" altLang="en-US" sz="4000" dirty="0">
                      <a:solidFill>
                        <a:srgbClr val="0070C0"/>
                      </a:solidFill>
                    </a:endParaRPr>
                  </a:p>
                </p:txBody>
              </p:sp>
              <p:sp>
                <p:nvSpPr>
                  <p:cNvPr id="16409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03"/>
                    <a:ext cx="189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</p:grpSp>
          </p:grpSp>
          <p:grpSp>
            <p:nvGrpSpPr>
              <p:cNvPr id="16391" name="Group 14"/>
              <p:cNvGrpSpPr>
                <a:grpSpLocks/>
              </p:cNvGrpSpPr>
              <p:nvPr/>
            </p:nvGrpSpPr>
            <p:grpSpPr bwMode="auto">
              <a:xfrm>
                <a:off x="1898" y="403"/>
                <a:ext cx="1898" cy="403"/>
                <a:chOff x="1898" y="403"/>
                <a:chExt cx="1898" cy="403"/>
              </a:xfrm>
            </p:grpSpPr>
            <p:sp>
              <p:nvSpPr>
                <p:cNvPr id="16402" name="Rectangle 13"/>
                <p:cNvSpPr>
                  <a:spLocks noChangeArrowheads="1"/>
                </p:cNvSpPr>
                <p:nvPr/>
              </p:nvSpPr>
              <p:spPr bwMode="auto">
                <a:xfrm>
                  <a:off x="1898" y="403"/>
                  <a:ext cx="1898" cy="403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grpSp>
              <p:nvGrpSpPr>
                <p:cNvPr id="16403" name="Group 12"/>
                <p:cNvGrpSpPr>
                  <a:grpSpLocks/>
                </p:cNvGrpSpPr>
                <p:nvPr/>
              </p:nvGrpSpPr>
              <p:grpSpPr bwMode="auto">
                <a:xfrm>
                  <a:off x="1898" y="403"/>
                  <a:ext cx="1898" cy="403"/>
                  <a:chOff x="1898" y="403"/>
                  <a:chExt cx="1898" cy="403"/>
                </a:xfrm>
              </p:grpSpPr>
              <p:sp>
                <p:nvSpPr>
                  <p:cNvPr id="16404" name="Rectangle 4"/>
                  <p:cNvSpPr>
                    <a:spLocks noChangeArrowheads="1"/>
                  </p:cNvSpPr>
                  <p:nvPr/>
                </p:nvSpPr>
                <p:spPr bwMode="auto">
                  <a:xfrm>
                    <a:off x="1926" y="541"/>
                    <a:ext cx="1842" cy="265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9pPr>
                  </a:lstStyle>
                  <a:p>
                    <a:pPr eaLnBrk="1" hangingPunct="1"/>
                    <a:r>
                      <a:rPr lang="tr-TR" altLang="en-US" sz="3200" b="1" dirty="0">
                        <a:solidFill>
                          <a:srgbClr val="0070C0"/>
                        </a:solidFill>
                        <a:ea typeface="Arial Unicode MS" charset="0"/>
                      </a:rPr>
                      <a:t>Kedi</a:t>
                    </a:r>
                    <a:r>
                      <a:rPr lang="tr-TR" altLang="en-US" sz="4000" b="1" dirty="0">
                        <a:solidFill>
                          <a:srgbClr val="0070C0"/>
                        </a:solidFill>
                        <a:ea typeface="Arial Unicode MS" charset="0"/>
                      </a:rPr>
                      <a:t> </a:t>
                    </a:r>
                    <a:endParaRPr lang="tr-TR" altLang="en-US" sz="4000" dirty="0">
                      <a:solidFill>
                        <a:srgbClr val="0070C0"/>
                      </a:solidFill>
                      <a:ea typeface="Arial Unicode MS" charset="0"/>
                    </a:endParaRPr>
                  </a:p>
                  <a:p>
                    <a:endParaRPr lang="tr-TR" altLang="en-US" sz="4000" dirty="0">
                      <a:solidFill>
                        <a:srgbClr val="00CC00"/>
                      </a:solidFill>
                    </a:endParaRPr>
                  </a:p>
                </p:txBody>
              </p:sp>
              <p:sp>
                <p:nvSpPr>
                  <p:cNvPr id="16405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1898" y="403"/>
                    <a:ext cx="189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</p:grpSp>
          </p:grpSp>
          <p:grpSp>
            <p:nvGrpSpPr>
              <p:cNvPr id="16392" name="Group 18"/>
              <p:cNvGrpSpPr>
                <a:grpSpLocks/>
              </p:cNvGrpSpPr>
              <p:nvPr/>
            </p:nvGrpSpPr>
            <p:grpSpPr bwMode="auto">
              <a:xfrm>
                <a:off x="0" y="806"/>
                <a:ext cx="1898" cy="1323"/>
                <a:chOff x="0" y="806"/>
                <a:chExt cx="1898" cy="1323"/>
              </a:xfrm>
            </p:grpSpPr>
            <p:sp>
              <p:nvSpPr>
                <p:cNvPr id="16398" name="Rectangle 17"/>
                <p:cNvSpPr>
                  <a:spLocks noChangeArrowheads="1"/>
                </p:cNvSpPr>
                <p:nvPr/>
              </p:nvSpPr>
              <p:spPr bwMode="auto">
                <a:xfrm>
                  <a:off x="0" y="806"/>
                  <a:ext cx="1898" cy="1323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grpSp>
              <p:nvGrpSpPr>
                <p:cNvPr id="16399" name="Group 16"/>
                <p:cNvGrpSpPr>
                  <a:grpSpLocks/>
                </p:cNvGrpSpPr>
                <p:nvPr/>
              </p:nvGrpSpPr>
              <p:grpSpPr bwMode="auto">
                <a:xfrm>
                  <a:off x="0" y="806"/>
                  <a:ext cx="1898" cy="1323"/>
                  <a:chOff x="0" y="806"/>
                  <a:chExt cx="1898" cy="1323"/>
                </a:xfrm>
              </p:grpSpPr>
              <p:sp>
                <p:nvSpPr>
                  <p:cNvPr id="16400" name="Rectangle 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806"/>
                    <a:ext cx="1842" cy="1323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9pPr>
                  </a:lstStyle>
                  <a:p>
                    <a:pPr eaLnBrk="1" hangingPunct="1">
                      <a:lnSpc>
                        <a:spcPct val="120000"/>
                      </a:lnSpc>
                      <a:buFontTx/>
                      <a:buChar char="•"/>
                    </a:pPr>
                    <a:r>
                      <a:rPr lang="tr-TR" alt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Genetik</a:t>
                    </a:r>
                  </a:p>
                  <a:p>
                    <a:pPr>
                      <a:lnSpc>
                        <a:spcPct val="120000"/>
                      </a:lnSpc>
                      <a:buFontTx/>
                      <a:buChar char="•"/>
                    </a:pPr>
                    <a:r>
                      <a:rPr lang="tr-TR" altLang="en-US" sz="2000" b="1" dirty="0" err="1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İmmun</a:t>
                    </a:r>
                    <a:r>
                      <a:rPr lang="tr-TR" alt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 uyarım sonucu şekillenen </a:t>
                    </a:r>
                    <a:r>
                      <a:rPr lang="tr-TR" altLang="en-US" sz="2000" b="1" dirty="0" err="1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insülitis</a:t>
                    </a:r>
                    <a:endParaRPr lang="tr-TR" altLang="en-US" sz="2000" b="1" dirty="0">
                      <a:solidFill>
                        <a:schemeClr val="accent5">
                          <a:lumMod val="50000"/>
                        </a:schemeClr>
                      </a:solidFill>
                      <a:ea typeface="Arial Unicode MS" charset="0"/>
                    </a:endParaRPr>
                  </a:p>
                  <a:p>
                    <a:pPr>
                      <a:lnSpc>
                        <a:spcPct val="120000"/>
                      </a:lnSpc>
                      <a:buFontTx/>
                      <a:buChar char="•"/>
                    </a:pPr>
                    <a:r>
                      <a:rPr lang="tr-TR" altLang="en-US" sz="2000" b="1" dirty="0" err="1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Pankreatitis</a:t>
                    </a:r>
                    <a:endParaRPr lang="tr-TR" altLang="en-US" sz="2000" b="1" dirty="0">
                      <a:solidFill>
                        <a:schemeClr val="accent5">
                          <a:lumMod val="50000"/>
                        </a:schemeClr>
                      </a:solidFill>
                      <a:ea typeface="Arial Unicode MS" charset="0"/>
                    </a:endParaRPr>
                  </a:p>
                  <a:p>
                    <a:pPr>
                      <a:lnSpc>
                        <a:spcPct val="120000"/>
                      </a:lnSpc>
                      <a:buFontTx/>
                      <a:buChar char="•"/>
                    </a:pPr>
                    <a:r>
                      <a:rPr lang="tr-TR" altLang="en-US" sz="2000" b="1" dirty="0" err="1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Obesite</a:t>
                    </a:r>
                    <a:r>
                      <a:rPr lang="tr-TR" alt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 </a:t>
                    </a:r>
                  </a:p>
                  <a:p>
                    <a:pPr>
                      <a:lnSpc>
                        <a:spcPct val="120000"/>
                      </a:lnSpc>
                      <a:buFontTx/>
                      <a:buChar char="•"/>
                    </a:pPr>
                    <a:r>
                      <a:rPr lang="tr-TR" alt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Enfeksiyon</a:t>
                    </a:r>
                  </a:p>
                  <a:p>
                    <a:pPr>
                      <a:lnSpc>
                        <a:spcPct val="120000"/>
                      </a:lnSpc>
                      <a:buFontTx/>
                      <a:buChar char="•"/>
                    </a:pPr>
                    <a:r>
                      <a:rPr lang="tr-TR" alt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Aynı zamana rastlayan hastalıklar</a:t>
                    </a:r>
                  </a:p>
                  <a:p>
                    <a:pPr>
                      <a:lnSpc>
                        <a:spcPct val="120000"/>
                      </a:lnSpc>
                      <a:buFontTx/>
                      <a:buChar char="•"/>
                    </a:pPr>
                    <a:r>
                      <a:rPr lang="tr-TR" alt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İlaçlar (</a:t>
                    </a:r>
                    <a:r>
                      <a:rPr lang="tr-TR" altLang="en-US" sz="2000" b="1" dirty="0" err="1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glukokortikoidler</a:t>
                    </a:r>
                    <a:r>
                      <a:rPr lang="tr-TR" alt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)</a:t>
                    </a:r>
                  </a:p>
                  <a:p>
                    <a:pPr>
                      <a:lnSpc>
                        <a:spcPct val="120000"/>
                      </a:lnSpc>
                      <a:buFontTx/>
                      <a:buChar char="•"/>
                    </a:pPr>
                    <a:r>
                      <a:rPr lang="tr-TR" altLang="en-US" sz="2000" b="1" dirty="0" err="1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İslet</a:t>
                    </a:r>
                    <a:r>
                      <a:rPr lang="tr-TR" alt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 </a:t>
                    </a:r>
                    <a:r>
                      <a:rPr lang="tr-TR" altLang="en-US" sz="2000" b="1" dirty="0" err="1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amiloidozis</a:t>
                    </a:r>
                    <a:r>
                      <a:rPr lang="tr-TR" alt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 </a:t>
                    </a:r>
                  </a:p>
                  <a:p>
                    <a:pPr>
                      <a:lnSpc>
                        <a:spcPct val="120000"/>
                      </a:lnSpc>
                    </a:pPr>
                    <a:endParaRPr lang="tr-TR" altLang="en-US" sz="2000" b="1" dirty="0">
                      <a:solidFill>
                        <a:srgbClr val="00CC00"/>
                      </a:solidFill>
                    </a:endParaRPr>
                  </a:p>
                </p:txBody>
              </p:sp>
              <p:sp>
                <p:nvSpPr>
                  <p:cNvPr id="16401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806"/>
                    <a:ext cx="1898" cy="132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</p:grpSp>
          </p:grpSp>
          <p:grpSp>
            <p:nvGrpSpPr>
              <p:cNvPr id="16393" name="Group 22"/>
              <p:cNvGrpSpPr>
                <a:grpSpLocks/>
              </p:cNvGrpSpPr>
              <p:nvPr/>
            </p:nvGrpSpPr>
            <p:grpSpPr bwMode="auto">
              <a:xfrm>
                <a:off x="1898" y="806"/>
                <a:ext cx="1898" cy="1383"/>
                <a:chOff x="1898" y="806"/>
                <a:chExt cx="1898" cy="1383"/>
              </a:xfrm>
            </p:grpSpPr>
            <p:sp>
              <p:nvSpPr>
                <p:cNvPr id="16394" name="Rectangle 21"/>
                <p:cNvSpPr>
                  <a:spLocks noChangeArrowheads="1"/>
                </p:cNvSpPr>
                <p:nvPr/>
              </p:nvSpPr>
              <p:spPr bwMode="auto">
                <a:xfrm>
                  <a:off x="1898" y="806"/>
                  <a:ext cx="1898" cy="1323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grpSp>
              <p:nvGrpSpPr>
                <p:cNvPr id="16395" name="Group 20"/>
                <p:cNvGrpSpPr>
                  <a:grpSpLocks/>
                </p:cNvGrpSpPr>
                <p:nvPr/>
              </p:nvGrpSpPr>
              <p:grpSpPr bwMode="auto">
                <a:xfrm>
                  <a:off x="1898" y="806"/>
                  <a:ext cx="1898" cy="1383"/>
                  <a:chOff x="1898" y="806"/>
                  <a:chExt cx="1898" cy="1383"/>
                </a:xfrm>
              </p:grpSpPr>
              <p:sp>
                <p:nvSpPr>
                  <p:cNvPr id="16396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926" y="866"/>
                    <a:ext cx="1842" cy="1323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9pPr>
                  </a:lstStyle>
                  <a:p>
                    <a:pPr eaLnBrk="1" hangingPunct="1">
                      <a:lnSpc>
                        <a:spcPct val="120000"/>
                      </a:lnSpc>
                      <a:buFontTx/>
                      <a:buChar char="•"/>
                    </a:pPr>
                    <a:r>
                      <a:rPr lang="tr-TR" altLang="en-US" sz="2000" b="1" dirty="0" err="1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İslet</a:t>
                    </a:r>
                    <a:r>
                      <a:rPr lang="tr-TR" alt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 </a:t>
                    </a:r>
                    <a:r>
                      <a:rPr lang="tr-TR" altLang="en-US" sz="2000" b="1" dirty="0" err="1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amiloidozis</a:t>
                    </a:r>
                    <a:endParaRPr lang="tr-TR" altLang="en-US" sz="2000" b="1" dirty="0">
                      <a:solidFill>
                        <a:schemeClr val="accent5">
                          <a:lumMod val="50000"/>
                        </a:schemeClr>
                      </a:solidFill>
                      <a:ea typeface="Arial Unicode MS" charset="0"/>
                    </a:endParaRPr>
                  </a:p>
                  <a:p>
                    <a:pPr>
                      <a:lnSpc>
                        <a:spcPct val="120000"/>
                      </a:lnSpc>
                      <a:buFontTx/>
                      <a:buChar char="•"/>
                    </a:pPr>
                    <a:r>
                      <a:rPr lang="tr-TR" altLang="en-US" sz="2000" b="1" dirty="0" err="1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Obesite</a:t>
                    </a:r>
                    <a:endParaRPr lang="tr-TR" altLang="en-US" sz="2000" b="1" dirty="0">
                      <a:solidFill>
                        <a:schemeClr val="accent5">
                          <a:lumMod val="50000"/>
                        </a:schemeClr>
                      </a:solidFill>
                      <a:ea typeface="Arial Unicode MS" charset="0"/>
                    </a:endParaRPr>
                  </a:p>
                  <a:p>
                    <a:pPr>
                      <a:lnSpc>
                        <a:spcPct val="120000"/>
                      </a:lnSpc>
                      <a:buFontTx/>
                      <a:buChar char="•"/>
                    </a:pPr>
                    <a:r>
                      <a:rPr lang="tr-TR" alt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Enfeksiyon</a:t>
                    </a:r>
                  </a:p>
                  <a:p>
                    <a:pPr>
                      <a:lnSpc>
                        <a:spcPct val="120000"/>
                      </a:lnSpc>
                      <a:buFontTx/>
                      <a:buChar char="•"/>
                    </a:pPr>
                    <a:r>
                      <a:rPr lang="tr-TR" alt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Aynı zamana rastlayan hastalıklar</a:t>
                    </a:r>
                  </a:p>
                  <a:p>
                    <a:pPr>
                      <a:lnSpc>
                        <a:spcPct val="120000"/>
                      </a:lnSpc>
                      <a:buFontTx/>
                      <a:buChar char="•"/>
                    </a:pPr>
                    <a:r>
                      <a:rPr lang="tr-TR" alt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İlaçlar (</a:t>
                    </a:r>
                    <a:r>
                      <a:rPr lang="tr-TR" altLang="en-US" sz="2000" b="1" dirty="0" err="1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megestrol</a:t>
                    </a:r>
                    <a:r>
                      <a:rPr lang="tr-TR" alt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 </a:t>
                    </a:r>
                    <a:r>
                      <a:rPr lang="tr-TR" altLang="en-US" sz="2000" b="1" dirty="0" err="1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acetate</a:t>
                    </a:r>
                    <a:r>
                      <a:rPr lang="tr-TR" alt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)</a:t>
                    </a:r>
                  </a:p>
                  <a:p>
                    <a:pPr>
                      <a:lnSpc>
                        <a:spcPct val="120000"/>
                      </a:lnSpc>
                      <a:buFontTx/>
                      <a:buChar char="•"/>
                    </a:pPr>
                    <a:r>
                      <a:rPr lang="tr-TR" altLang="en-US" sz="2000" b="1" dirty="0" err="1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Pankreatitis</a:t>
                    </a:r>
                    <a:endParaRPr lang="tr-TR" altLang="en-US" sz="2000" b="1" dirty="0">
                      <a:solidFill>
                        <a:schemeClr val="accent5">
                          <a:lumMod val="50000"/>
                        </a:schemeClr>
                      </a:solidFill>
                      <a:ea typeface="Arial Unicode MS" charset="0"/>
                    </a:endParaRPr>
                  </a:p>
                  <a:p>
                    <a:pPr>
                      <a:lnSpc>
                        <a:spcPct val="120000"/>
                      </a:lnSpc>
                      <a:buFontTx/>
                      <a:buChar char="•"/>
                    </a:pPr>
                    <a:r>
                      <a:rPr lang="tr-TR" alt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Genetik </a:t>
                    </a:r>
                  </a:p>
                  <a:p>
                    <a:pPr>
                      <a:lnSpc>
                        <a:spcPct val="120000"/>
                      </a:lnSpc>
                      <a:buFontTx/>
                      <a:buChar char="•"/>
                    </a:pPr>
                    <a:r>
                      <a:rPr lang="tr-TR" altLang="en-US" sz="2000" b="1" dirty="0" err="1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İmmun</a:t>
                    </a:r>
                    <a:r>
                      <a:rPr lang="tr-TR" alt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 uyarım sonucu oluşan </a:t>
                    </a:r>
                    <a:r>
                      <a:rPr lang="tr-TR" altLang="en-US" sz="2000" b="1" dirty="0" err="1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insülitis</a:t>
                    </a:r>
                    <a:r>
                      <a:rPr lang="tr-TR" altLang="en-US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ea typeface="Arial Unicode MS" charset="0"/>
                      </a:rPr>
                      <a:t> </a:t>
                    </a:r>
                  </a:p>
                  <a:p>
                    <a:pPr>
                      <a:lnSpc>
                        <a:spcPct val="120000"/>
                      </a:lnSpc>
                    </a:pPr>
                    <a:endParaRPr lang="tr-TR" altLang="en-US" sz="2000" b="1" dirty="0">
                      <a:solidFill>
                        <a:schemeClr val="accent5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16397" name="Rectangle 19"/>
                  <p:cNvSpPr>
                    <a:spLocks noChangeArrowheads="1"/>
                  </p:cNvSpPr>
                  <p:nvPr/>
                </p:nvSpPr>
                <p:spPr bwMode="auto">
                  <a:xfrm>
                    <a:off x="1898" y="806"/>
                    <a:ext cx="1898" cy="132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</p:grpSp>
          </p:grpSp>
        </p:grpSp>
        <p:sp>
          <p:nvSpPr>
            <p:cNvPr id="16389" name="Rectangle 24"/>
            <p:cNvSpPr>
              <a:spLocks noChangeArrowheads="1"/>
            </p:cNvSpPr>
            <p:nvPr/>
          </p:nvSpPr>
          <p:spPr bwMode="auto">
            <a:xfrm>
              <a:off x="-3" y="400"/>
              <a:ext cx="3802" cy="1732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1606069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1904999" y="1470026"/>
            <a:ext cx="8806543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b="1" dirty="0" err="1">
                <a:solidFill>
                  <a:srgbClr val="0000CC"/>
                </a:solidFill>
                <a:ea typeface="Times New Roman" charset="0"/>
                <a:cs typeface="Times New Roman" charset="0"/>
              </a:rPr>
              <a:t>Hipoins</a:t>
            </a:r>
            <a:r>
              <a:rPr lang="tr-TR" altLang="en-US" b="1" dirty="0" err="1">
                <a:solidFill>
                  <a:srgbClr val="0000CC"/>
                </a:solidFill>
              </a:rPr>
              <a:t>ü</a:t>
            </a:r>
            <a:r>
              <a:rPr lang="tr-TR" altLang="en-US" b="1" dirty="0" err="1">
                <a:solidFill>
                  <a:srgbClr val="0000CC"/>
                </a:solidFill>
                <a:ea typeface="Times New Roman" charset="0"/>
                <a:cs typeface="Times New Roman" charset="0"/>
              </a:rPr>
              <a:t>li</a:t>
            </a:r>
            <a:r>
              <a:rPr lang="tr-TR" altLang="en-US" b="1" dirty="0" err="1">
                <a:solidFill>
                  <a:srgbClr val="0000CC"/>
                </a:solidFill>
              </a:rPr>
              <a:t>ne</a:t>
            </a:r>
            <a:r>
              <a:rPr lang="tr-TR" altLang="en-US" b="1" dirty="0" err="1">
                <a:solidFill>
                  <a:srgbClr val="0000CC"/>
                </a:solidFill>
                <a:ea typeface="Times New Roman" charset="0"/>
                <a:cs typeface="Times New Roman" charset="0"/>
              </a:rPr>
              <a:t>mi</a:t>
            </a:r>
            <a:r>
              <a:rPr lang="tr-TR" altLang="en-US" b="1" dirty="0">
                <a:solidFill>
                  <a:srgbClr val="0000CC"/>
                </a:solidFill>
              </a:rPr>
              <a:t>                             </a:t>
            </a:r>
            <a:r>
              <a:rPr lang="tr-TR" altLang="en-US" b="1" dirty="0" err="1">
                <a:solidFill>
                  <a:srgbClr val="0000CC"/>
                </a:solidFill>
                <a:ea typeface="Times New Roman" charset="0"/>
                <a:cs typeface="Times New Roman" charset="0"/>
              </a:rPr>
              <a:t>hiperglisemi</a:t>
            </a:r>
            <a:endParaRPr lang="tr-TR" altLang="en-US" b="1" dirty="0">
              <a:solidFill>
                <a:srgbClr val="0000CC"/>
              </a:solidFill>
            </a:endParaRPr>
          </a:p>
          <a:p>
            <a:pPr eaLnBrk="1" hangingPunct="1"/>
            <a:endParaRPr lang="tr-TR" altLang="en-US" b="1" dirty="0">
              <a:solidFill>
                <a:srgbClr val="0000CC"/>
              </a:solidFill>
            </a:endParaRPr>
          </a:p>
          <a:p>
            <a:pPr eaLnBrk="1" hangingPunct="1"/>
            <a:r>
              <a:rPr lang="tr-TR" altLang="en-US" b="1" dirty="0">
                <a:solidFill>
                  <a:srgbClr val="0000CC"/>
                </a:solidFill>
              </a:rPr>
              <a:t>Glikoz Konsantrasyonu;</a:t>
            </a:r>
          </a:p>
          <a:p>
            <a:pPr eaLnBrk="1" hangingPunct="1"/>
            <a:endParaRPr lang="tr-TR" altLang="en-US" b="1" dirty="0">
              <a:solidFill>
                <a:srgbClr val="0000CC"/>
              </a:solidFill>
            </a:endParaRPr>
          </a:p>
          <a:p>
            <a:pPr eaLnBrk="1" hangingPunct="1"/>
            <a:r>
              <a:rPr lang="tr-TR" altLang="en-US" b="1" dirty="0">
                <a:solidFill>
                  <a:srgbClr val="0000CC"/>
                </a:solidFill>
              </a:rPr>
              <a:t>Köpeklerde 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180-220 mg/dl </a:t>
            </a:r>
            <a:r>
              <a:rPr lang="tr-TR" altLang="en-US" b="1" dirty="0">
                <a:solidFill>
                  <a:srgbClr val="0000CC"/>
                </a:solidFill>
              </a:rPr>
              <a:t>                   glikozüri</a:t>
            </a:r>
          </a:p>
          <a:p>
            <a:pPr eaLnBrk="1" hangingPunct="1"/>
            <a:r>
              <a:rPr lang="tr-TR" altLang="en-US" b="1" dirty="0">
                <a:solidFill>
                  <a:srgbClr val="0000CC"/>
                </a:solidFill>
              </a:rPr>
              <a:t>K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edilerde 290 mg/dl</a:t>
            </a:r>
            <a:r>
              <a:rPr lang="tr-TR" altLang="en-US" b="1" dirty="0">
                <a:solidFill>
                  <a:srgbClr val="0000CC"/>
                </a:solidFill>
              </a:rPr>
              <a:t> </a:t>
            </a:r>
          </a:p>
          <a:p>
            <a:pPr eaLnBrk="1" hangingPunct="1"/>
            <a:endParaRPr lang="tr-TR" altLang="en-US" b="1" dirty="0">
              <a:solidFill>
                <a:srgbClr val="0000CC"/>
              </a:solidFill>
            </a:endParaRPr>
          </a:p>
          <a:p>
            <a:pPr eaLnBrk="1" hangingPunct="1"/>
            <a:r>
              <a:rPr lang="tr-TR" altLang="en-US" b="1" dirty="0">
                <a:solidFill>
                  <a:srgbClr val="0000CC"/>
                </a:solidFill>
              </a:rPr>
              <a:t>G</a:t>
            </a:r>
            <a:r>
              <a:rPr lang="tr-TR" altLang="en-US" b="1" dirty="0">
                <a:solidFill>
                  <a:srgbClr val="0000CC"/>
                </a:solidFill>
                <a:ea typeface="Times New Roman" charset="0"/>
                <a:cs typeface="Times New Roman" charset="0"/>
              </a:rPr>
              <a:t>likozüri </a:t>
            </a:r>
            <a:r>
              <a:rPr lang="tr-TR" altLang="en-US" b="1" dirty="0">
                <a:solidFill>
                  <a:srgbClr val="0000CC"/>
                </a:solidFill>
              </a:rPr>
              <a:t>         </a:t>
            </a:r>
            <a:r>
              <a:rPr lang="tr-TR" altLang="en-US" b="1" dirty="0" err="1">
                <a:solidFill>
                  <a:srgbClr val="0000CC"/>
                </a:solidFill>
                <a:ea typeface="Times New Roman" charset="0"/>
                <a:cs typeface="Times New Roman" charset="0"/>
              </a:rPr>
              <a:t>ozmotik</a:t>
            </a:r>
            <a:r>
              <a:rPr lang="tr-TR" altLang="en-US" b="1" dirty="0">
                <a:solidFill>
                  <a:srgbClr val="0000CC"/>
                </a:solidFill>
                <a:ea typeface="Times New Roman" charset="0"/>
                <a:cs typeface="Times New Roman" charset="0"/>
              </a:rPr>
              <a:t> </a:t>
            </a:r>
            <a:r>
              <a:rPr lang="tr-TR" altLang="en-US" b="1" dirty="0" err="1">
                <a:solidFill>
                  <a:srgbClr val="0000CC"/>
                </a:solidFill>
                <a:ea typeface="Times New Roman" charset="0"/>
                <a:cs typeface="Times New Roman" charset="0"/>
              </a:rPr>
              <a:t>diürezis</a:t>
            </a:r>
            <a:r>
              <a:rPr lang="tr-TR" altLang="en-US" b="1" dirty="0">
                <a:solidFill>
                  <a:srgbClr val="0000CC"/>
                </a:solidFill>
                <a:ea typeface="Times New Roman" charset="0"/>
                <a:cs typeface="Times New Roman" charset="0"/>
              </a:rPr>
              <a:t> </a:t>
            </a:r>
            <a:r>
              <a:rPr lang="tr-TR" altLang="en-US" b="1" dirty="0">
                <a:solidFill>
                  <a:srgbClr val="0000CC"/>
                </a:solidFill>
              </a:rPr>
              <a:t>              </a:t>
            </a:r>
            <a:r>
              <a:rPr lang="tr-TR" altLang="en-US" b="1" dirty="0" err="1">
                <a:solidFill>
                  <a:srgbClr val="0000CC"/>
                </a:solidFill>
                <a:ea typeface="Times New Roman" charset="0"/>
                <a:cs typeface="Times New Roman" charset="0"/>
              </a:rPr>
              <a:t>poliüri</a:t>
            </a:r>
            <a:endParaRPr lang="tr-TR" altLang="en-US" b="1" dirty="0">
              <a:solidFill>
                <a:srgbClr val="0000CC"/>
              </a:solidFill>
            </a:endParaRPr>
          </a:p>
          <a:p>
            <a:pPr eaLnBrk="1" hangingPunct="1"/>
            <a:endParaRPr lang="tr-TR" altLang="en-US" b="1" dirty="0">
              <a:solidFill>
                <a:srgbClr val="0000CC"/>
              </a:solidFill>
            </a:endParaRPr>
          </a:p>
          <a:p>
            <a:pPr eaLnBrk="1" hangingPunct="1"/>
            <a:r>
              <a:rPr lang="tr-TR" altLang="en-US" b="1" dirty="0" err="1">
                <a:solidFill>
                  <a:srgbClr val="0000CC"/>
                </a:solidFill>
                <a:ea typeface="Arial" charset="0"/>
                <a:cs typeface="Arial" charset="0"/>
              </a:rPr>
              <a:t>Poliüri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 </a:t>
            </a:r>
            <a:r>
              <a:rPr lang="tr-TR" altLang="en-US" b="1" dirty="0">
                <a:solidFill>
                  <a:srgbClr val="0000CC"/>
                </a:solidFill>
              </a:rPr>
              <a:t>                                     </a:t>
            </a:r>
            <a:r>
              <a:rPr lang="tr-TR" altLang="en-US" b="1" dirty="0" err="1">
                <a:solidFill>
                  <a:srgbClr val="0000CC"/>
                </a:solidFill>
                <a:ea typeface="Arial" charset="0"/>
                <a:cs typeface="Arial" charset="0"/>
              </a:rPr>
              <a:t>polidipsi</a:t>
            </a:r>
            <a:r>
              <a:rPr lang="tr-TR" altLang="en-US" b="1" dirty="0">
                <a:solidFill>
                  <a:srgbClr val="0000CC"/>
                </a:solidFill>
                <a:ea typeface="Arial" charset="0"/>
                <a:cs typeface="Arial" charset="0"/>
              </a:rPr>
              <a:t> </a:t>
            </a:r>
            <a:endParaRPr lang="tr-TR" altLang="en-US" b="1" dirty="0">
              <a:solidFill>
                <a:srgbClr val="0000CC"/>
              </a:solidFill>
            </a:endParaRPr>
          </a:p>
          <a:p>
            <a:pPr eaLnBrk="1" hangingPunct="1"/>
            <a:endParaRPr lang="tr-TR" altLang="en-US" b="1" dirty="0">
              <a:solidFill>
                <a:srgbClr val="0000CC"/>
              </a:solidFill>
            </a:endParaRPr>
          </a:p>
          <a:p>
            <a:pPr eaLnBrk="1" hangingPunct="1"/>
            <a:endParaRPr lang="tr-TR" altLang="en-US" b="1" dirty="0">
              <a:solidFill>
                <a:srgbClr val="0000CC"/>
              </a:solidFill>
              <a:latin typeface="Arial" charset="0"/>
            </a:endParaRPr>
          </a:p>
          <a:p>
            <a:pPr eaLnBrk="1" hangingPunct="1"/>
            <a:r>
              <a:rPr lang="tr-TR" altLang="en-US" b="1" dirty="0">
                <a:solidFill>
                  <a:schemeClr val="bg2"/>
                </a:solidFill>
              </a:rPr>
              <a:t>                                        </a:t>
            </a:r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3581400" y="4930775"/>
            <a:ext cx="533400" cy="304800"/>
          </a:xfrm>
          <a:prstGeom prst="rightArrow">
            <a:avLst>
              <a:gd name="adj1" fmla="val 50000"/>
              <a:gd name="adj2" fmla="val 43750"/>
            </a:avLst>
          </a:prstGeom>
          <a:gradFill rotWithShape="0">
            <a:gsLst>
              <a:gs pos="0">
                <a:srgbClr val="0099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00CC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0" name="AutoShape 5"/>
          <p:cNvSpPr>
            <a:spLocks noChangeArrowheads="1"/>
          </p:cNvSpPr>
          <p:nvPr/>
        </p:nvSpPr>
        <p:spPr bwMode="auto">
          <a:xfrm>
            <a:off x="5361214" y="1524455"/>
            <a:ext cx="533400" cy="304800"/>
          </a:xfrm>
          <a:prstGeom prst="rightArrow">
            <a:avLst>
              <a:gd name="adj1" fmla="val 50000"/>
              <a:gd name="adj2" fmla="val 43750"/>
            </a:avLst>
          </a:prstGeom>
          <a:gradFill rotWithShape="0">
            <a:gsLst>
              <a:gs pos="0">
                <a:srgbClr val="0099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00CC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1" name="AutoShape 6"/>
          <p:cNvSpPr>
            <a:spLocks noChangeArrowheads="1"/>
          </p:cNvSpPr>
          <p:nvPr/>
        </p:nvSpPr>
        <p:spPr bwMode="auto">
          <a:xfrm>
            <a:off x="6096000" y="3048000"/>
            <a:ext cx="228600" cy="2286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0000CC"/>
          </a:solidFill>
          <a:ln w="9525">
            <a:solidFill>
              <a:srgbClr val="0000CC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2" name="AutoShape 8"/>
          <p:cNvSpPr>
            <a:spLocks noChangeArrowheads="1"/>
          </p:cNvSpPr>
          <p:nvPr/>
        </p:nvSpPr>
        <p:spPr bwMode="auto">
          <a:xfrm>
            <a:off x="6096000" y="3429000"/>
            <a:ext cx="228600" cy="2286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0000CC"/>
          </a:solidFill>
          <a:ln w="9525">
            <a:solidFill>
              <a:srgbClr val="0000CC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3" name="AutoShape 9"/>
          <p:cNvSpPr>
            <a:spLocks noChangeArrowheads="1"/>
          </p:cNvSpPr>
          <p:nvPr/>
        </p:nvSpPr>
        <p:spPr bwMode="auto">
          <a:xfrm>
            <a:off x="3505200" y="4114800"/>
            <a:ext cx="533400" cy="304800"/>
          </a:xfrm>
          <a:prstGeom prst="rightArrow">
            <a:avLst>
              <a:gd name="adj1" fmla="val 50000"/>
              <a:gd name="adj2" fmla="val 43750"/>
            </a:avLst>
          </a:prstGeom>
          <a:gradFill rotWithShape="0">
            <a:gsLst>
              <a:gs pos="0">
                <a:srgbClr val="0099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00CC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4" name="AutoShape 10"/>
          <p:cNvSpPr>
            <a:spLocks noChangeArrowheads="1"/>
          </p:cNvSpPr>
          <p:nvPr/>
        </p:nvSpPr>
        <p:spPr bwMode="auto">
          <a:xfrm>
            <a:off x="6433457" y="2993571"/>
            <a:ext cx="533400" cy="304800"/>
          </a:xfrm>
          <a:prstGeom prst="rightArrow">
            <a:avLst>
              <a:gd name="adj1" fmla="val 50000"/>
              <a:gd name="adj2" fmla="val 43750"/>
            </a:avLst>
          </a:prstGeom>
          <a:gradFill rotWithShape="0">
            <a:gsLst>
              <a:gs pos="0">
                <a:srgbClr val="0099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00CC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5" name="AutoShape 11"/>
          <p:cNvSpPr>
            <a:spLocks noChangeArrowheads="1"/>
          </p:cNvSpPr>
          <p:nvPr/>
        </p:nvSpPr>
        <p:spPr bwMode="auto">
          <a:xfrm>
            <a:off x="7086600" y="4114800"/>
            <a:ext cx="533400" cy="304800"/>
          </a:xfrm>
          <a:prstGeom prst="rightArrow">
            <a:avLst>
              <a:gd name="adj1" fmla="val 50000"/>
              <a:gd name="adj2" fmla="val 43750"/>
            </a:avLst>
          </a:prstGeom>
          <a:gradFill rotWithShape="0">
            <a:gsLst>
              <a:gs pos="0">
                <a:srgbClr val="0099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00CC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Rectangle 1"/>
          <p:cNvSpPr/>
          <p:nvPr/>
        </p:nvSpPr>
        <p:spPr>
          <a:xfrm>
            <a:off x="2726266" y="59956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altLang="en-US" b="1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HASTALIĞIN  PATOFİZYOLOJİSİ</a:t>
            </a:r>
            <a:r>
              <a:rPr lang="tr-TR" altLang="en-US" sz="1200" b="1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endParaRPr lang="tr-TR" altLang="en-US" sz="1200" b="1" dirty="0">
              <a:solidFill>
                <a:srgbClr val="FF0000"/>
              </a:solidFill>
              <a:latin typeface="Comic Sans MS" charset="0"/>
              <a:ea typeface="Comic Sans MS" charset="0"/>
              <a:cs typeface="Comic Sans MS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2213009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2209800" y="1524000"/>
            <a:ext cx="83058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b="1">
                <a:solidFill>
                  <a:srgbClr val="0000CC"/>
                </a:solidFill>
                <a:ea typeface="Times New Roman" charset="0"/>
                <a:cs typeface="Times New Roman" charset="0"/>
              </a:rPr>
              <a:t>Hipoins</a:t>
            </a:r>
            <a:r>
              <a:rPr lang="tr-TR" altLang="en-US" b="1">
                <a:solidFill>
                  <a:srgbClr val="0000CC"/>
                </a:solidFill>
              </a:rPr>
              <a:t>ü</a:t>
            </a:r>
            <a:r>
              <a:rPr lang="tr-TR" altLang="en-US" b="1">
                <a:solidFill>
                  <a:srgbClr val="0000CC"/>
                </a:solidFill>
                <a:ea typeface="Times New Roman" charset="0"/>
                <a:cs typeface="Times New Roman" charset="0"/>
              </a:rPr>
              <a:t>li</a:t>
            </a:r>
            <a:r>
              <a:rPr lang="tr-TR" altLang="en-US" b="1">
                <a:solidFill>
                  <a:srgbClr val="0000CC"/>
                </a:solidFill>
              </a:rPr>
              <a:t>ne</a:t>
            </a:r>
            <a:r>
              <a:rPr lang="tr-TR" altLang="en-US" b="1">
                <a:solidFill>
                  <a:srgbClr val="0000CC"/>
                </a:solidFill>
                <a:ea typeface="Times New Roman" charset="0"/>
                <a:cs typeface="Times New Roman" charset="0"/>
              </a:rPr>
              <a:t>mi</a:t>
            </a:r>
            <a:r>
              <a:rPr lang="tr-TR" altLang="en-US" b="1">
                <a:solidFill>
                  <a:srgbClr val="0000CC"/>
                </a:solidFill>
              </a:rPr>
              <a:t>          doyma merkezindeki, 				</a:t>
            </a:r>
            <a:r>
              <a:rPr lang="tr-TR" altLang="en-US" b="1">
                <a:solidFill>
                  <a:srgbClr val="0000CC"/>
                </a:solidFill>
                <a:ea typeface="Arial" charset="0"/>
                <a:cs typeface="Arial" charset="0"/>
              </a:rPr>
              <a:t>hücrelere glikoz giri</a:t>
            </a:r>
            <a:r>
              <a:rPr lang="tr-TR" altLang="en-US" b="1">
                <a:solidFill>
                  <a:srgbClr val="0000CC"/>
                </a:solidFill>
              </a:rPr>
              <a:t>ş</a:t>
            </a:r>
            <a:r>
              <a:rPr lang="tr-TR" altLang="en-US" b="1">
                <a:solidFill>
                  <a:srgbClr val="0000CC"/>
                </a:solidFill>
                <a:ea typeface="Arial" charset="0"/>
                <a:cs typeface="Arial" charset="0"/>
              </a:rPr>
              <a:t>i boz</a:t>
            </a:r>
            <a:r>
              <a:rPr lang="tr-TR" altLang="en-US" b="1">
                <a:solidFill>
                  <a:srgbClr val="0000CC"/>
                </a:solidFill>
              </a:rPr>
              <a:t>ulur;</a:t>
            </a:r>
          </a:p>
          <a:p>
            <a:pPr eaLnBrk="1" hangingPunct="1"/>
            <a:endParaRPr lang="tr-TR" altLang="en-US" b="1">
              <a:solidFill>
                <a:srgbClr val="0000CC"/>
              </a:solidFill>
            </a:endParaRPr>
          </a:p>
          <a:p>
            <a:pPr algn="ctr" eaLnBrk="1" hangingPunct="1"/>
            <a:r>
              <a:rPr lang="tr-TR" altLang="en-US" b="1">
                <a:solidFill>
                  <a:srgbClr val="0000CC"/>
                </a:solidFill>
                <a:ea typeface="Arial" charset="0"/>
                <a:cs typeface="Arial" charset="0"/>
              </a:rPr>
              <a:t>yeme merkezinin fonksiyonlarını azalır</a:t>
            </a:r>
            <a:r>
              <a:rPr lang="tr-TR" altLang="en-US" b="1">
                <a:solidFill>
                  <a:srgbClr val="0000CC"/>
                </a:solidFill>
              </a:rPr>
              <a:t>.</a:t>
            </a:r>
            <a:r>
              <a:rPr lang="tr-TR" altLang="en-US" b="1">
                <a:solidFill>
                  <a:srgbClr val="0000CC"/>
                </a:solidFill>
                <a:ea typeface="Arial" charset="0"/>
                <a:cs typeface="Arial" charset="0"/>
              </a:rPr>
              <a:t> </a:t>
            </a:r>
            <a:endParaRPr lang="tr-TR" altLang="en-US" b="1">
              <a:solidFill>
                <a:srgbClr val="0000CC"/>
              </a:solidFill>
            </a:endParaRPr>
          </a:p>
          <a:p>
            <a:pPr algn="ctr" eaLnBrk="1" hangingPunct="1"/>
            <a:endParaRPr lang="tr-TR" altLang="en-US" b="1">
              <a:solidFill>
                <a:srgbClr val="0000CC"/>
              </a:solidFill>
            </a:endParaRPr>
          </a:p>
          <a:p>
            <a:pPr algn="ctr" eaLnBrk="1" hangingPunct="1"/>
            <a:r>
              <a:rPr lang="tr-TR" altLang="en-US" b="1">
                <a:solidFill>
                  <a:srgbClr val="0000CC"/>
                </a:solidFill>
                <a:ea typeface="Arial" charset="0"/>
                <a:cs typeface="Arial" charset="0"/>
              </a:rPr>
              <a:t>organizma sürekli yeme ihtiyacı hissede</a:t>
            </a:r>
            <a:r>
              <a:rPr lang="tr-TR" altLang="en-US" b="1">
                <a:solidFill>
                  <a:srgbClr val="0000CC"/>
                </a:solidFill>
              </a:rPr>
              <a:t>r.</a:t>
            </a:r>
            <a:endParaRPr lang="tr-TR" altLang="en-US" b="1">
              <a:solidFill>
                <a:srgbClr val="CC00CC"/>
              </a:solidFill>
              <a:latin typeface="Arial" charset="0"/>
            </a:endParaRPr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4419600" y="1600200"/>
            <a:ext cx="533400" cy="304800"/>
          </a:xfrm>
          <a:prstGeom prst="rightArrow">
            <a:avLst>
              <a:gd name="adj1" fmla="val 50000"/>
              <a:gd name="adj2" fmla="val 43750"/>
            </a:avLst>
          </a:prstGeom>
          <a:solidFill>
            <a:srgbClr val="FF0000"/>
          </a:solidFill>
          <a:ln w="9525">
            <a:solidFill>
              <a:srgbClr val="0000CC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84" name="AutoShape 5"/>
          <p:cNvSpPr>
            <a:spLocks noChangeArrowheads="1"/>
          </p:cNvSpPr>
          <p:nvPr/>
        </p:nvSpPr>
        <p:spPr bwMode="auto">
          <a:xfrm>
            <a:off x="2590800" y="3276600"/>
            <a:ext cx="457200" cy="381000"/>
          </a:xfrm>
          <a:custGeom>
            <a:avLst/>
            <a:gdLst>
              <a:gd name="T0" fmla="*/ 342900 w 21600"/>
              <a:gd name="T1" fmla="*/ 0 h 21600"/>
              <a:gd name="T2" fmla="*/ 0 w 21600"/>
              <a:gd name="T3" fmla="*/ 190500 h 21600"/>
              <a:gd name="T4" fmla="*/ 342900 w 21600"/>
              <a:gd name="T5" fmla="*/ 381000 h 21600"/>
              <a:gd name="T6" fmla="*/ 457200 w 21600"/>
              <a:gd name="T7" fmla="*/ 1905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99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85" name="AutoShape 6"/>
          <p:cNvSpPr>
            <a:spLocks noChangeArrowheads="1"/>
          </p:cNvSpPr>
          <p:nvPr/>
        </p:nvSpPr>
        <p:spPr bwMode="auto">
          <a:xfrm>
            <a:off x="2590800" y="2667000"/>
            <a:ext cx="457200" cy="381000"/>
          </a:xfrm>
          <a:custGeom>
            <a:avLst/>
            <a:gdLst>
              <a:gd name="T0" fmla="*/ 342900 w 21600"/>
              <a:gd name="T1" fmla="*/ 0 h 21600"/>
              <a:gd name="T2" fmla="*/ 0 w 21600"/>
              <a:gd name="T3" fmla="*/ 190500 h 21600"/>
              <a:gd name="T4" fmla="*/ 342900 w 21600"/>
              <a:gd name="T5" fmla="*/ 381000 h 21600"/>
              <a:gd name="T6" fmla="*/ 457200 w 21600"/>
              <a:gd name="T7" fmla="*/ 1905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99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86" name="AutoShape 7"/>
          <p:cNvSpPr>
            <a:spLocks noChangeArrowheads="1"/>
          </p:cNvSpPr>
          <p:nvPr/>
        </p:nvSpPr>
        <p:spPr bwMode="auto">
          <a:xfrm>
            <a:off x="4648200" y="4343400"/>
            <a:ext cx="2362200" cy="406400"/>
          </a:xfrm>
          <a:prstGeom prst="downArrow">
            <a:avLst>
              <a:gd name="adj1" fmla="val 45115"/>
              <a:gd name="adj2" fmla="val 6269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87" name="Text Box 9"/>
          <p:cNvSpPr txBox="1">
            <a:spLocks noChangeArrowheads="1"/>
          </p:cNvSpPr>
          <p:nvPr/>
        </p:nvSpPr>
        <p:spPr bwMode="auto">
          <a:xfrm>
            <a:off x="4795310" y="5260876"/>
            <a:ext cx="17716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2800" b="1">
                <a:solidFill>
                  <a:srgbClr val="3366CC"/>
                </a:solidFill>
              </a:rPr>
              <a:t>POLİFAJİ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614204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2773362" y="2398295"/>
            <a:ext cx="6797675" cy="390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endParaRPr lang="tr-TR" altLang="en-US" b="1" dirty="0">
              <a:solidFill>
                <a:srgbClr val="0000CC"/>
              </a:solidFill>
            </a:endParaRPr>
          </a:p>
          <a:p>
            <a:pPr algn="ctr" eaLnBrk="1" hangingPunct="1"/>
            <a:r>
              <a:rPr lang="tr-TR" altLang="en-US" sz="2800" b="1" dirty="0">
                <a:solidFill>
                  <a:schemeClr val="accent5">
                    <a:lumMod val="50000"/>
                  </a:schemeClr>
                </a:solidFill>
              </a:rPr>
              <a:t>İnsülin yetmezliği</a:t>
            </a:r>
          </a:p>
          <a:p>
            <a:pPr algn="ctr" eaLnBrk="1" hangingPunct="1"/>
            <a:endParaRPr lang="tr-TR" altLang="en-US" sz="28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 eaLnBrk="1" hangingPunct="1"/>
            <a:r>
              <a:rPr lang="tr-TR" altLang="en-US" sz="2800" b="1" dirty="0" err="1">
                <a:solidFill>
                  <a:schemeClr val="accent5">
                    <a:lumMod val="50000"/>
                  </a:schemeClr>
                </a:solidFill>
              </a:rPr>
              <a:t>Diabetogenik</a:t>
            </a:r>
            <a:r>
              <a:rPr lang="tr-TR" altLang="en-US" sz="2800" b="1" dirty="0">
                <a:solidFill>
                  <a:schemeClr val="accent5">
                    <a:lumMod val="50000"/>
                  </a:schemeClr>
                </a:solidFill>
              </a:rPr>
              <a:t> hormonlar</a:t>
            </a:r>
          </a:p>
          <a:p>
            <a:pPr algn="ctr" eaLnBrk="1" hangingPunct="1"/>
            <a:endParaRPr lang="tr-TR" altLang="en-US" sz="28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 eaLnBrk="1" hangingPunct="1"/>
            <a:r>
              <a:rPr lang="tr-TR" altLang="en-US" sz="2800" b="1" dirty="0">
                <a:solidFill>
                  <a:schemeClr val="accent5">
                    <a:lumMod val="50000"/>
                  </a:schemeClr>
                </a:solidFill>
              </a:rPr>
              <a:t>Açlık</a:t>
            </a:r>
          </a:p>
          <a:p>
            <a:pPr algn="ctr" eaLnBrk="1" hangingPunct="1"/>
            <a:endParaRPr lang="tr-TR" altLang="en-US" sz="28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 eaLnBrk="1" hangingPunct="1"/>
            <a:r>
              <a:rPr lang="tr-TR" altLang="en-US" sz="2800" b="1" dirty="0" err="1">
                <a:solidFill>
                  <a:schemeClr val="accent5">
                    <a:lumMod val="50000"/>
                  </a:schemeClr>
                </a:solidFill>
              </a:rPr>
              <a:t>Dehidrasyon</a:t>
            </a:r>
            <a:endParaRPr lang="tr-TR" altLang="en-US" sz="2800" b="1" dirty="0">
              <a:solidFill>
                <a:schemeClr val="accent5">
                  <a:lumMod val="50000"/>
                </a:schemeClr>
              </a:solidFill>
            </a:endParaRPr>
          </a:p>
          <a:p>
            <a:pPr eaLnBrk="1" hangingPunct="1"/>
            <a:endParaRPr lang="tr-TR" altLang="en-US" sz="2800" b="1" i="1" dirty="0">
              <a:solidFill>
                <a:srgbClr val="990099"/>
              </a:solidFill>
            </a:endParaRPr>
          </a:p>
        </p:txBody>
      </p:sp>
      <p:sp>
        <p:nvSpPr>
          <p:cNvPr id="21511" name="Oval 11"/>
          <p:cNvSpPr>
            <a:spLocks noChangeArrowheads="1"/>
          </p:cNvSpPr>
          <p:nvPr/>
        </p:nvSpPr>
        <p:spPr bwMode="auto">
          <a:xfrm>
            <a:off x="1624263" y="890336"/>
            <a:ext cx="9095872" cy="1507959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sz="4000" b="1">
                <a:solidFill>
                  <a:srgbClr val="990099"/>
                </a:solidFill>
              </a:rPr>
              <a:t>Diabetik</a:t>
            </a:r>
            <a:r>
              <a:rPr lang="tr-TR" altLang="en-US" sz="4000" b="1" dirty="0">
                <a:solidFill>
                  <a:srgbClr val="990099"/>
                </a:solidFill>
              </a:rPr>
              <a:t> </a:t>
            </a:r>
            <a:r>
              <a:rPr lang="tr-TR" altLang="en-US" sz="4000" b="1" dirty="0" err="1">
                <a:solidFill>
                  <a:srgbClr val="990099"/>
                </a:solidFill>
              </a:rPr>
              <a:t>ketoasidozis</a:t>
            </a:r>
            <a:endParaRPr lang="tr-TR" altLang="en-US" sz="4000" b="1" dirty="0">
              <a:solidFill>
                <a:srgbClr val="990099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979826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401053" y="1143001"/>
            <a:ext cx="11149263" cy="384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2800" b="1" dirty="0">
                <a:solidFill>
                  <a:schemeClr val="accent5">
                    <a:lumMod val="50000"/>
                  </a:schemeClr>
                </a:solidFill>
              </a:rPr>
              <a:t>İnsülin y</a:t>
            </a:r>
            <a:r>
              <a:rPr lang="tr-TR" altLang="en-US" sz="2800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etmezli</a:t>
            </a:r>
            <a:r>
              <a:rPr lang="tr-TR" altLang="en-US" sz="2800" b="1" dirty="0">
                <a:solidFill>
                  <a:schemeClr val="accent5">
                    <a:lumMod val="50000"/>
                  </a:schemeClr>
                </a:solidFill>
              </a:rPr>
              <a:t>ğ</a:t>
            </a:r>
            <a:r>
              <a:rPr lang="tr-TR" altLang="en-US" sz="2800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inde</a:t>
            </a:r>
            <a:r>
              <a:rPr lang="tr-TR" altLang="en-US" sz="2800" b="1" dirty="0">
                <a:solidFill>
                  <a:schemeClr val="accent5">
                    <a:lumMod val="50000"/>
                  </a:schemeClr>
                </a:solidFill>
              </a:rPr>
              <a:t>;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 </a:t>
            </a:r>
            <a:endParaRPr lang="tr-TR" altLang="en-US" b="1" dirty="0">
              <a:solidFill>
                <a:schemeClr val="accent5">
                  <a:lumMod val="50000"/>
                </a:schemeClr>
              </a:solidFill>
            </a:endParaRPr>
          </a:p>
          <a:p>
            <a:pPr eaLnBrk="1" hangingPunct="1"/>
            <a:endParaRPr lang="tr-TR" altLang="en-US" b="1" dirty="0">
              <a:solidFill>
                <a:srgbClr val="008080"/>
              </a:solidFill>
            </a:endParaRPr>
          </a:p>
          <a:p>
            <a:pPr marL="342900" indent="-342900" eaLnBrk="1" hangingPunct="1">
              <a:buFont typeface="Arial" charset="0"/>
              <a:buChar char="•"/>
            </a:pP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</a:rPr>
              <a:t>Yağ asitleri </a:t>
            </a:r>
            <a:r>
              <a:rPr lang="tr-TR" altLang="en-US" b="1" dirty="0" err="1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Coenzim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 A (</a:t>
            </a:r>
            <a:r>
              <a:rPr lang="tr-TR" altLang="en-US" b="1" dirty="0" err="1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CoA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)-</a:t>
            </a:r>
            <a:r>
              <a:rPr lang="tr-TR" altLang="en-US" b="1" dirty="0" err="1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derivatları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 içinde okside olarak </a:t>
            </a:r>
            <a:r>
              <a:rPr lang="tr-TR" altLang="en-US" b="1" dirty="0" err="1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asetil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 </a:t>
            </a:r>
            <a:r>
              <a:rPr lang="tr-TR" altLang="en-US" b="1" dirty="0" err="1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CoA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’ ya dönü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</a:rPr>
              <a:t>ş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türülür. </a:t>
            </a:r>
            <a:endParaRPr lang="tr-TR" altLang="en-US" b="1" dirty="0">
              <a:solidFill>
                <a:schemeClr val="accent5">
                  <a:lumMod val="50000"/>
                </a:schemeClr>
              </a:solidFill>
            </a:endParaRPr>
          </a:p>
          <a:p>
            <a:pPr eaLnBrk="1" hangingPunct="1"/>
            <a:endParaRPr lang="tr-TR" altLang="en-US" b="1" dirty="0">
              <a:solidFill>
                <a:srgbClr val="008080"/>
              </a:solidFill>
            </a:endParaRPr>
          </a:p>
          <a:p>
            <a:pPr marL="342900" indent="-342900" eaLnBrk="1" hangingPunct="1">
              <a:buFont typeface="Arial" charset="0"/>
              <a:buChar char="•"/>
            </a:pP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Ciddi </a:t>
            </a:r>
            <a:r>
              <a:rPr lang="tr-TR" altLang="en-US" b="1" dirty="0" err="1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diabet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 olgularında </a:t>
            </a:r>
            <a:r>
              <a:rPr lang="tr-TR" altLang="en-US" b="1" dirty="0" err="1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asetil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 </a:t>
            </a:r>
            <a:r>
              <a:rPr lang="tr-TR" altLang="en-US" b="1" dirty="0" err="1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CoA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’ </a:t>
            </a:r>
            <a:r>
              <a:rPr lang="tr-TR" altLang="en-US" b="1" dirty="0" err="1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lar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 birle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</a:rPr>
              <a:t>ş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erek </a:t>
            </a:r>
            <a:r>
              <a:rPr lang="tr-TR" altLang="en-US" b="1" dirty="0" err="1">
                <a:solidFill>
                  <a:srgbClr val="FF66FF"/>
                </a:solidFill>
                <a:ea typeface="Times New Roman" charset="0"/>
                <a:cs typeface="Times New Roman" charset="0"/>
              </a:rPr>
              <a:t>asetoasetik</a:t>
            </a:r>
            <a:r>
              <a:rPr lang="tr-TR" altLang="en-US" b="1" dirty="0">
                <a:solidFill>
                  <a:srgbClr val="FF66FF"/>
                </a:solidFill>
                <a:ea typeface="Times New Roman" charset="0"/>
                <a:cs typeface="Times New Roman" charset="0"/>
              </a:rPr>
              <a:t> asit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’ e </a:t>
            </a:r>
            <a:r>
              <a:rPr lang="tr-TR" altLang="en-US" b="1" dirty="0" err="1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aseto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-asetik asit bir basamak daha </a:t>
            </a:r>
            <a:r>
              <a:rPr lang="tr-TR" altLang="en-US" b="1" dirty="0" err="1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metabolize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 olarak </a:t>
            </a:r>
            <a:r>
              <a:rPr lang="tr-TR" altLang="en-US" b="1" dirty="0" err="1">
                <a:solidFill>
                  <a:srgbClr val="FF66FF"/>
                </a:solidFill>
                <a:ea typeface="Times New Roman" charset="0"/>
                <a:cs typeface="Times New Roman" charset="0"/>
              </a:rPr>
              <a:t>ß</a:t>
            </a:r>
            <a:r>
              <a:rPr lang="tr-TR" altLang="en-US" b="1" dirty="0">
                <a:solidFill>
                  <a:srgbClr val="FF66FF"/>
                </a:solidFill>
                <a:ea typeface="Times New Roman" charset="0"/>
                <a:cs typeface="Times New Roman" charset="0"/>
              </a:rPr>
              <a:t> – </a:t>
            </a:r>
            <a:r>
              <a:rPr lang="tr-TR" altLang="en-US" b="1" dirty="0" err="1">
                <a:solidFill>
                  <a:srgbClr val="FF66FF"/>
                </a:solidFill>
                <a:ea typeface="Times New Roman" charset="0"/>
                <a:cs typeface="Times New Roman" charset="0"/>
              </a:rPr>
              <a:t>hidroksi-bütirik</a:t>
            </a:r>
            <a:r>
              <a:rPr lang="tr-TR" altLang="en-US" b="1" dirty="0">
                <a:solidFill>
                  <a:srgbClr val="FF66FF"/>
                </a:solidFill>
                <a:ea typeface="Times New Roman" charset="0"/>
                <a:cs typeface="Times New Roman" charset="0"/>
              </a:rPr>
              <a:t> </a:t>
            </a:r>
            <a:r>
              <a:rPr lang="tr-TR" altLang="en-US" b="1" dirty="0" err="1">
                <a:solidFill>
                  <a:srgbClr val="FF66FF"/>
                </a:solidFill>
                <a:ea typeface="Times New Roman" charset="0"/>
                <a:cs typeface="Times New Roman" charset="0"/>
              </a:rPr>
              <a:t>asite</a:t>
            </a:r>
            <a:r>
              <a:rPr lang="tr-TR" altLang="en-US" b="1" dirty="0">
                <a:solidFill>
                  <a:srgbClr val="008080"/>
                </a:solidFill>
                <a:ea typeface="Times New Roman" charset="0"/>
                <a:cs typeface="Times New Roman" charset="0"/>
              </a:rPr>
              <a:t> 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dönü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</a:rPr>
              <a:t>ş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ür. </a:t>
            </a:r>
            <a:endParaRPr lang="tr-TR" altLang="en-US" b="1" dirty="0">
              <a:solidFill>
                <a:schemeClr val="accent5">
                  <a:lumMod val="50000"/>
                </a:schemeClr>
              </a:solidFill>
            </a:endParaRPr>
          </a:p>
          <a:p>
            <a:pPr eaLnBrk="1" hangingPunct="1"/>
            <a:endParaRPr lang="tr-TR" altLang="en-US" b="1" dirty="0">
              <a:solidFill>
                <a:srgbClr val="008080"/>
              </a:solidFill>
            </a:endParaRPr>
          </a:p>
          <a:p>
            <a:pPr marL="342900" indent="-342900" eaLnBrk="1" hangingPunct="1">
              <a:buFont typeface="Arial" charset="0"/>
              <a:buChar char="•"/>
            </a:pPr>
            <a:r>
              <a:rPr lang="tr-TR" altLang="en-US" b="1" dirty="0" err="1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Aseto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-asetik </a:t>
            </a:r>
            <a:r>
              <a:rPr lang="tr-TR" altLang="en-US" b="1" dirty="0" err="1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asitin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 </a:t>
            </a:r>
            <a:r>
              <a:rPr lang="tr-TR" altLang="en-US" b="1" dirty="0" err="1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spontan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 </a:t>
            </a:r>
            <a:r>
              <a:rPr lang="tr-TR" altLang="en-US" b="1" dirty="0" err="1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dekarboksilasyonu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 ile </a:t>
            </a:r>
            <a:r>
              <a:rPr lang="tr-TR" altLang="en-US" b="1" dirty="0">
                <a:solidFill>
                  <a:srgbClr val="FF66FF"/>
                </a:solidFill>
                <a:ea typeface="Times New Roman" charset="0"/>
                <a:cs typeface="Times New Roman" charset="0"/>
              </a:rPr>
              <a:t>aseton</a:t>
            </a:r>
            <a:r>
              <a:rPr lang="tr-TR" altLang="en-US" b="1" dirty="0">
                <a:solidFill>
                  <a:srgbClr val="008080"/>
                </a:solidFill>
                <a:ea typeface="Times New Roman" charset="0"/>
                <a:cs typeface="Times New Roman" charset="0"/>
              </a:rPr>
              <a:t> 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olu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</a:rPr>
              <a:t>ş</a:t>
            </a:r>
            <a:r>
              <a:rPr lang="tr-TR" altLang="en-US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ur.</a:t>
            </a:r>
            <a:endParaRPr lang="tr-TR" alt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438910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2517</Words>
  <Application>Microsoft Macintosh PowerPoint</Application>
  <PresentationFormat>Widescreen</PresentationFormat>
  <Paragraphs>637</Paragraphs>
  <Slides>49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60" baseType="lpstr">
      <vt:lpstr>Arial Unicode MS</vt:lpstr>
      <vt:lpstr>Arial</vt:lpstr>
      <vt:lpstr>Calibri</vt:lpstr>
      <vt:lpstr>Calibri Light</vt:lpstr>
      <vt:lpstr>Comic Sans MS</vt:lpstr>
      <vt:lpstr>Courier New</vt:lpstr>
      <vt:lpstr>Times New Roman</vt:lpstr>
      <vt:lpstr>Verdana</vt:lpstr>
      <vt:lpstr>Wingdings</vt:lpstr>
      <vt:lpstr>Office Theme</vt:lpstr>
      <vt:lpstr>Photo Editor Photo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Nötrofil fonksiyon Bozuklukları gelişir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2021-10-16T13:28:30Z</dcterms:created>
  <dcterms:modified xsi:type="dcterms:W3CDTF">2021-10-16T13:30:25Z</dcterms:modified>
</cp:coreProperties>
</file>