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91" r:id="rId2"/>
    <p:sldId id="292" r:id="rId3"/>
    <p:sldId id="293" r:id="rId4"/>
    <p:sldId id="295" r:id="rId5"/>
    <p:sldId id="296" r:id="rId6"/>
    <p:sldId id="299" r:id="rId7"/>
    <p:sldId id="300" r:id="rId8"/>
    <p:sldId id="301" r:id="rId9"/>
    <p:sldId id="302" r:id="rId10"/>
    <p:sldId id="303" r:id="rId11"/>
    <p:sldId id="305" r:id="rId12"/>
    <p:sldId id="306" r:id="rId13"/>
    <p:sldId id="307" r:id="rId14"/>
    <p:sldId id="371" r:id="rId15"/>
    <p:sldId id="373" r:id="rId16"/>
    <p:sldId id="375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30" r:id="rId35"/>
    <p:sldId id="331" r:id="rId36"/>
    <p:sldId id="332" r:id="rId37"/>
    <p:sldId id="333" r:id="rId38"/>
    <p:sldId id="336" r:id="rId39"/>
    <p:sldId id="337" r:id="rId40"/>
    <p:sldId id="338" r:id="rId41"/>
    <p:sldId id="341" r:id="rId42"/>
    <p:sldId id="342" r:id="rId43"/>
    <p:sldId id="340" r:id="rId44"/>
    <p:sldId id="344" r:id="rId45"/>
    <p:sldId id="345" r:id="rId46"/>
    <p:sldId id="346" r:id="rId47"/>
    <p:sldId id="348" r:id="rId48"/>
    <p:sldId id="349" r:id="rId49"/>
    <p:sldId id="351" r:id="rId50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3A0CF-E2AA-9A4E-B8BF-C74EC315EE60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D049E-B754-2047-A96B-7F26AED46C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05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5680-A87A-1F42-BA1C-272E17315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3BED-9410-3C43-8D8B-72E75534E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04C6F-7C36-4D49-AE86-31DA73811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81765-E463-C04B-8F04-DD655E9C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C5448-C977-8F4E-92A3-A9A2E634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DC20-034E-BE4A-8483-C650A82E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13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9D39C-39DB-134D-9254-42780E8E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D8AE-5B75-724B-B47C-3D25C8532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30D0-45A9-2444-A34D-0DAD3014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9B1EC-FA56-A54E-9C54-13404594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C314E-77CD-CC4F-AE8B-AC545D7E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ECBA3-0852-C14D-9C26-9ABC27A0A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36AC6-3559-864C-A83D-06ADDD904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3DC91-505E-5044-860C-024D8CC1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64054-051D-DE48-A28F-7B03DCD8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339F-C162-D946-B1C1-AC596A82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85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8352-36C7-EE4E-8F5B-AE80E24B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8B07B-A64E-AA4B-A7D7-CD485AE0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A565A-204E-AE48-8B46-C5BF6E64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FC410-0DC3-D14E-BC48-49E0C637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21E81-E08A-F744-8269-B49A4EE1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7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55D7-4C06-C54A-85CA-3BABD2C5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D8392-C07C-BE4D-8B28-1EE191371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00F3-1DCF-EE41-A342-B1F4FA2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F7A6C-95D2-D948-8182-BF3E9B92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9CEB-A8C6-194A-95AD-4C789EEC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10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B5F3-99B1-2645-B115-1DCE5EAA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7627-BA9C-EB41-AF31-10D287596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7EEDC-E1FE-314F-A7ED-15F14DA25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D70F0-E4CA-3A47-95B2-DB3168CE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61915-C2DB-F242-A7BE-65F7F06F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02C3E-00A5-C14D-86DD-5B9DE2E1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04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F07D-CD15-A145-B283-DFDF4FC6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0E809-F98B-8041-AA37-5B4B712B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F635A-3325-9445-9FEB-042C07AAC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7488-2F9F-9944-A319-969E13E6A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C0079-1DDD-EE4D-823B-A94775F9D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A543E-A552-BE47-BF84-E45E3759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055BCA-7D92-964D-8A8A-C182D7BD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FDA512-0C1A-414D-BC96-88222920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9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89D4-B123-7D48-A55B-81BA5E1C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27547-9B1E-5641-B5D6-A10E1713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2E1E7-08E0-9D40-AA39-685E8103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9BBC9-3E93-0F4D-9EE0-58609DEF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959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EFC65E-9A8A-3445-94B1-2D336C24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A2311-C149-6247-9542-DBD7E67F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29E0E-8B1E-D54B-8780-A4BF7CE9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85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783D-DF04-F149-92B1-CA11594B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2584-4587-B343-87FB-C24BE1FC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D84FF-5DBC-954E-8272-E6D210656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2326D-4DC4-5D41-93D4-73D34B9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6A253-DF30-494F-AA64-5ECA52E6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BE7AC-5345-194E-8DEA-AD446F7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70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34A3-238E-8641-ACD6-03D3AF48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F9B45D-FAD6-E94D-A7C4-A215F3512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CB224-574C-C84B-A01E-80D1B7DE2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34AA9-04FE-714D-8032-20F595D0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AA437-9156-1B41-A826-E11CC5BD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BD029-9421-FB43-A78B-3CD6D417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4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4CF4E-D11A-CF4D-A2DF-A81A5F01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6DA2A-C62E-A24D-82E9-55D14750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645E0-92F0-5542-8549-5BD15A3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A7F1-A2E5-C142-9F44-7D701F650291}" type="datetimeFigureOut">
              <a:rPr lang="tr-TR" smtClean="0"/>
              <a:t>16.10.2021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BB94-C6D8-4241-9B1A-6541AE43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F0FD-031F-E649-869A-9ECE1B1F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7AFA-8E39-374B-AAA1-CB62585E97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2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879725" y="65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>
              <a:latin typeface="Times New Roman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138107" y="2479660"/>
            <a:ext cx="9994232" cy="1446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4400" b="1" dirty="0">
                <a:solidFill>
                  <a:srgbClr val="0000CC"/>
                </a:solidFill>
                <a:ea typeface="Comic Sans MS" charset="0"/>
                <a:cs typeface="Comic Sans MS" charset="0"/>
              </a:rPr>
              <a:t>Kedi ve Köpeklerde </a:t>
            </a:r>
          </a:p>
          <a:p>
            <a:pPr algn="ctr" eaLnBrk="1" hangingPunct="1"/>
            <a:r>
              <a:rPr lang="tr-TR" altLang="en-US" sz="4400" b="1" dirty="0" err="1">
                <a:solidFill>
                  <a:srgbClr val="0000CC"/>
                </a:solidFill>
                <a:ea typeface="Comic Sans MS" charset="0"/>
                <a:cs typeface="Comic Sans MS" charset="0"/>
              </a:rPr>
              <a:t>Diabetes</a:t>
            </a:r>
            <a:r>
              <a:rPr lang="tr-TR" altLang="en-US" sz="4400" b="1" dirty="0">
                <a:solidFill>
                  <a:srgbClr val="0000CC"/>
                </a:solidFill>
                <a:ea typeface="Comic Sans MS" charset="0"/>
                <a:cs typeface="Comic Sans MS" charset="0"/>
              </a:rPr>
              <a:t> </a:t>
            </a:r>
            <a:r>
              <a:rPr lang="tr-TR" altLang="en-US" sz="4400" b="1" dirty="0" err="1">
                <a:solidFill>
                  <a:srgbClr val="0000CC"/>
                </a:solidFill>
                <a:ea typeface="Comic Sans MS" charset="0"/>
                <a:cs typeface="Comic Sans MS" charset="0"/>
              </a:rPr>
              <a:t>Mellitus</a:t>
            </a:r>
            <a:endParaRPr lang="tr-TR" altLang="en-US" sz="4400" b="1" dirty="0">
              <a:solidFill>
                <a:srgbClr val="0000CC"/>
              </a:solidFill>
              <a:ea typeface="Comic Sans MS" charset="0"/>
              <a:cs typeface="Comic Sans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17539" y="4183601"/>
            <a:ext cx="4114800" cy="9252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solidFill>
                  <a:srgbClr val="7030A0"/>
                </a:solidFill>
              </a:rPr>
              <a:t>DOÇ.DR.İDİL BAŞTAN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4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25212" y="1283604"/>
            <a:ext cx="7696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2800" b="1" dirty="0" err="1">
                <a:solidFill>
                  <a:srgbClr val="FF0000"/>
                </a:solidFill>
              </a:rPr>
              <a:t>K</a:t>
            </a:r>
            <a:r>
              <a:rPr lang="tr-TR" altLang="en-US" sz="2800" b="1" dirty="0" err="1">
                <a:solidFill>
                  <a:srgbClr val="FF0000"/>
                </a:solidFill>
                <a:ea typeface="Times New Roman" charset="0"/>
                <a:cs typeface="Times New Roman" charset="0"/>
              </a:rPr>
              <a:t>etoasidozise</a:t>
            </a:r>
            <a:r>
              <a:rPr lang="tr-TR" altLang="en-US" sz="28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sebep olan keton cisimcikler</a:t>
            </a:r>
            <a:r>
              <a:rPr lang="tr-TR" altLang="en-US" sz="2800" b="1" dirty="0">
                <a:solidFill>
                  <a:srgbClr val="FF0000"/>
                </a:solidFill>
              </a:rPr>
              <a:t>;</a:t>
            </a:r>
            <a:r>
              <a:rPr lang="tr-TR" altLang="en-US" sz="2800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endParaRPr lang="tr-TR" altLang="en-US" sz="2800" b="1" dirty="0">
              <a:solidFill>
                <a:srgbClr val="FF0000"/>
              </a:solidFill>
            </a:endParaRPr>
          </a:p>
          <a:p>
            <a:pPr algn="ctr" eaLnBrk="1" hangingPunct="1"/>
            <a:endParaRPr lang="tr-TR" altLang="en-US" sz="2800" b="1" dirty="0">
              <a:solidFill>
                <a:srgbClr val="008080"/>
              </a:solidFill>
            </a:endParaRPr>
          </a:p>
          <a:p>
            <a:pPr marL="457200" indent="-457200" algn="ctr" eaLnBrk="1" hangingPunct="1">
              <a:buFont typeface="Wingdings" charset="2"/>
              <a:buChar char="Ø"/>
            </a:pPr>
            <a:r>
              <a:rPr lang="tr-TR" altLang="en-US" sz="2800" b="1" dirty="0" err="1">
                <a:ea typeface="Times New Roman" charset="0"/>
                <a:cs typeface="Times New Roman" charset="0"/>
              </a:rPr>
              <a:t>aseto</a:t>
            </a:r>
            <a:r>
              <a:rPr lang="tr-TR" altLang="en-US" sz="2800" b="1" dirty="0">
                <a:ea typeface="Times New Roman" charset="0"/>
                <a:cs typeface="Times New Roman" charset="0"/>
              </a:rPr>
              <a:t>-asetik asit,  </a:t>
            </a:r>
            <a:endParaRPr lang="tr-TR" altLang="en-US" sz="2800" b="1" dirty="0"/>
          </a:p>
          <a:p>
            <a:pPr marL="457200" indent="-457200" algn="ctr" eaLnBrk="1" hangingPunct="1">
              <a:buFont typeface="Wingdings" charset="2"/>
              <a:buChar char="Ø"/>
            </a:pPr>
            <a:endParaRPr lang="tr-TR" altLang="en-US" sz="2800" b="1" dirty="0"/>
          </a:p>
          <a:p>
            <a:pPr marL="457200" indent="-457200" algn="ctr" eaLnBrk="1" hangingPunct="1">
              <a:buFont typeface="Wingdings" charset="2"/>
              <a:buChar char="Ø"/>
            </a:pPr>
            <a:r>
              <a:rPr lang="tr-TR" altLang="en-US" sz="2800" b="1" dirty="0" err="1">
                <a:ea typeface="Times New Roman" charset="0"/>
                <a:cs typeface="Times New Roman" charset="0"/>
              </a:rPr>
              <a:t>ß</a:t>
            </a:r>
            <a:r>
              <a:rPr lang="tr-TR" altLang="en-US" sz="2800" b="1" dirty="0">
                <a:ea typeface="Times New Roman" charset="0"/>
                <a:cs typeface="Times New Roman" charset="0"/>
              </a:rPr>
              <a:t> – </a:t>
            </a:r>
            <a:r>
              <a:rPr lang="tr-TR" altLang="en-US" sz="2800" b="1" dirty="0" err="1">
                <a:ea typeface="Times New Roman" charset="0"/>
                <a:cs typeface="Times New Roman" charset="0"/>
              </a:rPr>
              <a:t>hidroksi-bütirik</a:t>
            </a:r>
            <a:r>
              <a:rPr lang="tr-TR" altLang="en-US" sz="2800" b="1" dirty="0">
                <a:ea typeface="Times New Roman" charset="0"/>
                <a:cs typeface="Times New Roman" charset="0"/>
              </a:rPr>
              <a:t> asit</a:t>
            </a:r>
            <a:endParaRPr lang="tr-TR" altLang="en-US" sz="2800" b="1" dirty="0"/>
          </a:p>
          <a:p>
            <a:pPr marL="457200" indent="-457200" algn="ctr" eaLnBrk="1" hangingPunct="1">
              <a:buFont typeface="Wingdings" charset="2"/>
              <a:buChar char="Ø"/>
            </a:pPr>
            <a:endParaRPr lang="tr-TR" altLang="en-US" sz="2800" b="1" dirty="0"/>
          </a:p>
          <a:p>
            <a:pPr marL="457200" indent="-457200" algn="ctr" eaLnBrk="1" hangingPunct="1">
              <a:buFont typeface="Wingdings" charset="2"/>
              <a:buChar char="Ø"/>
            </a:pPr>
            <a:r>
              <a:rPr lang="tr-TR" altLang="en-US" sz="2800" b="1" dirty="0"/>
              <a:t>a</a:t>
            </a:r>
            <a:r>
              <a:rPr lang="tr-TR" altLang="en-US" sz="2800" b="1" dirty="0">
                <a:ea typeface="Times New Roman" charset="0"/>
                <a:cs typeface="Times New Roman" charset="0"/>
              </a:rPr>
              <a:t>seton</a:t>
            </a:r>
            <a:endParaRPr lang="tr-TR" altLang="en-US" sz="2800" b="1" dirty="0"/>
          </a:p>
          <a:p>
            <a:pPr eaLnBrk="1" hangingPunct="1"/>
            <a:endParaRPr lang="tr-TR" altLang="en-US" b="1" dirty="0">
              <a:solidFill>
                <a:srgbClr val="008080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008080"/>
                </a:solidFill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21689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93907" y="1607646"/>
            <a:ext cx="9236279" cy="390876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b="1" dirty="0" err="1">
                <a:solidFill>
                  <a:srgbClr val="0000CC"/>
                </a:solidFill>
              </a:rPr>
              <a:t>D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iabetes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mellitusun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4 </a:t>
            </a:r>
            <a:r>
              <a:rPr lang="tr-TR" altLang="en-US" b="1" dirty="0">
                <a:solidFill>
                  <a:srgbClr val="0000CC"/>
                </a:solidFill>
              </a:rPr>
              <a:t>klasik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semptomu </a:t>
            </a:r>
            <a:r>
              <a:rPr lang="tr-TR" altLang="en-US" b="1" dirty="0">
                <a:solidFill>
                  <a:srgbClr val="0000CC"/>
                </a:solidFill>
              </a:rPr>
              <a:t>;</a:t>
            </a: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Poliüri</a:t>
            </a: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Polidipsi</a:t>
            </a: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Polifaji</a:t>
            </a: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endParaRPr lang="tr-TR" altLang="en-US" b="1" dirty="0">
              <a:solidFill>
                <a:srgbClr val="0000CC"/>
              </a:solidFill>
            </a:endParaRPr>
          </a:p>
          <a:p>
            <a:pPr marL="457200" indent="-457200" algn="ctr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rgbClr val="0000CC"/>
                </a:solidFill>
              </a:rPr>
              <a:t>K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ilo kayb</a:t>
            </a:r>
            <a:r>
              <a:rPr lang="tr-TR" altLang="en-US" b="1" dirty="0">
                <a:solidFill>
                  <a:srgbClr val="0000CC"/>
                </a:solidFill>
              </a:rPr>
              <a:t>ı </a:t>
            </a:r>
          </a:p>
          <a:p>
            <a:pPr eaLnBrk="1" hangingPunct="1"/>
            <a:endParaRPr lang="tr-TR" alt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4852" y="244485"/>
            <a:ext cx="942073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altLang="en-US" sz="2800" b="1" dirty="0">
                <a:solidFill>
                  <a:srgbClr val="9966FF"/>
                </a:solidFill>
                <a:latin typeface="Comic Sans MS" charset="0"/>
                <a:ea typeface="Comic Sans MS" charset="0"/>
                <a:cs typeface="Comic Sans MS" charset="0"/>
              </a:rPr>
              <a:t>SEMPTOMLAR</a:t>
            </a:r>
          </a:p>
        </p:txBody>
      </p:sp>
    </p:spTree>
    <p:extLst>
      <p:ext uri="{BB962C8B-B14F-4D97-AF65-F5344CB8AC3E}">
        <p14:creationId xmlns:p14="http://schemas.microsoft.com/office/powerpoint/2010/main" val="22336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705600" y="254000"/>
          <a:ext cx="3505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hoto Editor Photo" r:id="rId3" imgW="2200582" imgH="1514686" progId="MSPhotoEd.3">
                  <p:embed/>
                </p:oleObj>
              </mc:Choice>
              <mc:Fallback>
                <p:oleObj name="Photo Editor Photo" r:id="rId3" imgW="2200582" imgH="1514686" progId="MSPhotoEd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4000"/>
                        <a:ext cx="35052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76400" y="4724401"/>
          <a:ext cx="38862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5" imgW="1676634" imgH="847843" progId="MSPhotoEd.3">
                  <p:embed/>
                </p:oleObj>
              </mc:Choice>
              <mc:Fallback>
                <p:oleObj name="Photo Editor Photo" r:id="rId5" imgW="1676634" imgH="847843" progId="MSPhotoEd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1"/>
                        <a:ext cx="38862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676400" y="2590801"/>
          <a:ext cx="388620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7" imgW="2591162" imgH="1286055" progId="MSPhotoEd.3">
                  <p:embed/>
                </p:oleObj>
              </mc:Choice>
              <mc:Fallback>
                <p:oleObj name="Photo Editor Photo" r:id="rId7" imgW="2591162" imgH="1286055" progId="MSPhotoEd.3">
                  <p:embed/>
                  <p:pic>
                    <p:nvPicPr>
                      <p:cNvPr id="1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1"/>
                        <a:ext cx="3886200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981201" y="863600"/>
            <a:ext cx="431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>
                <a:solidFill>
                  <a:srgbClr val="990099"/>
                </a:solidFill>
              </a:rPr>
              <a:t>Köpeklerde </a:t>
            </a:r>
            <a:r>
              <a:rPr lang="tr-TR" altLang="en-US" sz="3200" b="1">
                <a:solidFill>
                  <a:srgbClr val="990099"/>
                </a:solidFill>
                <a:ea typeface="Arial" charset="0"/>
                <a:cs typeface="Arial" charset="0"/>
              </a:rPr>
              <a:t>katarakt</a:t>
            </a:r>
            <a:r>
              <a:rPr lang="tr-TR" altLang="en-US" b="1">
                <a:solidFill>
                  <a:srgbClr val="990099"/>
                </a:solidFill>
                <a:ea typeface="Arial" charset="0"/>
                <a:cs typeface="Arial" charset="0"/>
              </a:rPr>
              <a:t> </a:t>
            </a:r>
            <a:endParaRPr lang="tr-TR" altLang="en-US" b="1">
              <a:solidFill>
                <a:srgbClr val="990099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943600" y="3703639"/>
            <a:ext cx="47244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>
                <a:solidFill>
                  <a:srgbClr val="990099"/>
                </a:solidFill>
              </a:rPr>
              <a:t>K</a:t>
            </a:r>
            <a:r>
              <a:rPr lang="tr-TR" altLang="en-US" sz="3200" b="1">
                <a:solidFill>
                  <a:srgbClr val="990099"/>
                </a:solidFill>
                <a:ea typeface="Arial" charset="0"/>
                <a:cs typeface="Arial" charset="0"/>
              </a:rPr>
              <a:t>ediler</a:t>
            </a:r>
            <a:r>
              <a:rPr lang="tr-TR" altLang="en-US" sz="3200" b="1">
                <a:solidFill>
                  <a:srgbClr val="990099"/>
                </a:solidFill>
              </a:rPr>
              <a:t>de</a:t>
            </a:r>
            <a:r>
              <a:rPr lang="tr-TR" altLang="en-US" sz="3200" b="1">
                <a:solidFill>
                  <a:srgbClr val="990099"/>
                </a:solidFill>
                <a:ea typeface="Arial" charset="0"/>
                <a:cs typeface="Arial" charset="0"/>
              </a:rPr>
              <a:t> ön bacaklar</a:t>
            </a:r>
            <a:r>
              <a:rPr lang="tr-TR" altLang="en-US" sz="3200" b="1">
                <a:solidFill>
                  <a:srgbClr val="990099"/>
                </a:solidFill>
              </a:rPr>
              <a:t>ın</a:t>
            </a:r>
            <a:r>
              <a:rPr lang="tr-TR" altLang="en-US" sz="3200" b="1">
                <a:solidFill>
                  <a:srgbClr val="990099"/>
                </a:solidFill>
                <a:ea typeface="Arial" charset="0"/>
                <a:cs typeface="Arial" charset="0"/>
              </a:rPr>
              <a:t>da zayıflık ve tabana basarak yürü</a:t>
            </a:r>
            <a:r>
              <a:rPr lang="tr-TR" altLang="en-US" sz="3200" b="1">
                <a:solidFill>
                  <a:srgbClr val="990099"/>
                </a:solidFill>
              </a:rPr>
              <a:t>mesi.</a:t>
            </a:r>
            <a:endParaRPr lang="tr-TR" altLang="en-US" sz="3200" b="1">
              <a:solidFill>
                <a:srgbClr val="990099"/>
              </a:solidFill>
              <a:latin typeface="Arial" charset="0"/>
            </a:endParaRPr>
          </a:p>
          <a:p>
            <a:pPr eaLnBrk="1" hangingPunct="1"/>
            <a:endParaRPr lang="tr-TR" altLang="en-US" sz="3200">
              <a:solidFill>
                <a:srgbClr val="990099"/>
              </a:solidFill>
            </a:endParaRPr>
          </a:p>
          <a:p>
            <a:pPr eaLnBrk="1" hangingPunct="1"/>
            <a:endParaRPr lang="tr-TR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21594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4" name="Group 418"/>
          <p:cNvGraphicFramePr>
            <a:graphicFrameLocks noGrp="1"/>
          </p:cNvGraphicFramePr>
          <p:nvPr/>
        </p:nvGraphicFramePr>
        <p:xfrm>
          <a:off x="144378" y="417094"/>
          <a:ext cx="11774906" cy="5294020"/>
        </p:xfrm>
        <a:graphic>
          <a:graphicData uri="http://schemas.openxmlformats.org/drawingml/2006/table">
            <a:tbl>
              <a:tblPr/>
              <a:tblGrid>
                <a:gridCol w="303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9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KLİNİK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 SEMPTOMLAR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kumimoji="0" lang="tr-TR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İ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NSEDENS</a:t>
                      </a:r>
                      <a:endParaRPr kumimoji="0" lang="tr-T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YORUM</a:t>
                      </a:r>
                      <a:r>
                        <a:rPr kumimoji="0" lang="tr-T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Polidipsi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/</a:t>
                      </a:r>
                      <a:r>
                        <a:rPr kumimoji="0" lang="tr-TR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Poliüri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Oldukça sık</a:t>
                      </a:r>
                      <a:r>
                        <a:rPr kumimoji="0" lang="tr-TR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0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Polifaji</a:t>
                      </a:r>
                      <a:r>
                        <a:rPr kumimoji="0" lang="tr-T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Oldukça sık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3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Obesite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Yaygın</a:t>
                      </a:r>
                      <a:r>
                        <a:rPr kumimoji="0" lang="tr-T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Kilo kaybı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Oldukça sık</a:t>
                      </a:r>
                      <a:r>
                        <a:rPr kumimoji="0" lang="tr-T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8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Kas zayıflığı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Letharji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Yaygın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1178" y="1363579"/>
            <a:ext cx="635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en-US" sz="2000" b="1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Osmotik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000" b="1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diürezis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(Glikoz artışı</a:t>
            </a:r>
            <a:r>
              <a:rPr lang="tr-TR" altLang="en-US" sz="24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)</a:t>
            </a:r>
            <a:endParaRPr lang="tr-TR" altLang="en-US" sz="2400" b="1" dirty="0">
              <a:latin typeface="Times New Roman" charset="0"/>
            </a:endParaRP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66138" y="2194576"/>
            <a:ext cx="712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Glikoz </a:t>
            </a:r>
            <a:r>
              <a:rPr lang="tr-TR" altLang="en-US" sz="2000" b="1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hipotalamustaki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doygunluk merkezine girmemesi</a:t>
            </a:r>
            <a:endParaRPr lang="tr-TR" altLang="en-US" sz="2000" b="1" dirty="0">
              <a:solidFill>
                <a:srgbClr val="0000CC"/>
              </a:solidFill>
              <a:latin typeface="Comic Sans MS" charset="0"/>
            </a:endParaRPr>
          </a:p>
          <a:p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66138" y="3032615"/>
            <a:ext cx="513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Hastal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</a:rPr>
              <a:t>ığı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n ba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</a:rPr>
              <a:t>ş</a:t>
            </a:r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langıç döneminde görülür. </a:t>
            </a:r>
          </a:p>
          <a:p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6138" y="3950478"/>
            <a:ext cx="513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sz="2000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Glikozun ilgili dokular içine girememesi. </a:t>
            </a:r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66138" y="4790970"/>
            <a:ext cx="675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Ketoasidozisli</a:t>
            </a:r>
            <a:r>
              <a:rPr lang="tr-TR" altLang="en-US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hastaların enerji kayna</a:t>
            </a:r>
            <a:r>
              <a:rPr lang="tr-TR" altLang="en-US" b="1" dirty="0">
                <a:solidFill>
                  <a:srgbClr val="0000CC"/>
                </a:solidFill>
                <a:latin typeface="Comic Sans MS" charset="0"/>
              </a:rPr>
              <a:t>ğı</a:t>
            </a:r>
            <a:r>
              <a:rPr lang="tr-TR" altLang="en-US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olarak kas ve ya</a:t>
            </a:r>
            <a:r>
              <a:rPr lang="tr-TR" altLang="en-US" b="1" dirty="0">
                <a:solidFill>
                  <a:srgbClr val="0000CC"/>
                </a:solidFill>
                <a:latin typeface="Comic Sans MS" charset="0"/>
              </a:rPr>
              <a:t>ğ</a:t>
            </a:r>
            <a:r>
              <a:rPr lang="tr-TR" altLang="en-US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</a:p>
          <a:p>
            <a:pPr lvl="0"/>
            <a:r>
              <a:rPr lang="tr-TR" altLang="en-US" b="1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dokusunu kullanması</a:t>
            </a:r>
            <a:endParaRPr lang="tr-TR" altLang="en-US" b="1" dirty="0">
              <a:solidFill>
                <a:srgbClr val="0000CC"/>
              </a:solidFill>
              <a:latin typeface="Comic Sans MS" charset="0"/>
            </a:endParaRPr>
          </a:p>
          <a:p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7826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8"/>
          <p:cNvGraphicFramePr>
            <a:graphicFrameLocks noGrp="1"/>
          </p:cNvGraphicFramePr>
          <p:nvPr/>
        </p:nvGraphicFramePr>
        <p:xfrm>
          <a:off x="179548" y="417094"/>
          <a:ext cx="11774906" cy="5172354"/>
        </p:xfrm>
        <a:graphic>
          <a:graphicData uri="http://schemas.openxmlformats.org/drawingml/2006/table">
            <a:tbl>
              <a:tblPr/>
              <a:tblGrid>
                <a:gridCol w="303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6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9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KLİNİK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 SEMPTOMLAR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kumimoji="0" lang="tr-TR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İ</a:t>
                      </a: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NSEDENS</a:t>
                      </a:r>
                      <a:endParaRPr kumimoji="0" lang="tr-T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YORUM</a:t>
                      </a:r>
                      <a:r>
                        <a:rPr kumimoji="0" lang="tr-TR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Hepatomegali</a:t>
                      </a:r>
                      <a:endParaRPr kumimoji="0" lang="tr-T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Yaygın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Katarakt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Yaygın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Ketoasidozis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Nadiren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Dehidrasyon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Oldukça sık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85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A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ğız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da kötü koku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Nadir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1179" y="1363579"/>
            <a:ext cx="6352675" cy="52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Hepatik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lipidozis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.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1179" y="1994640"/>
            <a:ext cx="662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Lenste 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aşırı 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glikoz birikimi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sorbitol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ve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fruktoz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düzeyinde artış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osmotik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bas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ı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nçta art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ış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lenste 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şiş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me ve lens liflerinde y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ı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rt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ı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lma.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6138" y="3262385"/>
            <a:ext cx="6021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Tedavi edilmeyen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diabetes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mellituse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ba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ğlı 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gelişir.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66138" y="3893120"/>
            <a:ext cx="5868914" cy="502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Osmotik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</a:t>
            </a:r>
            <a:r>
              <a:rPr lang="tr-TR" altLang="en-US" sz="2000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diürezis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ve glikozüriye ba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ğlı ş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ekillenir.</a:t>
            </a:r>
            <a:r>
              <a:rPr lang="tr-TR" altLang="en-US" sz="2000" dirty="0">
                <a:solidFill>
                  <a:srgbClr val="0000CC"/>
                </a:solidFill>
                <a:latin typeface="Comic Sans MS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138" y="4808097"/>
            <a:ext cx="464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dirty="0" err="1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Ketoasidozisli</a:t>
            </a:r>
            <a:r>
              <a:rPr lang="tr-TR" altLang="en-US" dirty="0">
                <a:solidFill>
                  <a:srgbClr val="0000CC"/>
                </a:solidFill>
                <a:latin typeface="Comic Sans MS" charset="0"/>
                <a:ea typeface="Times New Roman" charset="0"/>
                <a:cs typeface="Times New Roman" charset="0"/>
              </a:rPr>
              <a:t> hastalarda asetona ba</a:t>
            </a:r>
            <a:r>
              <a:rPr lang="tr-TR" altLang="en-US" dirty="0">
                <a:solidFill>
                  <a:srgbClr val="0000CC"/>
                </a:solidFill>
                <a:latin typeface="Comic Sans MS" charset="0"/>
              </a:rPr>
              <a:t>ğlıdır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6265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/>
          <p:cNvSpPr/>
          <p:nvPr/>
        </p:nvSpPr>
        <p:spPr>
          <a:xfrm>
            <a:off x="1422400" y="4350152"/>
            <a:ext cx="9489440" cy="25078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6"/>
            <a:ext cx="10515600" cy="69151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Nötrofil</a:t>
            </a:r>
            <a:r>
              <a:rPr lang="en-US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fonksiyon</a:t>
            </a:r>
            <a:r>
              <a:rPr lang="en-US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Bozuklukları</a:t>
            </a:r>
            <a:r>
              <a:rPr lang="en-US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gelişir</a:t>
            </a:r>
            <a:r>
              <a:rPr lang="en-US" sz="24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4647"/>
            <a:ext cx="10515600" cy="331550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Endotel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adezyonu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deprese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olur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Inflamasyon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bölgesine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migrasyon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azalır</a:t>
            </a:r>
            <a:endParaRPr lang="en-US" b="1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Polimorfonükler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(PMNL)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lökositlere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ait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kemotaksis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aderans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fagositoz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bozulur</a:t>
            </a:r>
            <a:endParaRPr lang="en-US" b="1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Bakterisidial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aktivite</a:t>
            </a:r>
            <a:r>
              <a:rPr lang="en-US" b="1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düşer</a:t>
            </a:r>
            <a:endParaRPr lang="en-US" b="1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16480" y="4958081"/>
            <a:ext cx="768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en-US" sz="2400" b="1" dirty="0" err="1">
                <a:solidFill>
                  <a:schemeClr val="bg1"/>
                </a:solidFill>
              </a:rPr>
              <a:t>S</a:t>
            </a:r>
            <a:r>
              <a:rPr lang="tr-TR" alt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İstitis</a:t>
            </a:r>
            <a:endParaRPr lang="tr-TR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tr-TR" alt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Bronkopneumoni</a:t>
            </a:r>
            <a:r>
              <a:rPr lang="tr-TR" alt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endParaRPr lang="tr-TR" altLang="en-US" sz="2400" b="1" dirty="0">
              <a:solidFill>
                <a:schemeClr val="bg1"/>
              </a:solidFill>
            </a:endParaRPr>
          </a:p>
          <a:p>
            <a:pPr algn="ctr"/>
            <a:r>
              <a:rPr lang="tr-TR" altLang="en-US" sz="24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Dermatitis</a:t>
            </a:r>
            <a:endParaRPr lang="tr-TR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00836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altLang="en-US" sz="60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TANI</a:t>
            </a:r>
            <a:endParaRPr lang="en-US" sz="6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18556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31520" y="594360"/>
            <a:ext cx="70231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7030A0"/>
                </a:solidFill>
                <a:ea typeface="Arial" charset="0"/>
                <a:cs typeface="Arial" charset="0"/>
              </a:rPr>
              <a:t>Glikoz  Düzeyinin Ölçülmesi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08000" y="1661479"/>
            <a:ext cx="11379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Açlık kan glikoz düzeyinin </a:t>
            </a:r>
            <a:r>
              <a:rPr lang="tr-TR" altLang="en-US" b="1" dirty="0">
                <a:solidFill>
                  <a:srgbClr val="163BC0"/>
                </a:solidFill>
              </a:rPr>
              <a:t>yüksek belirlenmesi 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ve idrarda glikoz</a:t>
            </a:r>
            <a:r>
              <a:rPr lang="tr-TR" altLang="en-US" b="1" dirty="0">
                <a:solidFill>
                  <a:srgbClr val="163BC0"/>
                </a:solidFill>
              </a:rPr>
              <a:t>’ un saptanmasıyla </a:t>
            </a:r>
            <a:r>
              <a:rPr lang="tr-TR" altLang="en-US" b="1" dirty="0" err="1">
                <a:solidFill>
                  <a:srgbClr val="163BC0"/>
                </a:solidFill>
              </a:rPr>
              <a:t>Dia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betes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mellitus</a:t>
            </a:r>
            <a:r>
              <a:rPr lang="tr-TR" altLang="en-US" b="1" dirty="0" err="1">
                <a:solidFill>
                  <a:srgbClr val="163BC0"/>
                </a:solidFill>
              </a:rPr>
              <a:t>u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n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tan</a:t>
            </a:r>
            <a:r>
              <a:rPr lang="tr-TR" altLang="en-US" b="1" dirty="0">
                <a:solidFill>
                  <a:srgbClr val="163BC0"/>
                </a:solidFill>
              </a:rPr>
              <a:t>ı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s</a:t>
            </a:r>
            <a:r>
              <a:rPr lang="tr-TR" altLang="en-US" b="1" dirty="0">
                <a:solidFill>
                  <a:srgbClr val="163BC0"/>
                </a:solidFill>
              </a:rPr>
              <a:t>ı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yap</a:t>
            </a:r>
            <a:r>
              <a:rPr lang="tr-TR" altLang="en-US" b="1" dirty="0" err="1">
                <a:solidFill>
                  <a:srgbClr val="163BC0"/>
                </a:solidFill>
              </a:rPr>
              <a:t>ı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labilinir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. </a:t>
            </a:r>
            <a:br>
              <a:rPr lang="tr-TR" altLang="en-US" b="1" dirty="0">
                <a:solidFill>
                  <a:srgbClr val="163BC0"/>
                </a:solidFill>
              </a:rPr>
            </a:br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163BC0"/>
                </a:solidFill>
              </a:rPr>
              <a:t>A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çlık glikoz ölçümleri için hastaların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hospitalize</a:t>
            </a:r>
            <a:r>
              <a:rPr lang="tr-TR" altLang="en-US" b="1" dirty="0">
                <a:solidFill>
                  <a:srgbClr val="163BC0"/>
                </a:solidFill>
              </a:rPr>
              <a:t>  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edilmesi ve 12-24 saat öncesinden aç b</a:t>
            </a:r>
            <a:r>
              <a:rPr lang="tr-TR" altLang="en-US" b="1" dirty="0">
                <a:solidFill>
                  <a:srgbClr val="163BC0"/>
                </a:solidFill>
              </a:rPr>
              <a:t>ı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rak</a:t>
            </a:r>
            <a:r>
              <a:rPr lang="tr-TR" altLang="en-US" b="1" dirty="0">
                <a:solidFill>
                  <a:srgbClr val="163BC0"/>
                </a:solidFill>
              </a:rPr>
              <a:t>ı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lmalar</a:t>
            </a:r>
            <a:r>
              <a:rPr lang="tr-TR" altLang="en-US" b="1" dirty="0">
                <a:solidFill>
                  <a:srgbClr val="163BC0"/>
                </a:solidFill>
              </a:rPr>
              <a:t>ı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gerekmektedir.</a:t>
            </a:r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Kan glikoz </a:t>
            </a:r>
            <a:r>
              <a:rPr lang="tr-TR" altLang="en-US" b="1" dirty="0">
                <a:solidFill>
                  <a:srgbClr val="163BC0"/>
                </a:solidFill>
              </a:rPr>
              <a:t>konsantrasyonu </a:t>
            </a:r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ölçümleri</a:t>
            </a:r>
            <a:r>
              <a:rPr lang="tr-TR" altLang="en-US" b="1" dirty="0" err="1">
                <a:solidFill>
                  <a:srgbClr val="163BC0"/>
                </a:solidFill>
              </a:rPr>
              <a:t>de</a:t>
            </a:r>
            <a:r>
              <a:rPr lang="tr-TR" altLang="en-US" b="1" dirty="0">
                <a:solidFill>
                  <a:srgbClr val="163BC0"/>
                </a:solidFill>
              </a:rPr>
              <a:t> </a:t>
            </a:r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NaF</a:t>
            </a:r>
            <a:r>
              <a:rPr lang="tr-TR" altLang="en-US" b="1" dirty="0" err="1">
                <a:solidFill>
                  <a:srgbClr val="163BC0"/>
                </a:solidFill>
              </a:rPr>
              <a:t>l</a:t>
            </a:r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 veya normal tüplere </a:t>
            </a:r>
            <a:r>
              <a:rPr lang="tr-TR" altLang="en-US" b="1" dirty="0">
                <a:solidFill>
                  <a:srgbClr val="163BC0"/>
                </a:solidFill>
              </a:rPr>
              <a:t>kullanılmalıdır.</a:t>
            </a:r>
          </a:p>
          <a:p>
            <a:pPr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Normal açlık kan glikoz düzeyi 80-120 mg/dl (4.4-6.6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mmol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/L)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dir</a:t>
            </a:r>
            <a:r>
              <a:rPr lang="tr-TR" altLang="en-US" b="1" dirty="0">
                <a:solidFill>
                  <a:srgbClr val="163BC0"/>
                </a:solidFill>
              </a:rPr>
              <a:t>.</a:t>
            </a:r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 </a:t>
            </a:r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endParaRPr lang="tr-TR" altLang="en-US" dirty="0">
              <a:solidFill>
                <a:schemeClr val="bg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75952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583488" y="2176464"/>
          <a:ext cx="1865312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Photo Editor Photo" r:id="rId3" imgW="2161905" imgH="3572374" progId="MSPhotoEd.3">
                  <p:embed/>
                </p:oleObj>
              </mc:Choice>
              <mc:Fallback>
                <p:oleObj name="Photo Editor Photo" r:id="rId3" imgW="2161905" imgH="3572374" progId="MSPhotoEd.3">
                  <p:embed/>
                  <p:pic>
                    <p:nvPicPr>
                      <p:cNvPr id="20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2176464"/>
                        <a:ext cx="1865312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600200" y="533401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solidFill>
                  <a:srgbClr val="800080"/>
                </a:solidFill>
              </a:rPr>
              <a:t>Kan g</a:t>
            </a:r>
            <a:r>
              <a:rPr lang="tr-TR" altLang="en-US" b="1" dirty="0">
                <a:solidFill>
                  <a:srgbClr val="800080"/>
                </a:solidFill>
                <a:ea typeface="Arial" charset="0"/>
                <a:cs typeface="Arial" charset="0"/>
              </a:rPr>
              <a:t>likoz </a:t>
            </a:r>
            <a:r>
              <a:rPr lang="tr-TR" altLang="en-US" b="1" dirty="0">
                <a:solidFill>
                  <a:srgbClr val="800080"/>
                </a:solidFill>
              </a:rPr>
              <a:t>düzeyi</a:t>
            </a:r>
            <a:r>
              <a:rPr lang="tr-TR" altLang="en-US" b="1" dirty="0">
                <a:solidFill>
                  <a:srgbClr val="800080"/>
                </a:solidFill>
                <a:ea typeface="Arial" charset="0"/>
                <a:cs typeface="Arial" charset="0"/>
              </a:rPr>
              <a:t> glikoz </a:t>
            </a:r>
            <a:r>
              <a:rPr lang="tr-TR" altLang="en-US" b="1" dirty="0" err="1">
                <a:solidFill>
                  <a:srgbClr val="800080"/>
                </a:solidFill>
                <a:ea typeface="Arial" charset="0"/>
                <a:cs typeface="Arial" charset="0"/>
              </a:rPr>
              <a:t>reagent</a:t>
            </a:r>
            <a:r>
              <a:rPr lang="tr-TR" altLang="en-US" b="1" dirty="0">
                <a:solidFill>
                  <a:srgbClr val="800080"/>
                </a:solidFill>
                <a:ea typeface="Arial" charset="0"/>
                <a:cs typeface="Arial" charset="0"/>
              </a:rPr>
              <a:t> test </a:t>
            </a:r>
            <a:r>
              <a:rPr lang="tr-TR" altLang="en-US" b="1" dirty="0" err="1">
                <a:solidFill>
                  <a:srgbClr val="800080"/>
                </a:solidFill>
                <a:ea typeface="Arial" charset="0"/>
                <a:cs typeface="Arial" charset="0"/>
              </a:rPr>
              <a:t>stripleri</a:t>
            </a:r>
            <a:endParaRPr lang="tr-TR" altLang="en-US" dirty="0"/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524000" y="54864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800080"/>
                </a:solidFill>
                <a:ea typeface="Arial" charset="0"/>
                <a:cs typeface="Arial" charset="0"/>
              </a:rPr>
              <a:t>Bu testlerle saptanan glikoz düzeyi normal glikoz düzeyinden</a:t>
            </a:r>
            <a:endParaRPr lang="tr-TR" altLang="en-US" b="1">
              <a:solidFill>
                <a:srgbClr val="800080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800080"/>
                </a:solidFill>
                <a:ea typeface="Arial" charset="0"/>
                <a:cs typeface="Arial" charset="0"/>
              </a:rPr>
              <a:t>10-15 mg/dl kadar daha düşük olabilmektedir.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5257800" y="346076"/>
          <a:ext cx="518160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5" imgW="3428571" imgH="980952" progId="MSPhotoEd.3">
                  <p:embed/>
                </p:oleObj>
              </mc:Choice>
              <mc:Fallback>
                <p:oleObj name="Photo Editor Photo" r:id="rId5" imgW="3428571" imgH="980952" progId="MSPhotoEd.3">
                  <p:embed/>
                  <p:pic>
                    <p:nvPicPr>
                      <p:cNvPr id="20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6076"/>
                        <a:ext cx="518160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676400" y="3232151"/>
            <a:ext cx="533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800080"/>
                </a:solidFill>
                <a:ea typeface="Arial" charset="0"/>
                <a:cs typeface="Arial" charset="0"/>
              </a:rPr>
              <a:t>veya evde kullanılabilen</a:t>
            </a:r>
            <a:r>
              <a:rPr lang="tr-TR" altLang="en-US" b="1">
                <a:solidFill>
                  <a:srgbClr val="800080"/>
                </a:solidFill>
                <a:latin typeface="Times New Roman" charset="0"/>
              </a:rPr>
              <a:t> </a:t>
            </a:r>
            <a:r>
              <a:rPr lang="tr-TR" altLang="en-US" b="1">
                <a:solidFill>
                  <a:srgbClr val="800080"/>
                </a:solidFill>
                <a:ea typeface="Arial" charset="0"/>
                <a:cs typeface="Arial" charset="0"/>
              </a:rPr>
              <a:t>glikometre ile de ölçülebilmektedir. </a:t>
            </a:r>
            <a:endParaRPr lang="tr-TR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809054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52600" y="228600"/>
          <a:ext cx="426720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Photo Editor Photo" r:id="rId3" imgW="2742857" imgH="1324160" progId="MSPhotoEd.3">
                  <p:embed/>
                </p:oleObj>
              </mc:Choice>
              <mc:Fallback>
                <p:oleObj name="Photo Editor Photo" r:id="rId3" imgW="2742857" imgH="1324160" progId="MSPhotoEd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"/>
                        <a:ext cx="4267200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248400" y="228600"/>
          <a:ext cx="4267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 Editor Photo" r:id="rId5" imgW="2742857" imgH="1190476" progId="MSPhotoEd.3">
                  <p:embed/>
                </p:oleObj>
              </mc:Choice>
              <mc:Fallback>
                <p:oleObj name="Photo Editor Photo" r:id="rId5" imgW="2742857" imgH="1190476" progId="MSPhotoEd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600"/>
                        <a:ext cx="4267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62400" y="2667000"/>
          <a:ext cx="4419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7" imgW="2742857" imgH="1162212" progId="MSPhotoEd.3">
                  <p:embed/>
                </p:oleObj>
              </mc:Choice>
              <mc:Fallback>
                <p:oleObj name="Photo Editor Photo" r:id="rId7" imgW="2742857" imgH="1162212" progId="MSPhotoEd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4419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200400" y="4994276"/>
          <a:ext cx="57150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9" imgW="3428571" imgH="980952" progId="MSPhotoEd.3">
                  <p:embed/>
                </p:oleObj>
              </mc:Choice>
              <mc:Fallback>
                <p:oleObj name="Photo Editor Photo" r:id="rId9" imgW="3428571" imgH="980952" progId="MSPhotoEd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994276"/>
                        <a:ext cx="57150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69555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599" y="761998"/>
            <a:ext cx="11053011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tr-TR" altLang="en-US" sz="32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Diabetes</a:t>
            </a:r>
            <a:r>
              <a:rPr lang="tr-TR" altLang="en-US" sz="3200" b="1" dirty="0">
                <a:solidFill>
                  <a:srgbClr val="990099"/>
                </a:solidFill>
                <a:ea typeface="Arial" charset="0"/>
                <a:cs typeface="Arial" charset="0"/>
              </a:rPr>
              <a:t> </a:t>
            </a:r>
            <a:r>
              <a:rPr lang="tr-TR" altLang="en-US" sz="32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mellitus</a:t>
            </a:r>
            <a:r>
              <a:rPr lang="tr-TR" altLang="en-US" sz="3200" b="1" dirty="0">
                <a:solidFill>
                  <a:srgbClr val="990099"/>
                </a:solidFill>
              </a:rPr>
              <a:t>;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120000"/>
              </a:lnSpc>
            </a:pP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tr-TR" altLang="en-US" b="1" dirty="0">
                <a:solidFill>
                  <a:srgbClr val="0000CC"/>
                </a:solidFill>
              </a:rPr>
              <a:t>İ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nsülini</a:t>
            </a:r>
            <a:r>
              <a:rPr lang="tr-TR" altLang="en-US" b="1" dirty="0">
                <a:solidFill>
                  <a:srgbClr val="0000CC"/>
                </a:solidFill>
              </a:rPr>
              <a:t>n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yetersiz veya hiç üret</a:t>
            </a:r>
            <a:r>
              <a:rPr lang="tr-TR" altLang="en-US" b="1" dirty="0">
                <a:solidFill>
                  <a:srgbClr val="0000CC"/>
                </a:solidFill>
              </a:rPr>
              <a:t>il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memesi </a:t>
            </a:r>
            <a:r>
              <a:rPr lang="tr-TR" altLang="en-US" b="1" dirty="0">
                <a:solidFill>
                  <a:srgbClr val="0000CC"/>
                </a:solidFill>
              </a:rPr>
              <a:t>ya da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insulin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üretimi normal olmasına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ra</a:t>
            </a:r>
            <a:r>
              <a:rPr lang="tr-TR" altLang="en-US" b="1" dirty="0">
                <a:solidFill>
                  <a:srgbClr val="0000CC"/>
                </a:solidFill>
              </a:rPr>
              <a:t>ğ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men dokular</a:t>
            </a:r>
            <a:r>
              <a:rPr lang="tr-TR" altLang="en-US" b="1" dirty="0">
                <a:solidFill>
                  <a:srgbClr val="0000CC"/>
                </a:solidFill>
              </a:rPr>
              <a:t>ı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n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insulini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kullanamaması</a:t>
            </a:r>
            <a:r>
              <a:rPr lang="tr-TR" altLang="en-US" b="1" dirty="0">
                <a:solidFill>
                  <a:srgbClr val="0000CC"/>
                </a:solidFill>
              </a:rPr>
              <a:t> sonucu ortaya çıkan endokrin bir hastalıktır.</a:t>
            </a:r>
          </a:p>
          <a:p>
            <a:pPr eaLnBrk="1" hangingPunct="1">
              <a:lnSpc>
                <a:spcPct val="120000"/>
              </a:lnSpc>
            </a:pP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tr-TR" altLang="en-US" sz="3200" b="1" dirty="0" err="1">
                <a:solidFill>
                  <a:srgbClr val="990099"/>
                </a:solidFill>
              </a:rPr>
              <a:t>İ</a:t>
            </a:r>
            <a:r>
              <a:rPr lang="tr-TR" altLang="en-US" sz="32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nsidensi</a:t>
            </a:r>
            <a:r>
              <a:rPr lang="tr-TR" altLang="en-US" sz="3200" b="1" dirty="0">
                <a:solidFill>
                  <a:srgbClr val="990099"/>
                </a:solidFill>
              </a:rPr>
              <a:t>;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en-US" b="1" dirty="0">
                <a:solidFill>
                  <a:srgbClr val="0000CC"/>
                </a:solidFill>
              </a:rPr>
              <a:t>K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öpeklerde 1:100 </a:t>
            </a:r>
            <a:r>
              <a:rPr lang="tr-TR" altLang="en-US" b="1" dirty="0">
                <a:solidFill>
                  <a:srgbClr val="0000CC"/>
                </a:solidFill>
              </a:rPr>
              <a:t>- 1:400 </a:t>
            </a:r>
          </a:p>
          <a:p>
            <a:pPr marL="342900" indent="-342900" eaLnBrk="1" hangingPunct="1">
              <a:lnSpc>
                <a:spcPct val="120000"/>
              </a:lnSpc>
              <a:buFont typeface="Arial" charset="0"/>
              <a:buChar char="•"/>
            </a:pPr>
            <a:r>
              <a:rPr lang="tr-TR" altLang="en-US" b="1" dirty="0">
                <a:solidFill>
                  <a:srgbClr val="0000CC"/>
                </a:solidFill>
              </a:rPr>
              <a:t>K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edi</a:t>
            </a:r>
            <a:r>
              <a:rPr lang="tr-TR" altLang="en-US" b="1" dirty="0">
                <a:solidFill>
                  <a:srgbClr val="0000CC"/>
                </a:solidFill>
              </a:rPr>
              <a:t>lerde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1:50</a:t>
            </a:r>
            <a:r>
              <a:rPr lang="tr-TR" altLang="en-US" b="1" dirty="0">
                <a:solidFill>
                  <a:srgbClr val="0000CC"/>
                </a:solidFill>
              </a:rPr>
              <a:t>0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endParaRPr lang="tr-TR" altLang="en-US" b="1" dirty="0">
              <a:solidFill>
                <a:srgbClr val="00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428194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8437880" y="819617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İdrar glikoz </a:t>
            </a:r>
            <a:endParaRPr lang="tr-TR" altLang="en-US" b="1" dirty="0"/>
          </a:p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Konsantrasyonu</a:t>
            </a:r>
            <a:endParaRPr lang="tr-TR" altLang="en-US" b="1" dirty="0"/>
          </a:p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İdrar</a:t>
            </a:r>
            <a:r>
              <a:rPr lang="tr-TR" altLang="en-US" b="1" dirty="0"/>
              <a:t> </a:t>
            </a:r>
            <a:r>
              <a:rPr lang="tr-TR" altLang="en-US" b="1" dirty="0" err="1"/>
              <a:t>strip</a:t>
            </a:r>
            <a:r>
              <a:rPr lang="tr-TR" altLang="en-US" b="1" dirty="0"/>
              <a:t> </a:t>
            </a:r>
          </a:p>
          <a:p>
            <a:pPr eaLnBrk="1" hangingPunct="1"/>
            <a:r>
              <a:rPr lang="tr-TR" altLang="en-US" b="1" dirty="0"/>
              <a:t>testleri ile </a:t>
            </a:r>
          </a:p>
          <a:p>
            <a:pPr eaLnBrk="1" hangingPunct="1"/>
            <a:r>
              <a:rPr lang="tr-TR" altLang="en-US" b="1" dirty="0"/>
              <a:t>ölçülebilmektedir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600200" y="76201"/>
          <a:ext cx="6172200" cy="342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Photo Editor Photo" r:id="rId3" imgW="4001058" imgH="2219635" progId="MSPhotoEd.3">
                  <p:embed/>
                </p:oleObj>
              </mc:Choice>
              <mc:Fallback>
                <p:oleObj name="Photo Editor Photo" r:id="rId3" imgW="4001058" imgH="2219635" progId="MSPhotoEd.3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1"/>
                        <a:ext cx="6172200" cy="342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797050" y="12954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660525" y="122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889125" y="198438"/>
            <a:ext cx="4725988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 err="1">
                <a:solidFill>
                  <a:srgbClr val="800080"/>
                </a:solidFill>
              </a:rPr>
              <a:t>Diastrix</a:t>
            </a:r>
            <a:r>
              <a:rPr lang="tr-TR" altLang="en-US" b="1" dirty="0">
                <a:solidFill>
                  <a:srgbClr val="800080"/>
                </a:solidFill>
              </a:rPr>
              <a:t> idrar glikoz test </a:t>
            </a:r>
            <a:r>
              <a:rPr lang="tr-TR" altLang="en-US" b="1" dirty="0" err="1">
                <a:solidFill>
                  <a:srgbClr val="800080"/>
                </a:solidFill>
              </a:rPr>
              <a:t>strip</a:t>
            </a:r>
            <a:endParaRPr lang="tr-TR" altLang="en-US" b="1" dirty="0">
              <a:solidFill>
                <a:srgbClr val="800080"/>
              </a:solidFill>
            </a:endParaRPr>
          </a:p>
        </p:txBody>
      </p:sp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4495800" y="3581400"/>
          <a:ext cx="6172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Photo" r:id="rId5" imgW="4001058" imgH="2161905" progId="MSPhotoEd.3">
                  <p:embed/>
                </p:oleObj>
              </mc:Choice>
              <mc:Fallback>
                <p:oleObj name="Photo Editor Photo" r:id="rId5" imgW="4001058" imgH="2161905" progId="MSPhotoEd.3">
                  <p:embed/>
                  <p:pic>
                    <p:nvPicPr>
                      <p:cNvPr id="40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6172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4740276" y="3733800"/>
            <a:ext cx="4708525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 err="1">
                <a:solidFill>
                  <a:srgbClr val="800080"/>
                </a:solidFill>
              </a:rPr>
              <a:t>Clinistix</a:t>
            </a:r>
            <a:r>
              <a:rPr lang="tr-TR" altLang="en-US" b="1" dirty="0">
                <a:solidFill>
                  <a:srgbClr val="800080"/>
                </a:solidFill>
              </a:rPr>
              <a:t> idrar glikoz test </a:t>
            </a:r>
            <a:r>
              <a:rPr lang="tr-TR" altLang="en-US" b="1" dirty="0" err="1">
                <a:solidFill>
                  <a:srgbClr val="800080"/>
                </a:solidFill>
              </a:rPr>
              <a:t>strip</a:t>
            </a:r>
            <a:endParaRPr lang="tr-TR" altLang="en-US" b="1" dirty="0">
              <a:solidFill>
                <a:srgbClr val="800080"/>
              </a:solidFill>
            </a:endParaRP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6918326" y="611346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7772401" y="6096001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8670926" y="603726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>
                <a:solidFill>
                  <a:srgbClr val="CC0066"/>
                </a:solidFill>
              </a:rPr>
              <a:t>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819420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67360" y="2327912"/>
            <a:ext cx="109423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Wingdings" charset="2"/>
              <a:buChar char="q"/>
            </a:pP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eritrositler içindeki glikozu hemoglobine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irreversibil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bağlayan,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non-enzimatik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olarak</a:t>
            </a:r>
            <a:r>
              <a:rPr lang="tr-TR" altLang="en-US" b="1" dirty="0">
                <a:solidFill>
                  <a:srgbClr val="0066FF"/>
                </a:solidFill>
              </a:rPr>
              <a:t> 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oluşan bir proteindir.</a:t>
            </a:r>
            <a:r>
              <a:rPr lang="tr-TR" altLang="en-US" b="1" dirty="0">
                <a:solidFill>
                  <a:srgbClr val="0066FF"/>
                </a:solidFill>
              </a:rPr>
              <a:t> </a:t>
            </a:r>
          </a:p>
          <a:p>
            <a:pPr marL="342900" indent="-342900" eaLnBrk="1" hangingPunct="1">
              <a:buFont typeface="Wingdings" charset="2"/>
              <a:buChar char="q"/>
            </a:pPr>
            <a:endParaRPr lang="tr-TR" altLang="en-US" b="1" dirty="0">
              <a:solidFill>
                <a:srgbClr val="0066FF"/>
              </a:solidFill>
            </a:endParaRPr>
          </a:p>
          <a:p>
            <a:pPr marL="342900" indent="-342900" algn="just" eaLnBrk="1" hangingPunct="1">
              <a:buFont typeface="Wingdings" charset="2"/>
              <a:buChar char="q"/>
            </a:pP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Kan glikoz düzeyindeki artı</a:t>
            </a:r>
            <a:r>
              <a:rPr lang="tr-TR" altLang="en-US" b="1" dirty="0">
                <a:solidFill>
                  <a:srgbClr val="0066FF"/>
                </a:solidFill>
              </a:rPr>
              <a:t>ş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a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paralelel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olarak hemoglobinin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glikosila</a:t>
            </a:r>
            <a:r>
              <a:rPr lang="tr-TR" altLang="en-US" b="1" dirty="0" err="1">
                <a:solidFill>
                  <a:srgbClr val="0066FF"/>
                </a:solidFill>
              </a:rPr>
              <a:t>z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yon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oranıda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artmaktadır.</a:t>
            </a:r>
            <a:endParaRPr lang="tr-TR" altLang="en-US" b="1" dirty="0">
              <a:solidFill>
                <a:srgbClr val="0066FF"/>
              </a:solidFill>
            </a:endParaRPr>
          </a:p>
          <a:p>
            <a:pPr marL="342900" indent="-342900" eaLnBrk="1" hangingPunct="1">
              <a:buFont typeface="Wingdings" charset="2"/>
              <a:buChar char="q"/>
            </a:pPr>
            <a:endParaRPr lang="tr-TR" altLang="en-US" b="1" dirty="0">
              <a:solidFill>
                <a:srgbClr val="0066FF"/>
              </a:solidFill>
              <a:ea typeface="Arial" charset="0"/>
              <a:cs typeface="Arial" charset="0"/>
            </a:endParaRPr>
          </a:p>
          <a:p>
            <a:pPr marL="342900" indent="-342900" eaLnBrk="1" hangingPunct="1">
              <a:buFont typeface="Wingdings" charset="2"/>
              <a:buChar char="q"/>
            </a:pPr>
            <a:endParaRPr lang="tr-TR" altLang="en-US" b="1" dirty="0">
              <a:solidFill>
                <a:srgbClr val="0066FF"/>
              </a:solidFill>
            </a:endParaRPr>
          </a:p>
          <a:p>
            <a:pPr marL="342900" indent="-342900" eaLnBrk="1" hangingPunct="1">
              <a:buFont typeface="Wingdings" charset="2"/>
              <a:buChar char="q"/>
            </a:pP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Gliko</a:t>
            </a:r>
            <a:r>
              <a:rPr lang="tr-TR" altLang="en-US" b="1" dirty="0" err="1">
                <a:solidFill>
                  <a:srgbClr val="0066FF"/>
                </a:solidFill>
              </a:rPr>
              <a:t>lize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hemoglobin düzeyi hastanın önceki 2-3 ayının glikoz düzeyini göstermesi açısından da önemlidir</a:t>
            </a:r>
            <a:r>
              <a:rPr lang="tr-TR" altLang="en-US" b="1" dirty="0">
                <a:solidFill>
                  <a:srgbClr val="0066FF"/>
                </a:solidFill>
              </a:rPr>
              <a:t>.</a:t>
            </a:r>
          </a:p>
          <a:p>
            <a:pPr eaLnBrk="1" hangingPunct="1"/>
            <a:endParaRPr lang="tr-TR" altLang="en-US" b="1" dirty="0">
              <a:solidFill>
                <a:srgbClr val="0066FF"/>
              </a:solidFill>
              <a:ea typeface="Arial" charset="0"/>
              <a:cs typeface="Arial" charset="0"/>
            </a:endParaRPr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1524000" y="325120"/>
            <a:ext cx="9144000" cy="127158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tr-TR" altLang="en-US" sz="3200" b="1">
              <a:solidFill>
                <a:srgbClr val="00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tr-TR" altLang="en-US" sz="3200" b="1" dirty="0">
                <a:solidFill>
                  <a:srgbClr val="0066FF"/>
                </a:solidFill>
                <a:ea typeface="Arial" charset="0"/>
                <a:cs typeface="Arial" charset="0"/>
              </a:rPr>
              <a:t>Kan </a:t>
            </a:r>
            <a:r>
              <a:rPr lang="tr-TR" altLang="en-US" sz="3200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Gliko</a:t>
            </a:r>
            <a:r>
              <a:rPr lang="tr-TR" altLang="en-US" sz="3200" b="1" dirty="0" err="1">
                <a:solidFill>
                  <a:srgbClr val="0066FF"/>
                </a:solidFill>
              </a:rPr>
              <a:t>lize</a:t>
            </a:r>
            <a:r>
              <a:rPr lang="tr-TR" altLang="en-US" sz="3200" b="1" dirty="0">
                <a:solidFill>
                  <a:srgbClr val="0066FF"/>
                </a:solidFill>
                <a:ea typeface="Arial" charset="0"/>
                <a:cs typeface="Arial" charset="0"/>
              </a:rPr>
              <a:t> Hemoglobin Düzeyinin </a:t>
            </a:r>
            <a:endParaRPr lang="tr-TR" altLang="en-US" sz="3200" b="1" dirty="0">
              <a:solidFill>
                <a:srgbClr val="0066FF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tr-TR" altLang="en-US" sz="3200" b="1" dirty="0">
                <a:solidFill>
                  <a:srgbClr val="0066FF"/>
                </a:solidFill>
                <a:ea typeface="Arial" charset="0"/>
                <a:cs typeface="Arial" charset="0"/>
              </a:rPr>
              <a:t>Ölçülmesi</a:t>
            </a:r>
            <a:endParaRPr lang="tr-TR" altLang="en-US" sz="3200" b="1" dirty="0">
              <a:solidFill>
                <a:srgbClr val="0066FF"/>
              </a:solidFill>
            </a:endParaRPr>
          </a:p>
          <a:p>
            <a:pPr algn="ctr" eaLnBrk="1" hangingPunct="1"/>
            <a:endParaRPr lang="tr-T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70171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26720" y="304800"/>
            <a:ext cx="1139952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ölçümü için kan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EDTA’lı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tüplere alınmalıdır.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b="1" dirty="0">
              <a:solidFill>
                <a:srgbClr val="0066FF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İstenirse kan 1 hafta veya daha uzun süre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konsantrasyonu değişmeden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saklanabilinir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. </a:t>
            </a:r>
            <a:endParaRPr lang="tr-TR" altLang="en-US" b="1" dirty="0">
              <a:solidFill>
                <a:srgbClr val="0066FF"/>
              </a:solidFill>
              <a:ea typeface="Arial Unicode MS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 </a:t>
            </a:r>
            <a:endParaRPr lang="tr-TR" altLang="en-US" b="1" dirty="0">
              <a:solidFill>
                <a:srgbClr val="0066FF"/>
              </a:solidFill>
              <a:ea typeface="Arial Unicode MS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Sağlıklı köpeklerde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konsantrasyonu %1.8-4.9 </a:t>
            </a:r>
            <a:r>
              <a:rPr lang="tr-TR" altLang="en-US" b="1" dirty="0">
                <a:solidFill>
                  <a:srgbClr val="0066FF"/>
                </a:solidFill>
              </a:rPr>
              <a:t> 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arasındadır.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b="1" dirty="0">
              <a:solidFill>
                <a:srgbClr val="0066FF"/>
              </a:solidFill>
              <a:ea typeface="Arial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yüksek seyretmesi hastalarda </a:t>
            </a:r>
            <a:r>
              <a:rPr lang="tr-TR" altLang="en-US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glisemik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>
                <a:solidFill>
                  <a:srgbClr val="0066FF"/>
                </a:solidFill>
              </a:rPr>
              <a:t> 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kontrolün iyi yapılamad</a:t>
            </a:r>
            <a:r>
              <a:rPr lang="tr-TR" altLang="en-US" b="1" dirty="0">
                <a:solidFill>
                  <a:srgbClr val="0066FF"/>
                </a:solidFill>
              </a:rPr>
              <a:t>ığını</a:t>
            </a: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gösterir</a:t>
            </a:r>
            <a:r>
              <a:rPr lang="tr-TR" altLang="en-US" dirty="0">
                <a:solidFill>
                  <a:srgbClr val="0066FF"/>
                </a:solidFill>
                <a:ea typeface="Arial" charset="0"/>
                <a:cs typeface="Arial" charset="0"/>
              </a:rPr>
              <a:t>. </a:t>
            </a:r>
            <a:endParaRPr lang="tr-TR" altLang="en-US" dirty="0">
              <a:solidFill>
                <a:srgbClr val="0066FF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rgbClr val="0066FF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2771" name="Text Box 18"/>
          <p:cNvSpPr txBox="1">
            <a:spLocks noChangeArrowheads="1"/>
          </p:cNvSpPr>
          <p:nvPr/>
        </p:nvSpPr>
        <p:spPr bwMode="auto">
          <a:xfrm>
            <a:off x="426720" y="4329638"/>
            <a:ext cx="10871200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diabetli</a:t>
            </a:r>
            <a:r>
              <a:rPr lang="tr-TR" altLang="en-US" sz="2000" b="1" dirty="0">
                <a:solidFill>
                  <a:srgbClr val="0066FF"/>
                </a:solidFill>
                <a:ea typeface="Arial" charset="0"/>
                <a:cs typeface="Arial" charset="0"/>
              </a:rPr>
              <a:t> köpeklerde </a:t>
            </a:r>
            <a:r>
              <a:rPr lang="tr-TR" altLang="en-US" sz="2000" b="1" dirty="0" err="1">
                <a:solidFill>
                  <a:srgbClr val="0066FF"/>
                </a:solidFill>
                <a:ea typeface="Arial" charset="0"/>
                <a:cs typeface="Arial" charset="0"/>
              </a:rPr>
              <a:t>GHb</a:t>
            </a:r>
            <a:r>
              <a:rPr lang="tr-TR" altLang="en-US" sz="2000" b="1" dirty="0">
                <a:solidFill>
                  <a:srgbClr val="0066FF"/>
                </a:solidFill>
                <a:ea typeface="Arial" charset="0"/>
                <a:cs typeface="Arial" charset="0"/>
              </a:rPr>
              <a:t> değerleri aralıkları </a:t>
            </a:r>
            <a:r>
              <a:rPr lang="tr-TR" altLang="en-US" sz="2000" b="1" dirty="0">
                <a:solidFill>
                  <a:srgbClr val="0066FF"/>
                </a:solidFill>
              </a:rPr>
              <a:t> </a:t>
            </a:r>
            <a:r>
              <a:rPr lang="tr-TR" altLang="en-US" sz="2000" b="1" dirty="0">
                <a:solidFill>
                  <a:srgbClr val="0066FF"/>
                </a:solidFill>
                <a:ea typeface="Arial" charset="0"/>
                <a:cs typeface="Arial" charset="0"/>
              </a:rPr>
              <a:t>ve diyabetin gidişatının değerlendirilmesi</a:t>
            </a:r>
            <a:r>
              <a:rPr lang="tr-TR" altLang="en-US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24670" name="Group 94"/>
          <p:cNvGraphicFramePr>
            <a:graphicFrameLocks noGrp="1"/>
          </p:cNvGraphicFramePr>
          <p:nvPr/>
        </p:nvGraphicFramePr>
        <p:xfrm>
          <a:off x="670560" y="5273734"/>
          <a:ext cx="10383520" cy="1208346"/>
        </p:xfrm>
        <a:graphic>
          <a:graphicData uri="http://schemas.openxmlformats.org/drawingml/2006/table">
            <a:tbl>
              <a:tblPr/>
              <a:tblGrid>
                <a:gridCol w="31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3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GHb</a:t>
                      </a:r>
                      <a:r>
                        <a:rPr kumimoji="0" lang="tr-T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r-T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&gt;%7.5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Kontrol zayıf, FR ve glikoz eğrisine bak</a:t>
                      </a:r>
                      <a:r>
                        <a:rPr kumimoji="0" lang="tr-T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tr-T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GHb</a:t>
                      </a:r>
                      <a:r>
                        <a:rPr kumimoji="0" lang="tr-T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&lt; %6.5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Harika kontrol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 Unicode MS" charset="0"/>
                          <a:cs typeface="+mn-cs"/>
                        </a:rPr>
                        <a:t> </a:t>
                      </a:r>
                      <a:r>
                        <a:rPr kumimoji="0" lang="tr-T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Diyete devam et</a:t>
                      </a:r>
                      <a:endParaRPr kumimoji="0" lang="tr-TR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62149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35268" y="1387476"/>
            <a:ext cx="10199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dirty="0" err="1">
                <a:solidFill>
                  <a:srgbClr val="163BC0"/>
                </a:solidFill>
                <a:ea typeface="Arial" charset="0"/>
                <a:cs typeface="Arial" charset="0"/>
              </a:rPr>
              <a:t>Fruktozaminler</a:t>
            </a:r>
            <a:r>
              <a:rPr lang="tr-TR" altLang="en-US" dirty="0">
                <a:solidFill>
                  <a:srgbClr val="163BC0"/>
                </a:solidFill>
                <a:ea typeface="Arial" charset="0"/>
                <a:cs typeface="Arial" charset="0"/>
              </a:rPr>
              <a:t> insülinden bağımsız olarak </a:t>
            </a:r>
            <a:r>
              <a:rPr lang="tr-TR" altLang="en-US" dirty="0" err="1">
                <a:solidFill>
                  <a:srgbClr val="163BC0"/>
                </a:solidFill>
                <a:ea typeface="Arial" charset="0"/>
                <a:cs typeface="Arial" charset="0"/>
              </a:rPr>
              <a:t>non-enzimatik</a:t>
            </a:r>
            <a:r>
              <a:rPr lang="tr-TR" altLang="en-US" dirty="0">
                <a:solidFill>
                  <a:srgbClr val="163BC0"/>
                </a:solidFill>
                <a:ea typeface="Arial" charset="0"/>
                <a:cs typeface="Arial" charset="0"/>
              </a:rPr>
              <a:t> yollarla </a:t>
            </a:r>
            <a:r>
              <a:rPr lang="tr-TR" altLang="en-US" dirty="0" err="1">
                <a:solidFill>
                  <a:srgbClr val="163BC0"/>
                </a:solidFill>
                <a:ea typeface="Arial" charset="0"/>
                <a:cs typeface="Arial" charset="0"/>
              </a:rPr>
              <a:t>glikozlizasyona</a:t>
            </a:r>
            <a:r>
              <a:rPr lang="tr-TR" altLang="en-US" dirty="0">
                <a:solidFill>
                  <a:srgbClr val="163BC0"/>
                </a:solidFill>
                <a:ea typeface="Arial" charset="0"/>
                <a:cs typeface="Arial" charset="0"/>
              </a:rPr>
              <a:t> giren serum proteinleridir. 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567192" y="335103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4895850" y="2528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1009650" y="5207000"/>
            <a:ext cx="388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1800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Normoglisemi</a:t>
            </a:r>
            <a:r>
              <a:rPr lang="tr-TR" altLang="en-US" sz="1800" b="1" dirty="0">
                <a:solidFill>
                  <a:srgbClr val="163BC0"/>
                </a:solidFill>
              </a:rPr>
              <a:t> 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ile birlikte görsel olarak az miktarda </a:t>
            </a:r>
            <a:r>
              <a:rPr lang="tr-TR" altLang="en-US" sz="1800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glikolize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 olmuş serum proteini</a:t>
            </a:r>
            <a:endParaRPr lang="tr-TR" altLang="en-US" sz="1800" b="1" dirty="0">
              <a:solidFill>
                <a:srgbClr val="163BC0"/>
              </a:solidFill>
            </a:endParaRP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6437630" y="52070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1800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Persiste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 </a:t>
            </a:r>
            <a:r>
              <a:rPr lang="tr-TR" altLang="en-US" sz="1800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hiperglisemi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 ile birlikte</a:t>
            </a:r>
            <a:r>
              <a:rPr lang="tr-TR" altLang="en-US" sz="1800" b="1" dirty="0">
                <a:solidFill>
                  <a:srgbClr val="163BC0"/>
                </a:solidFill>
              </a:rPr>
              <a:t> 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protein </a:t>
            </a:r>
            <a:r>
              <a:rPr lang="tr-TR" altLang="en-US" sz="1800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glikolizasyonunda</a:t>
            </a:r>
            <a:r>
              <a:rPr lang="tr-TR" altLang="en-US" sz="1800" b="1" dirty="0">
                <a:solidFill>
                  <a:srgbClr val="163BC0"/>
                </a:solidFill>
                <a:ea typeface="Arial" charset="0"/>
                <a:cs typeface="Arial" charset="0"/>
              </a:rPr>
              <a:t> artış şekillenir.</a:t>
            </a:r>
            <a:endParaRPr lang="tr-TR" altLang="en-US" sz="1800" b="1" dirty="0">
              <a:solidFill>
                <a:srgbClr val="163BC0"/>
              </a:solidFill>
              <a:ea typeface="Arial Unicode MS" charset="0"/>
            </a:endParaRPr>
          </a:p>
          <a:p>
            <a:pPr algn="just"/>
            <a:endParaRPr lang="tr-TR" altLang="en-US" sz="1800" b="1" dirty="0">
              <a:solidFill>
                <a:srgbClr val="800080"/>
              </a:solidFill>
            </a:endParaRPr>
          </a:p>
        </p:txBody>
      </p:sp>
      <p:sp>
        <p:nvSpPr>
          <p:cNvPr id="33801" name="AutoShape 10"/>
          <p:cNvSpPr>
            <a:spLocks noChangeArrowheads="1"/>
          </p:cNvSpPr>
          <p:nvPr/>
        </p:nvSpPr>
        <p:spPr bwMode="auto">
          <a:xfrm>
            <a:off x="1560830" y="255445"/>
            <a:ext cx="9144000" cy="1066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32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sz="3200" b="1" dirty="0">
                <a:solidFill>
                  <a:srgbClr val="990099"/>
                </a:solidFill>
                <a:ea typeface="Arial" charset="0"/>
                <a:cs typeface="Arial" charset="0"/>
              </a:rPr>
              <a:t> Düzeyinin Ölçülmesi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361" y="2659352"/>
            <a:ext cx="3226777" cy="210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80" y="2753885"/>
            <a:ext cx="3073576" cy="191770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13080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28700" y="992311"/>
            <a:ext cx="10084777" cy="41549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 err="1">
                <a:solidFill>
                  <a:srgbClr val="163BC0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sz="2000" dirty="0">
                <a:solidFill>
                  <a:srgbClr val="163BC0"/>
                </a:solidFill>
                <a:ea typeface="Arial" charset="0"/>
                <a:cs typeface="Arial" charset="0"/>
              </a:rPr>
              <a:t> konsantrasyonu taze ya da donmuş serumda ölçülebilmektedir. </a:t>
            </a:r>
            <a:r>
              <a:rPr lang="tr-TR" altLang="en-US" sz="2000" dirty="0">
                <a:solidFill>
                  <a:srgbClr val="163BC0"/>
                </a:solidFill>
              </a:rPr>
              <a:t>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>
              <a:solidFill>
                <a:srgbClr val="163B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 err="1">
                <a:solidFill>
                  <a:srgbClr val="163BC0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sz="2000" dirty="0">
                <a:solidFill>
                  <a:srgbClr val="163BC0"/>
                </a:solidFill>
                <a:ea typeface="Arial" charset="0"/>
                <a:cs typeface="Arial" charset="0"/>
              </a:rPr>
              <a:t> ölçümünü 1-2 hafta öncesinin glikoz düzeyi hakkında bilgi ver</a:t>
            </a:r>
            <a:r>
              <a:rPr lang="tr-TR" altLang="en-US" sz="2000" dirty="0">
                <a:solidFill>
                  <a:srgbClr val="163BC0"/>
                </a:solidFill>
              </a:rPr>
              <a:t>ir.</a:t>
            </a:r>
            <a:r>
              <a:rPr lang="tr-TR" altLang="en-US" sz="2000" dirty="0">
                <a:solidFill>
                  <a:srgbClr val="163BC0"/>
                </a:solidFill>
                <a:ea typeface="Arial" charset="0"/>
                <a:cs typeface="Arial" charset="0"/>
              </a:rPr>
              <a:t>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>
              <a:solidFill>
                <a:srgbClr val="163B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 err="1">
                <a:solidFill>
                  <a:srgbClr val="163BC0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sz="2000" dirty="0">
                <a:solidFill>
                  <a:srgbClr val="163BC0"/>
                </a:solidFill>
                <a:ea typeface="Arial" charset="0"/>
                <a:cs typeface="Arial" charset="0"/>
              </a:rPr>
              <a:t> referans aralıkları değişik yayınlarda farklılık göstermektedir. </a:t>
            </a:r>
          </a:p>
          <a:p>
            <a:pPr marL="342900" indent="-342900" algn="ctr" eaLnBrk="1" hangingPunct="1">
              <a:buFont typeface="Arial" charset="0"/>
              <a:buChar char="•"/>
            </a:pPr>
            <a:endParaRPr lang="tr-TR" altLang="en-US" sz="2000" dirty="0">
              <a:solidFill>
                <a:srgbClr val="163B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solidFill>
                  <a:srgbClr val="163BC0"/>
                </a:solidFill>
              </a:rPr>
              <a:t>İnsülin tedavisinin nasıl sürdürülmesi  gerektiğinin belirlenmesi,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>
              <a:solidFill>
                <a:srgbClr val="163B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 err="1">
                <a:solidFill>
                  <a:srgbClr val="163BC0"/>
                </a:solidFill>
              </a:rPr>
              <a:t>Glisemik</a:t>
            </a:r>
            <a:r>
              <a:rPr lang="tr-TR" altLang="en-US" sz="2000" dirty="0">
                <a:solidFill>
                  <a:srgbClr val="163BC0"/>
                </a:solidFill>
              </a:rPr>
              <a:t> kontrolün izlenmesi.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>
              <a:solidFill>
                <a:srgbClr val="163BC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solidFill>
                  <a:srgbClr val="163BC0"/>
                </a:solidFill>
              </a:rPr>
              <a:t>Stres </a:t>
            </a:r>
            <a:r>
              <a:rPr lang="tr-TR" altLang="en-US" sz="2000" dirty="0" err="1">
                <a:solidFill>
                  <a:srgbClr val="163BC0"/>
                </a:solidFill>
              </a:rPr>
              <a:t>hiperglisemisinin</a:t>
            </a:r>
            <a:r>
              <a:rPr lang="tr-TR" altLang="en-US" sz="2000" dirty="0">
                <a:solidFill>
                  <a:srgbClr val="163BC0"/>
                </a:solidFill>
              </a:rPr>
              <a:t> tanısı.</a:t>
            </a:r>
          </a:p>
          <a:p>
            <a:pPr eaLnBrk="1" hangingPunct="1"/>
            <a:endParaRPr lang="tr-TR" altLang="en-US" sz="2000" b="1" dirty="0">
              <a:solidFill>
                <a:srgbClr val="0066FF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0066FF"/>
                </a:solidFill>
              </a:rPr>
              <a:t>                                                 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30296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94591" y="573088"/>
            <a:ext cx="107002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Georgia Üniversitesi Veteriner Fakültesi Kliniklerinde referans aralık köpekler için 258-343 </a:t>
            </a:r>
            <a:r>
              <a:rPr lang="tr-TR" altLang="en-US" sz="2000" dirty="0" err="1">
                <a:solidFill>
                  <a:srgbClr val="0066FF"/>
                </a:solidFill>
                <a:ea typeface="Arial" charset="0"/>
                <a:cs typeface="Arial" charset="0"/>
              </a:rPr>
              <a:t>μmol</a:t>
            </a:r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/L kediler için 175-400 </a:t>
            </a:r>
            <a:r>
              <a:rPr lang="tr-TR" altLang="en-US" sz="2000" dirty="0" err="1">
                <a:solidFill>
                  <a:srgbClr val="0066FF"/>
                </a:solidFill>
                <a:ea typeface="Arial" charset="0"/>
                <a:cs typeface="Arial" charset="0"/>
              </a:rPr>
              <a:t>μmol</a:t>
            </a:r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/L olarak kabul edilmektedir.</a:t>
            </a:r>
            <a:r>
              <a:rPr lang="tr-TR" altLang="en-US" sz="2000" dirty="0">
                <a:solidFill>
                  <a:srgbClr val="0066FF"/>
                </a:solidFill>
              </a:rPr>
              <a:t>  </a:t>
            </a:r>
          </a:p>
          <a:p>
            <a:pPr eaLnBrk="1" hangingPunct="1"/>
            <a:endParaRPr lang="tr-TR" altLang="en-US" sz="2000" dirty="0">
              <a:solidFill>
                <a:srgbClr val="0066FF"/>
              </a:solidFill>
            </a:endParaRPr>
          </a:p>
          <a:p>
            <a:pPr eaLnBrk="1" hangingPunct="1"/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Diyabetin seyrinin izlenmesi açısından bir değerlendirme </a:t>
            </a:r>
            <a:r>
              <a:rPr lang="tr-TR" altLang="en-US" sz="2000" dirty="0">
                <a:solidFill>
                  <a:srgbClr val="0066FF"/>
                </a:solidFill>
              </a:rPr>
              <a:t> </a:t>
            </a:r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yöntemi de glikoz ve </a:t>
            </a:r>
            <a:r>
              <a:rPr lang="tr-TR" altLang="en-US" sz="2000" dirty="0" err="1">
                <a:solidFill>
                  <a:srgbClr val="0066FF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 düzeylerinin birlikte </a:t>
            </a:r>
            <a:r>
              <a:rPr lang="tr-TR" altLang="en-US" sz="2000" dirty="0">
                <a:solidFill>
                  <a:srgbClr val="0066FF"/>
                </a:solidFill>
              </a:rPr>
              <a:t> </a:t>
            </a:r>
            <a:r>
              <a:rPr lang="tr-TR" altLang="en-US" sz="2000" dirty="0">
                <a:solidFill>
                  <a:srgbClr val="0066FF"/>
                </a:solidFill>
                <a:ea typeface="Arial" charset="0"/>
                <a:cs typeface="Arial" charset="0"/>
              </a:rPr>
              <a:t>değerlendirilmesidir</a:t>
            </a:r>
            <a:r>
              <a:rPr lang="tr-TR" altLang="en-US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27750" name="Group 102"/>
          <p:cNvGraphicFramePr>
            <a:graphicFrameLocks noGrp="1"/>
          </p:cNvGraphicFramePr>
          <p:nvPr/>
        </p:nvGraphicFramePr>
        <p:xfrm>
          <a:off x="694591" y="2479431"/>
          <a:ext cx="10700239" cy="4152828"/>
        </p:xfrm>
        <a:graphic>
          <a:graphicData uri="http://schemas.openxmlformats.org/drawingml/2006/table">
            <a:tbl>
              <a:tblPr/>
              <a:tblGrid>
                <a:gridCol w="638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FR&lt;400</a:t>
                      </a:r>
                      <a:r>
                        <a:rPr kumimoji="0" lang="tr-T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μmol/L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KG&lt;180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mg/dl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FR&gt;400</a:t>
                      </a: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μmol/L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KG&lt;180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mg/dl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FR&lt;400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μmol</a:t>
                      </a:r>
                      <a:r>
                        <a:rPr kumimoji="0" lang="tr-TR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/L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KG&lt;60 </a:t>
                      </a:r>
                      <a:r>
                        <a:rPr kumimoji="0" lang="tr-T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mg/dl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1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FR&lt;400</a:t>
                      </a: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μmol/L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KG&gt;180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mg/dl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7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FR&gt;400</a:t>
                      </a:r>
                      <a:r>
                        <a:rPr kumimoji="0" lang="tr-TR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μmol/L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KG&gt;180</a:t>
                      </a:r>
                      <a:r>
                        <a:rPr kumimoji="0" lang="tr-TR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omic Sans MS" charset="0"/>
                        </a:rPr>
                        <a:t> mg/dl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66531" y="2613327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Kontrol mükemmel</a:t>
            </a:r>
            <a:r>
              <a:rPr lang="tr-TR" altLang="en-US" b="1">
                <a:solidFill>
                  <a:srgbClr val="0066FF"/>
                </a:solidFill>
                <a:latin typeface="Comic Sans MS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27278" y="3477452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Hayvan sahibi ile ilgili problemler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7278" y="4326194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Yüksek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</a:rPr>
              <a:t> 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miktarda insülin uygulaması</a:t>
            </a:r>
            <a:r>
              <a:rPr lang="tr-TR" altLang="en-US" dirty="0">
                <a:solidFill>
                  <a:srgbClr val="0066FF"/>
                </a:solidFill>
                <a:latin typeface="Times New Roman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6531" y="5121804"/>
            <a:ext cx="39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St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</a:rPr>
              <a:t>r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esin neden olduğu </a:t>
            </a:r>
            <a:r>
              <a:rPr lang="tr-TR" altLang="en-US" b="1" dirty="0" err="1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hiperglisemi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6531" y="5970546"/>
            <a:ext cx="1731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b="1" dirty="0">
                <a:solidFill>
                  <a:srgbClr val="0066FF"/>
                </a:solidFill>
                <a:latin typeface="Comic Sans MS" charset="0"/>
                <a:ea typeface="Arial" charset="0"/>
                <a:cs typeface="Arial" charset="0"/>
              </a:rPr>
              <a:t>Kontrol zayıf</a:t>
            </a:r>
            <a:r>
              <a:rPr lang="tr-TR" altLang="en-US" b="1" dirty="0">
                <a:solidFill>
                  <a:srgbClr val="0066FF"/>
                </a:solidFill>
                <a:latin typeface="Comic Sans MS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40687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4930" y="1165226"/>
            <a:ext cx="1054197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Serum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fruktozamin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163BC0"/>
                </a:solidFill>
                <a:ea typeface="Arial" charset="0"/>
                <a:cs typeface="Arial" charset="0"/>
              </a:rPr>
              <a:t>düzeyininde</a:t>
            </a:r>
            <a:r>
              <a:rPr lang="tr-TR" altLang="en-US" b="1" dirty="0">
                <a:solidFill>
                  <a:srgbClr val="163BC0"/>
                </a:solidFill>
                <a:ea typeface="Arial" charset="0"/>
                <a:cs typeface="Arial" charset="0"/>
              </a:rPr>
              <a:t> değişikliğe yol açan faktörler;</a:t>
            </a:r>
            <a:endParaRPr lang="tr-TR" altLang="en-US" b="1" dirty="0">
              <a:solidFill>
                <a:srgbClr val="163BC0"/>
              </a:solidFill>
            </a:endParaRPr>
          </a:p>
          <a:p>
            <a:pPr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Akut </a:t>
            </a:r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Hiperglisemi</a:t>
            </a:r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r>
              <a:rPr lang="tr-TR" altLang="en-US" b="1" dirty="0" err="1">
                <a:solidFill>
                  <a:srgbClr val="163BC0"/>
                </a:solidFill>
              </a:rPr>
              <a:t>İ</a:t>
            </a:r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nsulinoma</a:t>
            </a:r>
            <a:r>
              <a:rPr lang="tr-TR" altLang="en-US" b="1" dirty="0">
                <a:solidFill>
                  <a:srgbClr val="163BC0"/>
                </a:solidFill>
              </a:rPr>
              <a:t> </a:t>
            </a:r>
          </a:p>
          <a:p>
            <a:pPr algn="ctr"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Kedilerde </a:t>
            </a:r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Hipertroidizm</a:t>
            </a:r>
            <a:r>
              <a:rPr lang="tr-TR" altLang="en-US" b="1" dirty="0">
                <a:solidFill>
                  <a:srgbClr val="163BC0"/>
                </a:solidFill>
              </a:rPr>
              <a:t> </a:t>
            </a:r>
          </a:p>
          <a:p>
            <a:pPr algn="ctr" eaLnBrk="1" hangingPunct="1"/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Hiperproteinemi</a:t>
            </a:r>
            <a:r>
              <a:rPr lang="tr-TR" altLang="en-US" b="1" dirty="0">
                <a:solidFill>
                  <a:srgbClr val="163BC0"/>
                </a:solidFill>
                <a:ea typeface="Times New Roman" charset="0"/>
                <a:cs typeface="Times New Roman" charset="0"/>
              </a:rPr>
              <a:t> </a:t>
            </a:r>
            <a:endParaRPr lang="tr-TR" altLang="en-US" b="1" dirty="0">
              <a:solidFill>
                <a:srgbClr val="163BC0"/>
              </a:solidFill>
            </a:endParaRPr>
          </a:p>
          <a:p>
            <a:pPr algn="ctr" eaLnBrk="1" hangingPunct="1"/>
            <a:endParaRPr lang="tr-TR" altLang="en-US" b="1" dirty="0">
              <a:solidFill>
                <a:schemeClr val="bg2"/>
              </a:solidFill>
            </a:endParaRPr>
          </a:p>
          <a:p>
            <a:pPr algn="ctr" eaLnBrk="1" hangingPunct="1"/>
            <a:r>
              <a:rPr lang="tr-TR" altLang="en-US" b="1" dirty="0" err="1">
                <a:solidFill>
                  <a:srgbClr val="163BC0"/>
                </a:solidFill>
                <a:ea typeface="Times New Roman" charset="0"/>
                <a:cs typeface="Times New Roman" charset="0"/>
              </a:rPr>
              <a:t>Hipoproteinemi</a:t>
            </a:r>
            <a:endParaRPr lang="tr-TR" altLang="en-US" b="1" dirty="0">
              <a:solidFill>
                <a:srgbClr val="163BC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53941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24892" y="406400"/>
            <a:ext cx="849303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3200" b="1">
                <a:ea typeface="Arial" charset="0"/>
                <a:cs typeface="Arial" charset="0"/>
              </a:rPr>
              <a:t>Tanı Amacıyla Kullanılan Diğer Yardımcı </a:t>
            </a:r>
            <a:endParaRPr lang="tr-TR" altLang="en-US" sz="3200" b="1"/>
          </a:p>
          <a:p>
            <a:pPr algn="ctr" eaLnBrk="1" hangingPunct="1"/>
            <a:r>
              <a:rPr lang="tr-TR" altLang="en-US" sz="3200" b="1">
                <a:ea typeface="Arial" charset="0"/>
                <a:cs typeface="Arial" charset="0"/>
              </a:rPr>
              <a:t>Testler</a:t>
            </a:r>
            <a:endParaRPr lang="tr-TR" altLang="en-US" sz="3200" b="1"/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Tam kan sayımı</a:t>
            </a:r>
            <a:endParaRPr lang="tr-TR" altLang="en-US" b="1"/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Bazı biyokimyasal parametrelerin ölçümü</a:t>
            </a:r>
            <a:r>
              <a:rPr lang="tr-TR" altLang="en-US" b="1"/>
              <a:t> </a:t>
            </a:r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İnsülin düzeyinin belirlenmesi</a:t>
            </a:r>
            <a:endParaRPr lang="tr-TR" altLang="en-US" b="1"/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Serum kolesterol ve trigliserit konsantrasyonu ölçümleri</a:t>
            </a:r>
            <a:endParaRPr lang="tr-TR" altLang="en-US" b="1"/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Pankreas enzimlerinin ölçümü</a:t>
            </a:r>
            <a:endParaRPr lang="tr-TR" altLang="en-US" b="1"/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Serum tiroksin konsatrasyonunun ölçülmesi</a:t>
            </a:r>
            <a:endParaRPr lang="tr-TR" altLang="en-US" b="1">
              <a:ea typeface="Arial Unicode MS" charset="0"/>
            </a:endParaRPr>
          </a:p>
          <a:p>
            <a:pPr algn="ctr" eaLnBrk="1" hangingPunct="1"/>
            <a:endParaRPr lang="tr-TR" altLang="en-US" b="1"/>
          </a:p>
          <a:p>
            <a:pPr algn="ctr" eaLnBrk="1" hangingPunct="1"/>
            <a:r>
              <a:rPr lang="tr-TR" altLang="en-US" b="1">
                <a:ea typeface="Arial" charset="0"/>
                <a:cs typeface="Arial" charset="0"/>
              </a:rPr>
              <a:t>İdrar muayenesi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713014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329349" y="4322884"/>
            <a:ext cx="6721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9600" b="1" dirty="0">
                <a:solidFill>
                  <a:srgbClr val="0099FF"/>
                </a:solidFill>
                <a:ea typeface="Comic Sans MS" charset="0"/>
                <a:cs typeface="Comic Sans MS" charset="0"/>
              </a:rPr>
              <a:t>Tedavi 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31" y="2813538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32727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041525" y="503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6370" y="1161377"/>
            <a:ext cx="21336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78257" y="960438"/>
            <a:ext cx="58150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Arial" charset="0"/>
                <a:cs typeface="Arial" charset="0"/>
              </a:rPr>
              <a:t>Ketoasidozis</a:t>
            </a:r>
            <a:r>
              <a:rPr lang="tr-TR" altLang="en-US" sz="2800" b="1" dirty="0">
                <a:solidFill>
                  <a:srgbClr val="990099"/>
                </a:solidFill>
                <a:ea typeface="Arial" charset="0"/>
                <a:cs typeface="Arial" charset="0"/>
              </a:rPr>
              <a:t> Şekillenen Köpeklerde   </a:t>
            </a:r>
            <a:endParaRPr lang="tr-TR" altLang="en-US" sz="2800" b="1" dirty="0">
              <a:solidFill>
                <a:srgbClr val="990099"/>
              </a:solidFill>
            </a:endParaRPr>
          </a:p>
          <a:p>
            <a:pPr algn="ctr" eaLnBrk="1" hangingPunct="1"/>
            <a:r>
              <a:rPr lang="tr-TR" altLang="en-US" sz="28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Diabetes</a:t>
            </a:r>
            <a:r>
              <a:rPr lang="tr-TR" altLang="en-US" sz="2800" b="1" dirty="0">
                <a:solidFill>
                  <a:srgbClr val="990099"/>
                </a:solidFill>
                <a:ea typeface="Arial" charset="0"/>
                <a:cs typeface="Arial" charset="0"/>
              </a:rPr>
              <a:t> </a:t>
            </a:r>
            <a:r>
              <a:rPr lang="tr-TR" altLang="en-US" sz="2800" b="1" dirty="0" err="1">
                <a:solidFill>
                  <a:srgbClr val="990099"/>
                </a:solidFill>
                <a:ea typeface="Arial" charset="0"/>
                <a:cs typeface="Arial" charset="0"/>
              </a:rPr>
              <a:t>Mellitusun</a:t>
            </a:r>
            <a:r>
              <a:rPr lang="tr-TR" altLang="en-US" sz="2800" b="1" dirty="0">
                <a:solidFill>
                  <a:srgbClr val="990099"/>
                </a:solidFill>
                <a:ea typeface="Arial" charset="0"/>
                <a:cs typeface="Arial" charset="0"/>
              </a:rPr>
              <a:t> Sağaltım</a:t>
            </a:r>
            <a:r>
              <a:rPr lang="tr-TR" altLang="en-US" sz="2800" b="1" dirty="0">
                <a:solidFill>
                  <a:srgbClr val="990099"/>
                </a:solidFill>
              </a:rPr>
              <a:t>ı</a:t>
            </a:r>
            <a:endParaRPr lang="tr-TR" altLang="en-US" sz="2800" dirty="0">
              <a:solidFill>
                <a:srgbClr val="990099"/>
              </a:solidFill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37394" y="2951284"/>
            <a:ext cx="8941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/>
            <a:r>
              <a:rPr lang="tr-TR" altLang="en-US" dirty="0">
                <a:solidFill>
                  <a:srgbClr val="0099FF"/>
                </a:solidFill>
                <a:ea typeface="Arial" charset="0"/>
                <a:cs typeface="Arial" charset="0"/>
              </a:rPr>
              <a:t>Ciddi </a:t>
            </a:r>
            <a:r>
              <a:rPr lang="tr-TR" altLang="en-US" dirty="0" err="1">
                <a:solidFill>
                  <a:srgbClr val="0099FF"/>
                </a:solidFill>
                <a:ea typeface="Arial" charset="0"/>
                <a:cs typeface="Arial" charset="0"/>
              </a:rPr>
              <a:t>ketoasidozis</a:t>
            </a:r>
            <a:r>
              <a:rPr lang="tr-TR" altLang="en-US" dirty="0">
                <a:solidFill>
                  <a:srgbClr val="0099FF"/>
                </a:solidFill>
                <a:ea typeface="Arial" charset="0"/>
                <a:cs typeface="Arial" charset="0"/>
              </a:rPr>
              <a:t> şekillenmiş </a:t>
            </a:r>
            <a:r>
              <a:rPr lang="tr-TR" altLang="en-US" dirty="0" err="1">
                <a:solidFill>
                  <a:srgbClr val="0099FF"/>
                </a:solidFill>
                <a:ea typeface="Arial" charset="0"/>
                <a:cs typeface="Arial" charset="0"/>
              </a:rPr>
              <a:t>diabetes</a:t>
            </a:r>
            <a:r>
              <a:rPr lang="tr-TR" altLang="en-US" dirty="0">
                <a:solidFill>
                  <a:srgbClr val="0099FF"/>
                </a:solidFill>
                <a:ea typeface="Arial" charset="0"/>
                <a:cs typeface="Arial" charset="0"/>
              </a:rPr>
              <a:t> </a:t>
            </a:r>
            <a:r>
              <a:rPr lang="tr-TR" altLang="en-US" dirty="0" err="1">
                <a:solidFill>
                  <a:srgbClr val="0099FF"/>
                </a:solidFill>
                <a:ea typeface="Arial" charset="0"/>
                <a:cs typeface="Arial" charset="0"/>
              </a:rPr>
              <a:t>mellituslu</a:t>
            </a:r>
            <a:r>
              <a:rPr lang="tr-TR" altLang="en-US" dirty="0">
                <a:solidFill>
                  <a:srgbClr val="0099FF"/>
                </a:solidFill>
              </a:rPr>
              <a:t> </a:t>
            </a:r>
            <a:r>
              <a:rPr lang="tr-TR" altLang="en-US" dirty="0">
                <a:solidFill>
                  <a:srgbClr val="0099FF"/>
                </a:solidFill>
                <a:ea typeface="Arial" charset="0"/>
                <a:cs typeface="Arial" charset="0"/>
              </a:rPr>
              <a:t>köpeklerde tedavideki amaç yeterli dozda insülin vererek metabolizmayı normale döndürmek, elektrolit ve su kayıplarını karş</a:t>
            </a:r>
            <a:r>
              <a:rPr lang="tr-TR" altLang="en-US" dirty="0">
                <a:solidFill>
                  <a:srgbClr val="0099FF"/>
                </a:solidFill>
              </a:rPr>
              <a:t>ı</a:t>
            </a:r>
            <a:r>
              <a:rPr lang="tr-TR" altLang="en-US" dirty="0">
                <a:solidFill>
                  <a:srgbClr val="0099FF"/>
                </a:solidFill>
                <a:ea typeface="Arial" charset="0"/>
                <a:cs typeface="Arial" charset="0"/>
              </a:rPr>
              <a:t>lamaktır. </a:t>
            </a:r>
            <a:endParaRPr lang="tr-TR" altLang="en-US" dirty="0">
              <a:solidFill>
                <a:srgbClr val="0099FF"/>
              </a:solidFill>
            </a:endParaRPr>
          </a:p>
          <a:p>
            <a:pPr algn="just" eaLnBrk="1" hangingPunct="1"/>
            <a:endParaRPr lang="tr-TR" altLang="en-US" dirty="0">
              <a:solidFill>
                <a:srgbClr val="0099FF"/>
              </a:solidFill>
            </a:endParaRPr>
          </a:p>
          <a:p>
            <a:pPr algn="just" eaLnBrk="1" hangingPunct="1"/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Tedavi sonrası hastalığa bağlı vücuttaki değişiklikler</a:t>
            </a:r>
            <a:endParaRPr lang="tr-TR" altLang="en-US" dirty="0">
              <a:solidFill>
                <a:srgbClr val="0099FF"/>
              </a:solidFill>
            </a:endParaRPr>
          </a:p>
          <a:p>
            <a:pPr algn="just" eaLnBrk="1" hangingPunct="1"/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yava</a:t>
            </a:r>
            <a:r>
              <a:rPr lang="tr-TR" altLang="en-US" dirty="0">
                <a:solidFill>
                  <a:srgbClr val="0099FF"/>
                </a:solidFill>
              </a:rPr>
              <a:t>ş</a:t>
            </a:r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 bir şekilde (36-48 saat</a:t>
            </a:r>
            <a:r>
              <a:rPr lang="tr-TR" altLang="en-US" dirty="0">
                <a:solidFill>
                  <a:srgbClr val="0099FF"/>
                </a:solidFill>
              </a:rPr>
              <a:t> </a:t>
            </a:r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daha uzun bir sürede) normale döner. </a:t>
            </a:r>
            <a:endParaRPr lang="tr-TR" altLang="en-US" dirty="0">
              <a:solidFill>
                <a:srgbClr val="0099FF"/>
              </a:solidFill>
            </a:endParaRPr>
          </a:p>
          <a:p>
            <a:pPr algn="just" eaLnBrk="1" hangingPunct="1"/>
            <a:endParaRPr lang="tr-TR" altLang="en-US" dirty="0">
              <a:solidFill>
                <a:srgbClr val="0099FF"/>
              </a:solidFill>
            </a:endParaRPr>
          </a:p>
          <a:p>
            <a:pPr algn="just" eaLnBrk="1" hangingPunct="1"/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Tedavide</a:t>
            </a:r>
            <a:r>
              <a:rPr lang="tr-TR" altLang="en-US" dirty="0">
                <a:solidFill>
                  <a:srgbClr val="0099FF"/>
                </a:solidFill>
              </a:rPr>
              <a:t> </a:t>
            </a:r>
            <a:r>
              <a:rPr lang="tr-TR" altLang="en-US" dirty="0">
                <a:solidFill>
                  <a:srgbClr val="0099FF"/>
                </a:solidFill>
                <a:ea typeface="Arial Unicode MS" charset="0"/>
              </a:rPr>
              <a:t>başarı oranı oldukça yüksektir</a:t>
            </a:r>
            <a:r>
              <a:rPr lang="tr-TR" altLang="en-US" dirty="0">
                <a:solidFill>
                  <a:srgbClr val="0099FF"/>
                </a:solidFill>
              </a:rPr>
              <a:t>.</a:t>
            </a:r>
          </a:p>
          <a:p>
            <a:pPr eaLnBrk="1" hangingPunct="1"/>
            <a:endParaRPr lang="tr-TR" altLang="en-US" dirty="0">
              <a:solidFill>
                <a:srgbClr val="0099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17825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17096" y="1066800"/>
            <a:ext cx="1082842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Diabetes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mellitus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dişi köpeklerde erkeklere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oranla 2-3 kat daha fazla görülmektedir</a:t>
            </a:r>
            <a:r>
              <a:rPr lang="tr-TR" altLang="en-US" b="1" dirty="0">
                <a:solidFill>
                  <a:srgbClr val="0000CC"/>
                </a:solidFill>
              </a:rPr>
              <a:t>. </a:t>
            </a:r>
          </a:p>
          <a:p>
            <a:pPr eaLnBrk="1" hangingPunct="1">
              <a:lnSpc>
                <a:spcPct val="120000"/>
              </a:lnSpc>
            </a:pP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7-9 yaşlı köpeklerde</a:t>
            </a:r>
            <a:r>
              <a:rPr lang="tr-TR" altLang="en-US" b="1" dirty="0">
                <a:solidFill>
                  <a:srgbClr val="0000CC"/>
                </a:solidFill>
              </a:rPr>
              <a:t> görülmektedir.</a:t>
            </a:r>
          </a:p>
          <a:p>
            <a:pPr eaLnBrk="1" hangingPunct="1">
              <a:lnSpc>
                <a:spcPct val="120000"/>
              </a:lnSpc>
            </a:pP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tr-TR" altLang="en-US" b="1" dirty="0">
                <a:solidFill>
                  <a:srgbClr val="FF0000"/>
                </a:solidFill>
              </a:rPr>
              <a:t>Irk </a:t>
            </a:r>
            <a:r>
              <a:rPr lang="tr-TR" altLang="en-US" b="1" dirty="0" err="1">
                <a:solidFill>
                  <a:srgbClr val="FF0000"/>
                </a:solidFill>
              </a:rPr>
              <a:t>Predispozisyonu</a:t>
            </a:r>
            <a:endParaRPr lang="tr-TR" alt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tr-TR" alt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tr-TR" altLang="en-US" b="1" dirty="0" err="1">
                <a:solidFill>
                  <a:srgbClr val="0000CC"/>
                </a:solidFill>
              </a:rPr>
              <a:t>M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iniature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poodle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, </a:t>
            </a:r>
            <a:r>
              <a:rPr lang="tr-TR" altLang="en-US" b="1" dirty="0" err="1">
                <a:solidFill>
                  <a:srgbClr val="0000CC"/>
                </a:solidFill>
              </a:rPr>
              <a:t>D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achshund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, </a:t>
            </a:r>
            <a:r>
              <a:rPr lang="tr-TR" altLang="en-US" b="1" dirty="0" err="1">
                <a:solidFill>
                  <a:srgbClr val="0000CC"/>
                </a:solidFill>
              </a:rPr>
              <a:t>S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chrauzer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, 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</a:rPr>
              <a:t>C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airn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ter</a:t>
            </a:r>
            <a:r>
              <a:rPr lang="tr-TR" altLang="en-US" b="1" dirty="0" err="1">
                <a:solidFill>
                  <a:srgbClr val="0000CC"/>
                </a:solidFill>
              </a:rPr>
              <a:t>i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rer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ve </a:t>
            </a:r>
            <a:r>
              <a:rPr lang="tr-TR" altLang="en-US" b="1" dirty="0" err="1">
                <a:solidFill>
                  <a:srgbClr val="0000CC"/>
                </a:solidFill>
              </a:rPr>
              <a:t>B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eagle</a:t>
            </a:r>
            <a:endParaRPr lang="tr-TR" altLang="en-US" b="1" dirty="0">
              <a:solidFill>
                <a:srgbClr val="00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548850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576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133600" y="1828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33CC"/>
                </a:solidFill>
              </a:rPr>
              <a:t>	</a:t>
            </a:r>
            <a:endParaRPr lang="tr-TR" altLang="en-US" b="1">
              <a:solidFill>
                <a:srgbClr val="0033CC"/>
              </a:solidFill>
              <a:ea typeface="Arial Unicode MS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276600" y="1524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600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Ketoasidozis tedavisi, </a:t>
            </a:r>
            <a:endParaRPr lang="tr-TR" altLang="en-US" sz="3600" b="1">
              <a:solidFill>
                <a:srgbClr val="0099FF"/>
              </a:solidFill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981201" y="5334001"/>
            <a:ext cx="6250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A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kut pankreastitis ve enfeksiyonlar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n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tedavisi gibi basamaklar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 kapsamaktad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r</a:t>
            </a:r>
            <a:r>
              <a:rPr lang="tr-TR" altLang="en-US" b="1">
                <a:solidFill>
                  <a:srgbClr val="0099FF"/>
                </a:solidFill>
              </a:rPr>
              <a:t>.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2057401" y="3400425"/>
            <a:ext cx="64123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S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erum elektrolit dengesinin düzenlenmesi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için gerekli elektrolit solusyonlar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yla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d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esteklemek</a:t>
            </a:r>
            <a:r>
              <a:rPr lang="tr-TR" altLang="en-US" b="1">
                <a:solidFill>
                  <a:srgbClr val="0099FF"/>
                </a:solidFill>
              </a:rPr>
              <a:t> 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(özellikle potasyumca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zengin), </a:t>
            </a:r>
            <a:endParaRPr lang="tr-TR" altLang="en-US" b="1">
              <a:solidFill>
                <a:srgbClr val="0099FF"/>
              </a:solidFill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2057400" y="2286001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H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iperglisemi ve ketoasidoz ortadan kald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rmak için kristal çinko insülin uygulamas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,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endParaRPr lang="tr-TR" altLang="en-US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2057401" y="1189039"/>
            <a:ext cx="7560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D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ehidrasyonu düzeltmek amac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yla i.v. % 0,9’ luk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NaCl veya laktatl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 ringer gibi s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v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lar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n verilmesi,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083316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981201" y="1647825"/>
            <a:ext cx="77263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Ciddi DKA’ lı köpeklerde insülin 0,2 U/kg/CA </a:t>
            </a:r>
            <a:endParaRPr lang="tr-TR" altLang="en-US" b="1">
              <a:solidFill>
                <a:srgbClr val="0099FF"/>
              </a:solidFill>
            </a:endParaRPr>
          </a:p>
          <a:p>
            <a:pPr eaLnBrk="1" hangingPunct="1"/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dozunda ba</a:t>
            </a:r>
            <a:r>
              <a:rPr lang="tr-TR" altLang="en-US" b="1">
                <a:solidFill>
                  <a:srgbClr val="0099FF"/>
                </a:solidFill>
              </a:rPr>
              <a:t>ş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lan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lmal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 ve daha sonra insüline her saatte bir, 0,1 U/kg/CA olacak </a:t>
            </a:r>
            <a:r>
              <a:rPr lang="tr-TR" altLang="en-US" b="1">
                <a:solidFill>
                  <a:srgbClr val="0099FF"/>
                </a:solidFill>
              </a:rPr>
              <a:t>ş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eklinde devam edilmelidir. 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505201" y="3508375"/>
            <a:ext cx="7032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99FF"/>
                </a:solidFill>
              </a:rPr>
              <a:t>K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an glukoz konsantrasyonu 250 mg/ dL’ nin altına dü</a:t>
            </a:r>
            <a:r>
              <a:rPr lang="tr-TR" altLang="en-US" b="1">
                <a:solidFill>
                  <a:srgbClr val="0099FF"/>
                </a:solidFill>
              </a:rPr>
              <a:t>ş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ürülür ise saat ba</a:t>
            </a:r>
            <a:r>
              <a:rPr lang="tr-TR" altLang="en-US" b="1">
                <a:solidFill>
                  <a:srgbClr val="0099FF"/>
                </a:solidFill>
              </a:rPr>
              <a:t>şı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 insülin uygulaması kesilir ve her 4-6 saatte bir i.m. düzenli insülin uygulamasına geçilir veya hayvanın hidrasyon durumu iyi ise her 6-8 saatte bir uygulama yap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l</a:t>
            </a:r>
            <a:r>
              <a:rPr lang="tr-TR" altLang="en-US" b="1">
                <a:solidFill>
                  <a:srgbClr val="0099FF"/>
                </a:solidFill>
              </a:rPr>
              <a:t>ı</a:t>
            </a:r>
            <a:r>
              <a:rPr lang="tr-TR" altLang="en-US" b="1">
                <a:solidFill>
                  <a:srgbClr val="0099FF"/>
                </a:solidFill>
                <a:ea typeface="Times New Roman" charset="0"/>
                <a:cs typeface="Times New Roman" charset="0"/>
              </a:rPr>
              <a:t>r</a:t>
            </a:r>
            <a:r>
              <a:rPr lang="tr-TR" altLang="en-US" b="1">
                <a:solidFill>
                  <a:srgbClr val="0099FF"/>
                </a:solidFill>
              </a:rPr>
              <a:t>. 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1600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2108200" y="590551"/>
            <a:ext cx="4602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600" b="1" i="1">
                <a:solidFill>
                  <a:srgbClr val="0099FF"/>
                </a:solidFill>
                <a:ea typeface="Times New Roman" charset="0"/>
                <a:cs typeface="Times New Roman" charset="0"/>
              </a:rPr>
              <a:t>Aralıklı i.m. teknik: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58656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357439" y="347663"/>
            <a:ext cx="5546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Arial" charset="0"/>
                <a:cs typeface="Arial" charset="0"/>
              </a:rPr>
              <a:t>Sağl</a:t>
            </a:r>
            <a:r>
              <a:rPr lang="tr-TR" altLang="en-US" sz="2800" b="1">
                <a:solidFill>
                  <a:srgbClr val="990099"/>
                </a:solidFill>
              </a:rPr>
              <a:t>ı</a:t>
            </a:r>
            <a:r>
              <a:rPr lang="tr-TR" altLang="en-US" sz="2800" b="1">
                <a:solidFill>
                  <a:srgbClr val="990099"/>
                </a:solidFill>
                <a:ea typeface="Arial" charset="0"/>
                <a:cs typeface="Arial" charset="0"/>
              </a:rPr>
              <a:t>kl</a:t>
            </a:r>
            <a:r>
              <a:rPr lang="tr-TR" altLang="en-US" sz="2800" b="1">
                <a:solidFill>
                  <a:srgbClr val="990099"/>
                </a:solidFill>
              </a:rPr>
              <a:t>ı</a:t>
            </a:r>
            <a:r>
              <a:rPr lang="tr-TR" altLang="en-US" sz="2800" b="1">
                <a:solidFill>
                  <a:srgbClr val="990099"/>
                </a:solidFill>
                <a:ea typeface="Arial" charset="0"/>
                <a:cs typeface="Arial" charset="0"/>
              </a:rPr>
              <a:t> Görünen Ketoasidozisli </a:t>
            </a:r>
            <a:endParaRPr lang="tr-TR" altLang="en-US" sz="2800" b="1">
              <a:solidFill>
                <a:srgbClr val="990099"/>
              </a:solidFill>
            </a:endParaRPr>
          </a:p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Arial" charset="0"/>
                <a:cs typeface="Arial" charset="0"/>
              </a:rPr>
              <a:t>Köpeklerin Tedavisi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1"/>
            <a:ext cx="21336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25835" y="1951039"/>
            <a:ext cx="81960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>
                <a:solidFill>
                  <a:srgbClr val="0000FF"/>
                </a:solidFill>
              </a:rPr>
              <a:t>K</a:t>
            </a:r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ısa etkili ve düzenli insülin uygulamaları günde 3 kez </a:t>
            </a:r>
            <a:r>
              <a:rPr lang="tr-TR" altLang="en-US" sz="2000" b="1" dirty="0" err="1">
                <a:solidFill>
                  <a:srgbClr val="0000FF"/>
                </a:solidFill>
                <a:ea typeface="Arial" charset="0"/>
                <a:cs typeface="Arial" charset="0"/>
              </a:rPr>
              <a:t>s.c</a:t>
            </a:r>
            <a:r>
              <a:rPr lang="tr-TR" altLang="en-US" sz="2000" b="1" dirty="0">
                <a:solidFill>
                  <a:srgbClr val="0000FF"/>
                </a:solidFill>
              </a:rPr>
              <a:t>,</a:t>
            </a:r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 </a:t>
            </a:r>
            <a:r>
              <a:rPr lang="tr-TR" altLang="en-US" sz="2000" b="1" dirty="0" err="1">
                <a:solidFill>
                  <a:srgbClr val="0000FF"/>
                </a:solidFill>
                <a:ea typeface="Arial" charset="0"/>
                <a:cs typeface="Arial" charset="0"/>
              </a:rPr>
              <a:t>ketonüri</a:t>
            </a:r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 ortadan kalkana kadar yapılmalıdır. </a:t>
            </a:r>
            <a:endParaRPr lang="tr-TR" altLang="en-US" sz="2000" b="1" dirty="0">
              <a:solidFill>
                <a:srgbClr val="0000FF"/>
              </a:solidFill>
            </a:endParaRPr>
          </a:p>
          <a:p>
            <a:pPr eaLnBrk="1" hangingPunct="1"/>
            <a:endParaRPr lang="tr-TR" altLang="en-US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Hipoglisemiyi tablosunu hafifletmek için kedi ve köpekler her insülin enjeksiyonundan sonra günde 1-3 kez beslenmelidir. </a:t>
            </a:r>
            <a:endParaRPr lang="tr-TR" altLang="en-US" sz="2000" b="1" dirty="0">
              <a:solidFill>
                <a:srgbClr val="0000FF"/>
              </a:solidFill>
            </a:endParaRPr>
          </a:p>
          <a:p>
            <a:pPr eaLnBrk="1" hangingPunct="1"/>
            <a:endParaRPr lang="tr-TR" altLang="en-US" sz="2000" b="1" dirty="0">
              <a:solidFill>
                <a:srgbClr val="0000FF"/>
              </a:solidFill>
            </a:endParaRPr>
          </a:p>
          <a:p>
            <a:pPr eaLnBrk="1" hangingPunct="1"/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Kan glikoz ve idrar keton konsantrasyonu hastanın durumunu izlemek açısından sürekli takip edilmelidir </a:t>
            </a:r>
            <a:endParaRPr lang="tr-TR" altLang="en-US" sz="2000" b="1" dirty="0">
              <a:solidFill>
                <a:srgbClr val="0000FF"/>
              </a:solidFill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905000" y="4927342"/>
            <a:ext cx="9814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 err="1">
                <a:solidFill>
                  <a:srgbClr val="0000FF"/>
                </a:solidFill>
                <a:ea typeface="Arial" charset="0"/>
                <a:cs typeface="Arial" charset="0"/>
              </a:rPr>
              <a:t>Ketoasidik</a:t>
            </a:r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 durum ortadan kalkmış kedi ve köpekler sağlıklı görünümde yiyor içiyor ise insülin düzenlemesi uzun etkili insülin preparatları ile </a:t>
            </a:r>
            <a:r>
              <a:rPr lang="tr-TR" altLang="en-US" sz="2000" b="1" dirty="0" err="1">
                <a:solidFill>
                  <a:srgbClr val="0000FF"/>
                </a:solidFill>
                <a:ea typeface="Arial" charset="0"/>
                <a:cs typeface="Arial" charset="0"/>
              </a:rPr>
              <a:t>yapılabilinir</a:t>
            </a:r>
            <a:r>
              <a:rPr lang="tr-TR" alt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.</a:t>
            </a:r>
            <a:endParaRPr lang="tr-TR" alt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441278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37887" y="570276"/>
            <a:ext cx="80359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3200" b="1" dirty="0">
                <a:solidFill>
                  <a:srgbClr val="FF0066"/>
                </a:solidFill>
                <a:ea typeface="Arial" charset="0"/>
                <a:cs typeface="Arial" charset="0"/>
              </a:rPr>
              <a:t>KETOASİDOZİS GELİŞMEMİŞ </a:t>
            </a:r>
            <a:r>
              <a:rPr lang="tr-TR" altLang="en-US" sz="3200" b="1" dirty="0">
                <a:solidFill>
                  <a:srgbClr val="FF0066"/>
                </a:solidFill>
              </a:rPr>
              <a:t>KÖPEKLERDE</a:t>
            </a:r>
          </a:p>
          <a:p>
            <a:pPr algn="ctr" eaLnBrk="1" hangingPunct="1"/>
            <a:r>
              <a:rPr lang="tr-TR" altLang="en-US" sz="3200" b="1" dirty="0">
                <a:solidFill>
                  <a:srgbClr val="FF0066"/>
                </a:solidFill>
                <a:ea typeface="Arial" charset="0"/>
                <a:cs typeface="Arial" charset="0"/>
              </a:rPr>
              <a:t>DİABETES MELLİTUSUN TEDAVİSİ</a:t>
            </a:r>
            <a:endParaRPr lang="tr-TR" altLang="en-US" sz="3200" b="1" dirty="0">
              <a:solidFill>
                <a:srgbClr val="FF0066"/>
              </a:solidFill>
              <a:ea typeface="Times New Roman" charset="0"/>
              <a:cs typeface="Times New Roman" charset="0"/>
            </a:endParaRPr>
          </a:p>
          <a:p>
            <a:pPr algn="ctr" eaLnBrk="1" hangingPunct="1"/>
            <a:endParaRPr lang="tr-TR" alt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78496" y="2751415"/>
            <a:ext cx="80359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3200" b="1" dirty="0"/>
              <a:t>Diyet</a:t>
            </a:r>
          </a:p>
          <a:p>
            <a:pPr algn="ctr" eaLnBrk="1" hangingPunct="1"/>
            <a:endParaRPr lang="tr-TR" altLang="en-US" sz="3200" b="1" dirty="0"/>
          </a:p>
          <a:p>
            <a:pPr algn="ctr" eaLnBrk="1" hangingPunct="1"/>
            <a:r>
              <a:rPr lang="tr-TR" altLang="en-US" sz="3200" b="1" dirty="0"/>
              <a:t>Egzersiz</a:t>
            </a:r>
          </a:p>
          <a:p>
            <a:pPr algn="ctr" eaLnBrk="1" hangingPunct="1"/>
            <a:endParaRPr lang="tr-TR" altLang="en-US" sz="3200" b="1" dirty="0"/>
          </a:p>
          <a:p>
            <a:pPr algn="ctr" eaLnBrk="1" hangingPunct="1"/>
            <a:r>
              <a:rPr lang="tr-TR" altLang="en-US" sz="3200" b="1" dirty="0"/>
              <a:t>İnsülin tedavisi</a:t>
            </a:r>
          </a:p>
          <a:p>
            <a:pPr algn="ctr" eaLnBrk="1" hangingPunct="1"/>
            <a:endParaRPr lang="tr-TR" altLang="en-US" b="1" dirty="0"/>
          </a:p>
          <a:p>
            <a:pPr algn="ctr" eaLnBrk="1" hangingPunct="1"/>
            <a:endParaRPr lang="tr-TR" altLang="en-US" b="1" dirty="0">
              <a:solidFill>
                <a:srgbClr val="99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952222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92369" y="2675548"/>
            <a:ext cx="107441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Uygun diyet uygulamasına </a:t>
            </a:r>
            <a:r>
              <a:rPr lang="tr-TR" altLang="en-US" b="1" dirty="0" err="1">
                <a:ea typeface="Arial" charset="0"/>
                <a:cs typeface="Arial" charset="0"/>
              </a:rPr>
              <a:t>diabetes</a:t>
            </a:r>
            <a:r>
              <a:rPr lang="tr-TR" altLang="en-US" b="1" dirty="0">
                <a:ea typeface="Arial" charset="0"/>
                <a:cs typeface="Arial" charset="0"/>
              </a:rPr>
              <a:t> </a:t>
            </a:r>
            <a:r>
              <a:rPr lang="tr-TR" altLang="en-US" b="1" dirty="0" err="1">
                <a:ea typeface="Arial" charset="0"/>
                <a:cs typeface="Arial" charset="0"/>
              </a:rPr>
              <a:t>mellitusun</a:t>
            </a:r>
            <a:r>
              <a:rPr lang="tr-TR" altLang="en-US" b="1" dirty="0">
                <a:ea typeface="Arial" charset="0"/>
                <a:cs typeface="Arial" charset="0"/>
              </a:rPr>
              <a:t> tipi ne olursa olsun tüm </a:t>
            </a:r>
            <a:r>
              <a:rPr lang="tr-TR" altLang="en-US" b="1" dirty="0" err="1">
                <a:ea typeface="Arial" charset="0"/>
                <a:cs typeface="Arial" charset="0"/>
              </a:rPr>
              <a:t>diabetli</a:t>
            </a:r>
            <a:r>
              <a:rPr lang="tr-TR" altLang="en-US" b="1" dirty="0">
                <a:ea typeface="Arial" charset="0"/>
                <a:cs typeface="Arial" charset="0"/>
              </a:rPr>
              <a:t> kedi ve köpeklerde başlanmalıdır. </a:t>
            </a:r>
            <a:endParaRPr lang="tr-TR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Diyet ile </a:t>
            </a:r>
            <a:r>
              <a:rPr lang="tr-TR" altLang="en-US" b="1" dirty="0" err="1">
                <a:ea typeface="Arial" charset="0"/>
                <a:cs typeface="Arial" charset="0"/>
              </a:rPr>
              <a:t>obesite</a:t>
            </a:r>
            <a:r>
              <a:rPr lang="tr-TR" altLang="en-US" b="1" dirty="0"/>
              <a:t>, </a:t>
            </a:r>
            <a:r>
              <a:rPr lang="tr-TR" altLang="en-US" b="1" dirty="0">
                <a:ea typeface="Arial" charset="0"/>
                <a:cs typeface="Arial" charset="0"/>
              </a:rPr>
              <a:t>yemekteki kalori düzeyi kontrol altına al</a:t>
            </a:r>
            <a:r>
              <a:rPr lang="tr-TR" altLang="en-US" b="1" dirty="0"/>
              <a:t>ı</a:t>
            </a:r>
            <a:r>
              <a:rPr lang="tr-TR" altLang="en-US" b="1" dirty="0">
                <a:ea typeface="Arial" charset="0"/>
                <a:cs typeface="Arial" charset="0"/>
              </a:rPr>
              <a:t>narak, kan </a:t>
            </a:r>
            <a:endParaRPr lang="tr-TR" altLang="en-US" b="1" dirty="0"/>
          </a:p>
          <a:p>
            <a:pPr eaLnBrk="1" hangingPunct="1"/>
            <a:r>
              <a:rPr lang="tr-TR" altLang="en-US" b="1" dirty="0">
                <a:ea typeface="Arial" charset="0"/>
                <a:cs typeface="Arial" charset="0"/>
              </a:rPr>
              <a:t>glikoz düzeyindeki dalgalanmalar asgari </a:t>
            </a:r>
            <a:r>
              <a:rPr lang="tr-TR" altLang="en-US" b="1" dirty="0"/>
              <a:t> </a:t>
            </a:r>
            <a:r>
              <a:rPr lang="tr-TR" altLang="en-US" b="1" dirty="0">
                <a:ea typeface="Arial" charset="0"/>
                <a:cs typeface="Arial" charset="0"/>
              </a:rPr>
              <a:t>düzeye indirilir. 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590800" y="228600"/>
            <a:ext cx="63246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lnSpc>
                <a:spcPct val="220000"/>
              </a:lnSpc>
            </a:pPr>
            <a:r>
              <a:rPr lang="tr-TR" altLang="en-US" sz="3200" b="1" dirty="0">
                <a:solidFill>
                  <a:srgbClr val="FF0000"/>
                </a:solidFill>
                <a:ea typeface="Arial" charset="0"/>
                <a:cs typeface="Arial" charset="0"/>
              </a:rPr>
              <a:t>DİYET UYGULAMASI</a:t>
            </a:r>
            <a:endParaRPr lang="tr-TR" altLang="en-US" sz="3200" dirty="0">
              <a:solidFill>
                <a:srgbClr val="FF0000"/>
              </a:solidFill>
            </a:endParaRPr>
          </a:p>
          <a:p>
            <a:pPr algn="ctr" eaLnBrk="1" hangingPunct="1"/>
            <a:endParaRPr lang="tr-T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70381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747346" y="1371601"/>
            <a:ext cx="1096400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dirty="0">
                <a:ea typeface="Arial" charset="0"/>
                <a:cs typeface="Arial" charset="0"/>
              </a:rPr>
              <a:t>Yüksek miktarda lifli maddeleri kapsayan diyetler kilo kaybını</a:t>
            </a:r>
            <a:r>
              <a:rPr lang="tr-TR" altLang="en-US" dirty="0"/>
              <a:t> </a:t>
            </a:r>
            <a:r>
              <a:rPr lang="tr-TR" altLang="en-US" dirty="0">
                <a:ea typeface="Arial" charset="0"/>
                <a:cs typeface="Arial" charset="0"/>
              </a:rPr>
              <a:t>arttırır, ba</a:t>
            </a:r>
            <a:r>
              <a:rPr lang="tr-TR" altLang="en-US" dirty="0"/>
              <a:t>ğı</a:t>
            </a:r>
            <a:r>
              <a:rPr lang="tr-TR" altLang="en-US" dirty="0">
                <a:ea typeface="Arial" charset="0"/>
                <a:cs typeface="Arial" charset="0"/>
              </a:rPr>
              <a:t>rsaklardan glikoz emilimini yavaşlatarak, y</a:t>
            </a:r>
            <a:r>
              <a:rPr lang="tr-TR" altLang="en-US" dirty="0"/>
              <a:t>emek</a:t>
            </a:r>
            <a:r>
              <a:rPr lang="tr-TR" altLang="en-US" dirty="0">
                <a:ea typeface="Arial" charset="0"/>
                <a:cs typeface="Arial" charset="0"/>
              </a:rPr>
              <a:t> sonras</a:t>
            </a:r>
            <a:r>
              <a:rPr lang="tr-TR" altLang="en-US" dirty="0"/>
              <a:t>ı</a:t>
            </a:r>
            <a:r>
              <a:rPr lang="tr-TR" altLang="en-US" dirty="0">
                <a:ea typeface="Arial" charset="0"/>
                <a:cs typeface="Arial" charset="0"/>
              </a:rPr>
              <a:t> kan glikoz düzeyindeki dalgalanmaları azaltır ve </a:t>
            </a:r>
            <a:r>
              <a:rPr lang="tr-TR" altLang="en-US" dirty="0" err="1">
                <a:ea typeface="Arial" charset="0"/>
                <a:cs typeface="Arial" charset="0"/>
              </a:rPr>
              <a:t>hipergliseminin</a:t>
            </a:r>
            <a:r>
              <a:rPr lang="tr-TR" altLang="en-US" dirty="0">
                <a:ea typeface="Arial" charset="0"/>
                <a:cs typeface="Arial" charset="0"/>
              </a:rPr>
              <a:t> kontrolünü arttırır. </a:t>
            </a:r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endParaRPr lang="tr-TR" altLang="en-US" dirty="0"/>
          </a:p>
          <a:p>
            <a:pPr eaLnBrk="1" hangingPunct="1"/>
            <a:r>
              <a:rPr lang="tr-TR" altLang="en-US" dirty="0">
                <a:ea typeface="Times New Roman" charset="0"/>
                <a:cs typeface="Times New Roman" charset="0"/>
              </a:rPr>
              <a:t>Proteinler insülin sal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n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m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 glikoz kadar etkilemese </a:t>
            </a:r>
            <a:r>
              <a:rPr lang="tr-TR" altLang="en-US" dirty="0"/>
              <a:t>d</a:t>
            </a:r>
            <a:r>
              <a:rPr lang="tr-TR" altLang="en-US" dirty="0">
                <a:ea typeface="Times New Roman" charset="0"/>
                <a:cs typeface="Times New Roman" charset="0"/>
              </a:rPr>
              <a:t>e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diyetledeki</a:t>
            </a:r>
            <a:r>
              <a:rPr lang="tr-TR" altLang="en-US" dirty="0">
                <a:ea typeface="Times New Roman" charset="0"/>
                <a:cs typeface="Times New Roman" charset="0"/>
              </a:rPr>
              <a:t> protein oranı diyabetin kontrolünde etkili olmaktad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r</a:t>
            </a:r>
            <a:r>
              <a:rPr lang="tr-TR" altLang="en-US" dirty="0"/>
              <a:t>. </a:t>
            </a:r>
            <a:r>
              <a:rPr lang="tr-TR" altLang="en-US" dirty="0">
                <a:ea typeface="Arial" charset="0"/>
                <a:cs typeface="Arial" charset="0"/>
              </a:rPr>
              <a:t>Diyabetli köpeklerde mamalardaki </a:t>
            </a:r>
            <a:r>
              <a:rPr lang="tr-TR" altLang="en-US" dirty="0"/>
              <a:t>p</a:t>
            </a:r>
            <a:r>
              <a:rPr lang="tr-TR" altLang="en-US" dirty="0">
                <a:ea typeface="Times New Roman" charset="0"/>
                <a:cs typeface="Times New Roman" charset="0"/>
              </a:rPr>
              <a:t>rotein</a:t>
            </a:r>
            <a:r>
              <a:rPr lang="tr-TR" altLang="en-US" dirty="0"/>
              <a:t> </a:t>
            </a:r>
            <a:r>
              <a:rPr lang="tr-TR" altLang="en-US" dirty="0">
                <a:ea typeface="Arial" charset="0"/>
                <a:cs typeface="Arial" charset="0"/>
              </a:rPr>
              <a:t>oranının</a:t>
            </a:r>
            <a:r>
              <a:rPr lang="tr-TR" altLang="en-US" dirty="0"/>
              <a:t> </a:t>
            </a:r>
            <a:r>
              <a:rPr lang="tr-TR" altLang="en-US" dirty="0">
                <a:ea typeface="Arial" charset="0"/>
                <a:cs typeface="Arial" charset="0"/>
              </a:rPr>
              <a:t> %15-20 olması önerilmektedir.</a:t>
            </a:r>
            <a:endParaRPr lang="tr-TR" altLang="en-US" dirty="0"/>
          </a:p>
          <a:p>
            <a:pPr eaLnBrk="1" hangingPunct="1"/>
            <a:endParaRPr lang="tr-TR" altLang="en-US" dirty="0">
              <a:solidFill>
                <a:srgbClr val="008080"/>
              </a:solidFill>
            </a:endParaRPr>
          </a:p>
        </p:txBody>
      </p:sp>
      <p:sp>
        <p:nvSpPr>
          <p:cNvPr id="48131" name="Oval 7"/>
          <p:cNvSpPr>
            <a:spLocks noChangeArrowheads="1"/>
          </p:cNvSpPr>
          <p:nvPr/>
        </p:nvSpPr>
        <p:spPr bwMode="auto">
          <a:xfrm>
            <a:off x="3771900" y="149066"/>
            <a:ext cx="4343400" cy="1066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FF0000"/>
                </a:solidFill>
              </a:rPr>
              <a:t>Diyetteki </a:t>
            </a:r>
            <a:r>
              <a:rPr lang="tr-TR" altLang="en-US" sz="3200" b="1" dirty="0">
                <a:solidFill>
                  <a:srgbClr val="FF0000"/>
                </a:solidFill>
                <a:ea typeface="Arial" charset="0"/>
                <a:cs typeface="Arial" charset="0"/>
              </a:rPr>
              <a:t>lif</a:t>
            </a:r>
            <a:r>
              <a:rPr lang="tr-TR" altLang="en-US" sz="3200" b="1" dirty="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48132" name="Oval 8"/>
          <p:cNvSpPr>
            <a:spLocks noChangeArrowheads="1"/>
          </p:cNvSpPr>
          <p:nvPr/>
        </p:nvSpPr>
        <p:spPr bwMode="auto">
          <a:xfrm>
            <a:off x="3771900" y="3505200"/>
            <a:ext cx="4343400" cy="990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 dirty="0">
                <a:solidFill>
                  <a:srgbClr val="FF0000"/>
                </a:solidFill>
              </a:rPr>
              <a:t>Diyetteki protein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833057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val 4"/>
          <p:cNvSpPr>
            <a:spLocks noChangeArrowheads="1"/>
          </p:cNvSpPr>
          <p:nvPr/>
        </p:nvSpPr>
        <p:spPr bwMode="auto">
          <a:xfrm>
            <a:off x="3355731" y="718038"/>
            <a:ext cx="5029200" cy="1066800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50000">
                <a:srgbClr val="CCFF66"/>
              </a:gs>
              <a:gs pos="100000">
                <a:srgbClr val="33CC33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3200" b="1">
                <a:solidFill>
                  <a:srgbClr val="008080"/>
                </a:solidFill>
              </a:rPr>
              <a:t>Diyetteki yağ;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27538" y="2381250"/>
            <a:ext cx="112453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/>
              <a:t>D</a:t>
            </a:r>
            <a:r>
              <a:rPr lang="tr-TR" altLang="en-US" b="1" dirty="0">
                <a:ea typeface="Times New Roman" charset="0"/>
                <a:cs typeface="Times New Roman" charset="0"/>
              </a:rPr>
              <a:t>iyabetli kedi ve köpeklerde ya</a:t>
            </a:r>
            <a:r>
              <a:rPr lang="tr-TR" altLang="en-US" b="1" dirty="0"/>
              <a:t>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metabolizmas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ndaki bozuklu</a:t>
            </a:r>
            <a:r>
              <a:rPr lang="tr-TR" altLang="en-US" b="1" dirty="0"/>
              <a:t>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a ba</a:t>
            </a:r>
            <a:r>
              <a:rPr lang="tr-TR" altLang="en-US" b="1" dirty="0"/>
              <a:t>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l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/>
              <a:t>olarak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hipertriglisemi</a:t>
            </a:r>
            <a:r>
              <a:rPr lang="tr-TR" altLang="en-US" b="1" dirty="0">
                <a:ea typeface="Times New Roman" charset="0"/>
                <a:cs typeface="Times New Roman" charset="0"/>
              </a:rPr>
              <a:t>,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hiperkolesterolemi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ve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hepatik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lipidozise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çok s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k rastlan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r. </a:t>
            </a:r>
            <a:endParaRPr lang="tr-TR" altLang="en-US" b="1" dirty="0"/>
          </a:p>
          <a:p>
            <a:pPr eaLnBrk="1" hangingPunct="1"/>
            <a:endParaRPr lang="tr-TR" altLang="en-US" b="1" dirty="0"/>
          </a:p>
          <a:p>
            <a:pPr eaLnBrk="1" hangingPunct="1"/>
            <a:r>
              <a:rPr lang="tr-TR" altLang="en-US" b="1" dirty="0">
                <a:ea typeface="Times New Roman" charset="0"/>
                <a:cs typeface="Times New Roman" charset="0"/>
              </a:rPr>
              <a:t>Bu nedenle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diabetli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kedi ve köpekler ya</a:t>
            </a:r>
            <a:r>
              <a:rPr lang="tr-TR" altLang="en-US" b="1" dirty="0"/>
              <a:t>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oran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dü</a:t>
            </a:r>
            <a:r>
              <a:rPr lang="tr-TR" altLang="en-US" b="1" dirty="0"/>
              <a:t>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ük (kuru maddede % 17 ve daha az ya</a:t>
            </a:r>
            <a:r>
              <a:rPr lang="tr-TR" altLang="en-US" b="1" dirty="0"/>
              <a:t>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içeren ) diyetlerle beslenmelidir.</a:t>
            </a:r>
            <a:r>
              <a:rPr lang="tr-TR" altLang="en-US" dirty="0">
                <a:latin typeface="Arial" charset="0"/>
                <a:ea typeface="Arial" charset="0"/>
                <a:cs typeface="Arial" charset="0"/>
              </a:rPr>
              <a:t> </a:t>
            </a:r>
            <a:endParaRPr lang="tr-TR" altLang="en-US" dirty="0">
              <a:latin typeface="Arial Unicode MS" charset="0"/>
            </a:endParaRPr>
          </a:p>
          <a:p>
            <a:pPr eaLnBrk="1" hangingPunct="1"/>
            <a:endParaRPr lang="tr-TR" altLang="en-US" dirty="0">
              <a:solidFill>
                <a:srgbClr val="008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60100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616" name="Group 680"/>
          <p:cNvGraphicFramePr>
            <a:graphicFrameLocks noGrp="1"/>
          </p:cNvGraphicFramePr>
          <p:nvPr/>
        </p:nvGraphicFramePr>
        <p:xfrm>
          <a:off x="1524000" y="1"/>
          <a:ext cx="9144000" cy="691432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Ham Lif</a:t>
                      </a:r>
                      <a:r>
                        <a:rPr kumimoji="0" lang="tr-T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Sindirmi</a:t>
                      </a: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Kolay Karbonhidratlar</a:t>
                      </a: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Yağ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Protein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Kalori</a:t>
                      </a:r>
                      <a:endParaRPr kumimoji="0" lang="tr-TR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Prescription Diet r/d</a:t>
                      </a: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Konserve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Kuru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25</a:t>
                      </a: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22</a:t>
                      </a:r>
                      <a:r>
                        <a:rPr kumimoji="0" lang="tr-T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39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260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200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Prescription Diet w/d</a:t>
                      </a:r>
                      <a:endParaRPr kumimoji="0" lang="tr-T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Konserve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Kuru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13</a:t>
                      </a: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16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54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432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200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Protocol Canine Five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Konserve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40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296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Science</a:t>
                      </a:r>
                      <a:r>
                        <a:rPr kumimoji="0" lang="tr-T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Diyet </a:t>
                      </a: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Maint</a:t>
                      </a:r>
                      <a:r>
                        <a:rPr kumimoji="0" lang="tr-T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Light</a:t>
                      </a:r>
                      <a:endParaRPr kumimoji="0" lang="tr-T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Konserve</a:t>
                      </a:r>
                      <a:endParaRPr kumimoji="0" lang="tr-T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Kuru</a:t>
                      </a: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</a:t>
                      </a: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57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390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225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Purina Fit and Trim</a:t>
                      </a:r>
                      <a:endParaRPr kumimoji="0" lang="tr-T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Kuru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61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Gaines</a:t>
                      </a:r>
                      <a:r>
                        <a:rPr kumimoji="0" lang="tr-T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Cycle</a:t>
                      </a:r>
                      <a:r>
                        <a:rPr kumimoji="0" lang="tr-TR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3 </a:t>
                      </a:r>
                      <a:r>
                        <a:rPr kumimoji="0" lang="tr-TR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Light</a:t>
                      </a:r>
                      <a:endParaRPr kumimoji="0" lang="tr-TR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Konserve</a:t>
                      </a:r>
                      <a:endParaRPr kumimoji="0" lang="tr-T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Kuru</a:t>
                      </a:r>
                      <a:r>
                        <a:rPr kumimoji="0" lang="tr-T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53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370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265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Prescription diet g/d</a:t>
                      </a:r>
                      <a:endParaRPr kumimoji="0" lang="tr-T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Konserve 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Kuru</a:t>
                      </a: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57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 Unicode MS" charset="0"/>
                        </a:rPr>
                        <a:t>540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286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Alpo Lite</a:t>
                      </a:r>
                      <a:endParaRPr kumimoji="0" lang="tr-T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 Konserve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39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355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Iams Less Active</a:t>
                      </a:r>
                      <a:endParaRPr kumimoji="0" lang="tr-TR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   Kuru</a:t>
                      </a:r>
                      <a:endParaRPr kumimoji="0" lang="tr-TR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r>
                        <a:rPr kumimoji="0" lang="tr-T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Times New Roman" charset="0"/>
                          <a:cs typeface="Times New Roman" charset="0"/>
                        </a:rPr>
                        <a:t>335</a:t>
                      </a:r>
                      <a:r>
                        <a:rPr kumimoji="0" lang="tr-T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008450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438401" y="4572000"/>
            <a:ext cx="1847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tr-TR" altLang="en-US" sz="3200" b="1">
              <a:solidFill>
                <a:srgbClr val="990099"/>
              </a:solidFill>
              <a:ea typeface="Arial Unicode MS" charset="0"/>
            </a:endParaRPr>
          </a:p>
          <a:p>
            <a:pPr eaLnBrk="1" hangingPunct="1"/>
            <a:endParaRPr lang="tr-TR" altLang="en-US" sz="3200"/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676400" y="0"/>
            <a:ext cx="4953000" cy="2971800"/>
          </a:xfrm>
          <a:custGeom>
            <a:avLst/>
            <a:gdLst>
              <a:gd name="T0" fmla="*/ 3714750 w 21600"/>
              <a:gd name="T1" fmla="*/ 0 h 21600"/>
              <a:gd name="T2" fmla="*/ 0 w 21600"/>
              <a:gd name="T3" fmla="*/ 1485900 h 21600"/>
              <a:gd name="T4" fmla="*/ 3714750 w 21600"/>
              <a:gd name="T5" fmla="*/ 2971800 h 21600"/>
              <a:gd name="T6" fmla="*/ 4953000 w 21600"/>
              <a:gd name="T7" fmla="*/ 148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3200" b="1" dirty="0">
                <a:solidFill>
                  <a:srgbClr val="990099"/>
                </a:solidFill>
                <a:ea typeface="Arial Unicode MS" charset="0"/>
              </a:rPr>
              <a:t>BESLEME </a:t>
            </a:r>
            <a:r>
              <a:rPr lang="tr-TR" altLang="en-US" sz="3200" b="1" dirty="0">
                <a:solidFill>
                  <a:srgbClr val="990099"/>
                </a:solidFill>
              </a:rPr>
              <a:t>SE</a:t>
            </a:r>
            <a:r>
              <a:rPr lang="tr-TR" altLang="en-US" sz="3200" b="1" dirty="0">
                <a:solidFill>
                  <a:srgbClr val="990099"/>
                </a:solidFill>
                <a:ea typeface="Arial Unicode MS" charset="0"/>
              </a:rPr>
              <a:t>KLİ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74785" y="3260726"/>
            <a:ext cx="1080574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dirty="0">
                <a:ea typeface="Arial" charset="0"/>
                <a:cs typeface="Arial" charset="0"/>
              </a:rPr>
              <a:t>Besleme şekli, insülin etkisini arttırarak ve yemek sonrası </a:t>
            </a:r>
            <a:r>
              <a:rPr lang="tr-TR" altLang="en-US" sz="2000" dirty="0" err="1">
                <a:ea typeface="Arial" charset="0"/>
                <a:cs typeface="Arial" charset="0"/>
              </a:rPr>
              <a:t>hiperglisemi</a:t>
            </a:r>
            <a:r>
              <a:rPr lang="tr-TR" altLang="en-US" sz="2000" dirty="0">
                <a:ea typeface="Arial" charset="0"/>
                <a:cs typeface="Arial" charset="0"/>
              </a:rPr>
              <a:t> riskini asgariye indirecek şekilde olmalıdır.</a:t>
            </a:r>
            <a:endParaRPr lang="tr-TR" altLang="en-US" sz="2000" dirty="0"/>
          </a:p>
          <a:p>
            <a:pPr eaLnBrk="1" hangingPunct="1"/>
            <a:endParaRPr lang="tr-TR" altLang="en-US" sz="2000" dirty="0"/>
          </a:p>
          <a:p>
            <a:pPr eaLnBrk="1" hangingPunct="1"/>
            <a:r>
              <a:rPr lang="tr-TR" altLang="en-US" sz="2000" dirty="0"/>
              <a:t>K</a:t>
            </a:r>
            <a:r>
              <a:rPr lang="tr-TR" altLang="en-US" sz="2000" dirty="0">
                <a:ea typeface="Arial" charset="0"/>
                <a:cs typeface="Arial" charset="0"/>
              </a:rPr>
              <a:t>öpek ve kedi günde bir kez </a:t>
            </a:r>
            <a:r>
              <a:rPr lang="tr-TR" altLang="en-US" sz="2000" dirty="0" err="1">
                <a:ea typeface="Arial" charset="0"/>
                <a:cs typeface="Arial" charset="0"/>
              </a:rPr>
              <a:t>insulin</a:t>
            </a:r>
            <a:r>
              <a:rPr lang="tr-TR" altLang="en-US" sz="2000" dirty="0">
                <a:ea typeface="Arial" charset="0"/>
                <a:cs typeface="Arial" charset="0"/>
              </a:rPr>
              <a:t> alıyorsa, günlük </a:t>
            </a:r>
            <a:r>
              <a:rPr lang="tr-TR" altLang="en-US" sz="2000" dirty="0"/>
              <a:t> </a:t>
            </a:r>
            <a:r>
              <a:rPr lang="tr-TR" altLang="en-US" sz="2000" dirty="0">
                <a:ea typeface="Arial" charset="0"/>
                <a:cs typeface="Arial" charset="0"/>
              </a:rPr>
              <a:t>kalori ihtiyacının bir kısmını </a:t>
            </a:r>
            <a:r>
              <a:rPr lang="tr-TR" altLang="en-US" sz="2000" dirty="0" err="1">
                <a:ea typeface="Arial" charset="0"/>
                <a:cs typeface="Arial" charset="0"/>
              </a:rPr>
              <a:t>insulin</a:t>
            </a:r>
            <a:r>
              <a:rPr lang="tr-TR" altLang="en-US" sz="2000" dirty="0">
                <a:ea typeface="Arial" charset="0"/>
                <a:cs typeface="Arial" charset="0"/>
              </a:rPr>
              <a:t> uygulama zamanı, geri kalan kısmı ise 8-10 saat sonra verilmelidir.</a:t>
            </a:r>
            <a:endParaRPr lang="tr-TR" altLang="en-US" sz="2000" dirty="0"/>
          </a:p>
          <a:p>
            <a:pPr eaLnBrk="1" hangingPunct="1"/>
            <a:r>
              <a:rPr lang="tr-TR" altLang="en-US" sz="2000" dirty="0">
                <a:ea typeface="Arial" charset="0"/>
                <a:cs typeface="Arial" charset="0"/>
              </a:rPr>
              <a:t> </a:t>
            </a:r>
            <a:endParaRPr lang="tr-TR" altLang="en-US" sz="2000" dirty="0"/>
          </a:p>
          <a:p>
            <a:pPr eaLnBrk="1" hangingPunct="1"/>
            <a:r>
              <a:rPr lang="tr-TR" altLang="en-US" sz="2000" dirty="0"/>
              <a:t>K</a:t>
            </a:r>
            <a:r>
              <a:rPr lang="tr-TR" altLang="en-US" sz="2000" dirty="0">
                <a:ea typeface="Arial" charset="0"/>
                <a:cs typeface="Arial" charset="0"/>
              </a:rPr>
              <a:t>öpek ve kedilere günde</a:t>
            </a:r>
            <a:r>
              <a:rPr lang="tr-TR" altLang="en-US" sz="2000" dirty="0"/>
              <a:t> </a:t>
            </a:r>
            <a:r>
              <a:rPr lang="tr-TR" altLang="en-US" sz="2000" dirty="0">
                <a:ea typeface="Arial" charset="0"/>
                <a:cs typeface="Arial" charset="0"/>
              </a:rPr>
              <a:t>iki kere </a:t>
            </a:r>
            <a:r>
              <a:rPr lang="tr-TR" altLang="en-US" sz="2000" dirty="0" err="1">
                <a:ea typeface="Arial" charset="0"/>
                <a:cs typeface="Arial" charset="0"/>
              </a:rPr>
              <a:t>insulin</a:t>
            </a:r>
            <a:r>
              <a:rPr lang="tr-TR" altLang="en-US" sz="2000" dirty="0">
                <a:ea typeface="Arial" charset="0"/>
                <a:cs typeface="Arial" charset="0"/>
              </a:rPr>
              <a:t> enjeksiyonu yapılıyorsa, yiyecekler </a:t>
            </a:r>
            <a:r>
              <a:rPr lang="tr-TR" altLang="en-US" sz="2000" dirty="0" err="1">
                <a:ea typeface="Arial" charset="0"/>
                <a:cs typeface="Arial" charset="0"/>
              </a:rPr>
              <a:t>insulin</a:t>
            </a:r>
            <a:r>
              <a:rPr lang="tr-TR" altLang="en-US" sz="2000" dirty="0">
                <a:ea typeface="Arial" charset="0"/>
                <a:cs typeface="Arial" charset="0"/>
              </a:rPr>
              <a:t> verilme</a:t>
            </a:r>
            <a:r>
              <a:rPr lang="tr-TR" altLang="en-US" sz="2000" dirty="0"/>
              <a:t> </a:t>
            </a:r>
            <a:r>
              <a:rPr lang="tr-TR" altLang="en-US" sz="2000" dirty="0">
                <a:ea typeface="Arial" charset="0"/>
                <a:cs typeface="Arial" charset="0"/>
              </a:rPr>
              <a:t>zamanında verilmelidir.</a:t>
            </a:r>
            <a:endParaRPr lang="tr-TR" altLang="en-US" sz="2000" dirty="0">
              <a:ea typeface="Arial Unicode MS" charset="0"/>
            </a:endParaRPr>
          </a:p>
          <a:p>
            <a:pPr eaLnBrk="1" hangingPunct="1"/>
            <a:r>
              <a:rPr lang="tr-TR" altLang="en-US" sz="20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732786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713642" y="2358232"/>
            <a:ext cx="10786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>
                <a:ea typeface="Arial" charset="0"/>
                <a:cs typeface="Arial" charset="0"/>
              </a:rPr>
              <a:t>E</a:t>
            </a:r>
            <a:r>
              <a:rPr lang="tr-TR" altLang="en-US" sz="2000" b="1" dirty="0"/>
              <a:t>g</a:t>
            </a:r>
            <a:r>
              <a:rPr lang="tr-TR" altLang="en-US" sz="2000" b="1" dirty="0">
                <a:ea typeface="Arial" charset="0"/>
                <a:cs typeface="Arial" charset="0"/>
              </a:rPr>
              <a:t>zersiz kilo artışı</a:t>
            </a:r>
            <a:r>
              <a:rPr lang="tr-TR" altLang="en-US" sz="2000" b="1" dirty="0"/>
              <a:t>nı</a:t>
            </a:r>
            <a:r>
              <a:rPr lang="tr-TR" altLang="en-US" sz="2000" b="1" dirty="0">
                <a:ea typeface="Arial" charset="0"/>
                <a:cs typeface="Arial" charset="0"/>
              </a:rPr>
              <a:t> önleyip ve aynı zamanda </a:t>
            </a:r>
            <a:r>
              <a:rPr lang="tr-TR" altLang="en-US" sz="2000" b="1" dirty="0" err="1">
                <a:ea typeface="Arial" charset="0"/>
                <a:cs typeface="Arial" charset="0"/>
              </a:rPr>
              <a:t>obesitenin</a:t>
            </a:r>
            <a:r>
              <a:rPr lang="tr-TR" altLang="en-US" sz="2000" b="1" dirty="0">
                <a:ea typeface="Arial" charset="0"/>
                <a:cs typeface="Arial" charset="0"/>
              </a:rPr>
              <a:t> neden olduğu insülin direncini ortadan kaldırmaktadır. 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713642" y="3414246"/>
            <a:ext cx="8897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>
                <a:ea typeface="Arial" charset="0"/>
                <a:cs typeface="Arial" charset="0"/>
              </a:rPr>
              <a:t>E</a:t>
            </a:r>
            <a:r>
              <a:rPr lang="tr-TR" altLang="en-US" sz="2000" b="1" dirty="0"/>
              <a:t>g</a:t>
            </a:r>
            <a:r>
              <a:rPr lang="tr-TR" altLang="en-US" sz="2000" b="1" dirty="0">
                <a:ea typeface="Arial" charset="0"/>
                <a:cs typeface="Arial" charset="0"/>
              </a:rPr>
              <a:t>zersizin aynı zamanda kan glikoz düzeyini düşürücü </a:t>
            </a:r>
            <a:r>
              <a:rPr lang="tr-TR" altLang="en-US" sz="2000" b="1" dirty="0" err="1">
                <a:ea typeface="Arial" charset="0"/>
                <a:cs typeface="Arial" charset="0"/>
              </a:rPr>
              <a:t>etkiside</a:t>
            </a:r>
            <a:r>
              <a:rPr lang="tr-TR" altLang="en-US" sz="2000" b="1" dirty="0">
                <a:ea typeface="Arial" charset="0"/>
                <a:cs typeface="Arial" charset="0"/>
              </a:rPr>
              <a:t> vardır. 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713642" y="4162484"/>
            <a:ext cx="897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>
                <a:ea typeface="Arial" charset="0"/>
                <a:cs typeface="Arial" charset="0"/>
              </a:rPr>
              <a:t>Diyabetli köpeklerde e</a:t>
            </a:r>
            <a:r>
              <a:rPr lang="tr-TR" altLang="en-US" sz="2000" b="1" dirty="0"/>
              <a:t>g</a:t>
            </a:r>
            <a:r>
              <a:rPr lang="tr-TR" altLang="en-US" sz="2000" b="1" dirty="0">
                <a:ea typeface="Arial" charset="0"/>
                <a:cs typeface="Arial" charset="0"/>
              </a:rPr>
              <a:t>zersiz tercihen günün aynı saatinde  olmalıdır.</a:t>
            </a:r>
            <a:r>
              <a:rPr lang="tr-TR" altLang="en-US" sz="2000" b="1" dirty="0"/>
              <a:t>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713642" y="5076092"/>
            <a:ext cx="98347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000" b="1" dirty="0"/>
              <a:t>Y</a:t>
            </a:r>
            <a:r>
              <a:rPr lang="tr-TR" altLang="en-US" sz="2000" b="1" dirty="0">
                <a:ea typeface="Arial" charset="0"/>
                <a:cs typeface="Arial" charset="0"/>
              </a:rPr>
              <a:t>orucu ve düzensiz e</a:t>
            </a:r>
            <a:r>
              <a:rPr lang="tr-TR" altLang="en-US" sz="2000" b="1" dirty="0"/>
              <a:t>g</a:t>
            </a:r>
            <a:r>
              <a:rPr lang="tr-TR" altLang="en-US" sz="2000" b="1" dirty="0">
                <a:ea typeface="Arial" charset="0"/>
                <a:cs typeface="Arial" charset="0"/>
              </a:rPr>
              <a:t>zersiz yapan köpeklerde insülinin dozu da azaltılmalıdır </a:t>
            </a:r>
          </a:p>
        </p:txBody>
      </p:sp>
      <p:sp>
        <p:nvSpPr>
          <p:cNvPr id="54278" name="Oval 8"/>
          <p:cNvSpPr>
            <a:spLocks noChangeArrowheads="1"/>
          </p:cNvSpPr>
          <p:nvPr/>
        </p:nvSpPr>
        <p:spPr bwMode="auto">
          <a:xfrm>
            <a:off x="2971801" y="312739"/>
            <a:ext cx="6324600" cy="1600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lnSpc>
                <a:spcPct val="220000"/>
              </a:lnSpc>
            </a:pPr>
            <a:r>
              <a:rPr lang="tr-TR" altLang="en-US" sz="3200" b="1" dirty="0">
                <a:solidFill>
                  <a:srgbClr val="FF0000"/>
                </a:solidFill>
              </a:rPr>
              <a:t>EGZERSİZ</a:t>
            </a:r>
          </a:p>
          <a:p>
            <a:pPr algn="ctr" eaLnBrk="1" hangingPunct="1"/>
            <a:endParaRPr lang="tr-TR" altLang="en-US" b="1" dirty="0">
              <a:solidFill>
                <a:srgbClr val="800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85983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28655" y="1921226"/>
            <a:ext cx="1130968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/>
            <a:r>
              <a:rPr lang="tr-TR" altLang="en-US" sz="3200" b="1" dirty="0" err="1">
                <a:solidFill>
                  <a:schemeClr val="hlink"/>
                </a:solidFill>
              </a:rPr>
              <a:t>Diabetes</a:t>
            </a:r>
            <a:r>
              <a:rPr lang="tr-TR" altLang="en-US" sz="3200" b="1" dirty="0">
                <a:solidFill>
                  <a:schemeClr val="hlink"/>
                </a:solidFill>
              </a:rPr>
              <a:t> </a:t>
            </a:r>
            <a:r>
              <a:rPr lang="tr-TR" altLang="en-US" sz="3200" b="1" dirty="0" err="1">
                <a:solidFill>
                  <a:schemeClr val="hlink"/>
                </a:solidFill>
              </a:rPr>
              <a:t>mellitus;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TipI,TipII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ve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TipIII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olarak sınıflandırılmaktadır</a:t>
            </a:r>
            <a:r>
              <a:rPr lang="tr-TR" altLang="en-US" b="1" dirty="0">
                <a:solidFill>
                  <a:srgbClr val="000000"/>
                </a:solidFill>
                <a:ea typeface="Arial" charset="0"/>
                <a:cs typeface="Arial" charset="0"/>
              </a:rPr>
              <a:t>. </a:t>
            </a:r>
            <a:endParaRPr lang="tr-TR" altLang="en-US" b="1" dirty="0">
              <a:solidFill>
                <a:srgbClr val="000000"/>
              </a:solidFill>
            </a:endParaRPr>
          </a:p>
          <a:p>
            <a:pPr algn="just" eaLnBrk="1" hangingPunct="1"/>
            <a:endParaRPr lang="tr-TR" altLang="en-US" b="1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tr-TR" alt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Tip I</a:t>
            </a:r>
            <a:r>
              <a:rPr lang="tr-TR" altLang="en-US" b="1" dirty="0">
                <a:solidFill>
                  <a:srgbClr val="FF0000"/>
                </a:solidFill>
              </a:rPr>
              <a:t>;</a:t>
            </a:r>
            <a:r>
              <a:rPr lang="tr-TR" altLang="en-US" b="1" dirty="0">
                <a:solidFill>
                  <a:srgbClr val="000000"/>
                </a:solidFill>
              </a:rPr>
              <a:t>  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insülin yap</a:t>
            </a:r>
            <a:r>
              <a:rPr lang="tr-TR" altLang="en-US" b="1" dirty="0">
                <a:solidFill>
                  <a:srgbClr val="0000CC"/>
                </a:solidFill>
              </a:rPr>
              <a:t>ı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m</a:t>
            </a:r>
            <a:r>
              <a:rPr lang="tr-TR" altLang="en-US" b="1" dirty="0">
                <a:solidFill>
                  <a:srgbClr val="0000CC"/>
                </a:solidFill>
              </a:rPr>
              <a:t>ı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n</a:t>
            </a:r>
            <a:r>
              <a:rPr lang="tr-TR" altLang="en-US" b="1" dirty="0">
                <a:solidFill>
                  <a:srgbClr val="0000CC"/>
                </a:solidFill>
              </a:rPr>
              <a:t>ı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n tamamen kaybı ile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karakterizedir.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</a:p>
          <a:p>
            <a:pPr algn="just"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algn="just" eaLnBrk="1" hangingPunct="1"/>
            <a:r>
              <a:rPr lang="tr-TR" alt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Tip II</a:t>
            </a:r>
            <a:r>
              <a:rPr lang="tr-TR" altLang="en-US" b="1" dirty="0">
                <a:solidFill>
                  <a:srgbClr val="FF0000"/>
                </a:solidFill>
              </a:rPr>
              <a:t>;  </a:t>
            </a:r>
            <a:r>
              <a:rPr lang="tr-TR" altLang="en-US" b="1" dirty="0">
                <a:solidFill>
                  <a:srgbClr val="0000CC"/>
                </a:solidFill>
              </a:rPr>
              <a:t>insülin salınımı kısmen vardır, insülin direnci söz konusudur.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endParaRPr lang="tr-TR" altLang="en-US" b="1" dirty="0">
              <a:solidFill>
                <a:srgbClr val="0000CC"/>
              </a:solidFill>
            </a:endParaRPr>
          </a:p>
          <a:p>
            <a:pPr algn="just"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algn="just" eaLnBrk="1" hangingPunct="1"/>
            <a:r>
              <a:rPr lang="tr-TR" altLang="en-US" b="1" dirty="0">
                <a:solidFill>
                  <a:srgbClr val="FF0000"/>
                </a:solidFill>
                <a:ea typeface="Arial" charset="0"/>
                <a:cs typeface="Arial" charset="0"/>
              </a:rPr>
              <a:t>Tip III</a:t>
            </a:r>
            <a:r>
              <a:rPr lang="tr-TR" altLang="en-US" b="1" dirty="0">
                <a:solidFill>
                  <a:srgbClr val="FF0000"/>
                </a:solidFill>
              </a:rPr>
              <a:t>;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bazı ilaçların kullanımı ve insülin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antagonisti hastalıkların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oluşumu sonucu gelişen karbonhidrat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intoleransıdır</a:t>
            </a:r>
            <a:r>
              <a:rPr lang="tr-TR" altLang="en-US" b="1" dirty="0">
                <a:solidFill>
                  <a:srgbClr val="0000CC"/>
                </a:solidFill>
              </a:rPr>
              <a:t>. </a:t>
            </a: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2572" y="319622"/>
            <a:ext cx="97312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altLang="en-US" sz="2800" b="1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DİABETES MELLİTUSUN SINIFLANDIRMASI VE  ETİYOLOJİSİ</a:t>
            </a:r>
            <a:r>
              <a:rPr lang="tr-TR" altLang="en-US" sz="28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93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4495800" y="2743201"/>
            <a:ext cx="3886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4000" b="1" dirty="0" err="1">
                <a:solidFill>
                  <a:srgbClr val="800080"/>
                </a:solidFill>
                <a:ea typeface="Arial" charset="0"/>
                <a:cs typeface="Arial" charset="0"/>
              </a:rPr>
              <a:t>Sulfonylurea</a:t>
            </a:r>
            <a:r>
              <a:rPr lang="tr-TR" altLang="en-US" sz="4000" b="1" dirty="0">
                <a:solidFill>
                  <a:srgbClr val="800080"/>
                </a:solidFill>
              </a:rPr>
              <a:t>,</a:t>
            </a:r>
          </a:p>
          <a:p>
            <a:pPr eaLnBrk="1" hangingPunct="1"/>
            <a:r>
              <a:rPr lang="tr-TR" altLang="en-US" sz="4000" b="1" dirty="0">
                <a:solidFill>
                  <a:srgbClr val="800080"/>
                </a:solidFill>
                <a:ea typeface="Arial" charset="0"/>
                <a:cs typeface="Arial" charset="0"/>
              </a:rPr>
              <a:t> </a:t>
            </a:r>
            <a:endParaRPr lang="tr-TR" altLang="en-US" sz="4000" b="1" dirty="0">
              <a:solidFill>
                <a:srgbClr val="800080"/>
              </a:solidFill>
            </a:endParaRPr>
          </a:p>
          <a:p>
            <a:pPr eaLnBrk="1" hangingPunct="1"/>
            <a:r>
              <a:rPr lang="tr-TR" altLang="en-US" sz="4000" b="1" dirty="0" err="1">
                <a:solidFill>
                  <a:srgbClr val="800080"/>
                </a:solidFill>
                <a:ea typeface="Times New Roman" charset="0"/>
                <a:cs typeface="Times New Roman" charset="0"/>
              </a:rPr>
              <a:t>Glipizide</a:t>
            </a:r>
            <a:r>
              <a:rPr lang="tr-TR" altLang="en-US" sz="4000" b="1" dirty="0">
                <a:solidFill>
                  <a:srgbClr val="800080"/>
                </a:solidFill>
              </a:rPr>
              <a:t>,</a:t>
            </a:r>
          </a:p>
          <a:p>
            <a:pPr eaLnBrk="1" hangingPunct="1"/>
            <a:endParaRPr lang="tr-TR" altLang="en-US" sz="4000" b="1" dirty="0">
              <a:solidFill>
                <a:srgbClr val="800080"/>
              </a:solidFill>
            </a:endParaRPr>
          </a:p>
          <a:p>
            <a:pPr eaLnBrk="1" hangingPunct="1"/>
            <a:r>
              <a:rPr lang="tr-TR" altLang="en-US" sz="4000" b="1" dirty="0" err="1">
                <a:solidFill>
                  <a:srgbClr val="800080"/>
                </a:solidFill>
                <a:ea typeface="Times New Roman" charset="0"/>
                <a:cs typeface="Times New Roman" charset="0"/>
              </a:rPr>
              <a:t>Glyburide</a:t>
            </a:r>
            <a:r>
              <a:rPr lang="tr-TR" altLang="en-US" sz="4000" b="1" dirty="0">
                <a:solidFill>
                  <a:srgbClr val="800080"/>
                </a:solidFill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55299" name="Oval 4"/>
          <p:cNvSpPr>
            <a:spLocks noChangeArrowheads="1"/>
          </p:cNvSpPr>
          <p:nvPr/>
        </p:nvSpPr>
        <p:spPr bwMode="auto">
          <a:xfrm>
            <a:off x="2514600" y="304800"/>
            <a:ext cx="7086600" cy="1905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lnSpc>
                <a:spcPct val="220000"/>
              </a:lnSpc>
            </a:pPr>
            <a:r>
              <a:rPr lang="tr-TR" altLang="en-US" sz="3200" b="1" dirty="0">
                <a:solidFill>
                  <a:srgbClr val="800080"/>
                </a:solidFill>
              </a:rPr>
              <a:t>ORAL HİPOGLİSEMİK İLAÇLAR</a:t>
            </a:r>
          </a:p>
          <a:p>
            <a:pPr algn="ctr" eaLnBrk="1" hangingPunct="1"/>
            <a:endParaRPr lang="tr-TR" altLang="en-US" b="1" dirty="0">
              <a:solidFill>
                <a:srgbClr val="800080"/>
              </a:solidFill>
            </a:endParaRPr>
          </a:p>
        </p:txBody>
      </p:sp>
      <p:sp>
        <p:nvSpPr>
          <p:cNvPr id="5530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352800" y="2895600"/>
            <a:ext cx="762000" cy="533400"/>
          </a:xfrm>
          <a:prstGeom prst="actionButtonForwardNext">
            <a:avLst/>
          </a:prstGeom>
          <a:gradFill rotWithShape="0">
            <a:gsLst>
              <a:gs pos="0">
                <a:srgbClr val="9900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352800" y="4114800"/>
            <a:ext cx="762000" cy="533400"/>
          </a:xfrm>
          <a:prstGeom prst="actionButtonForwardNext">
            <a:avLst/>
          </a:prstGeom>
          <a:gradFill rotWithShape="0">
            <a:gsLst>
              <a:gs pos="0">
                <a:srgbClr val="9900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352800" y="5257800"/>
            <a:ext cx="762000" cy="533400"/>
          </a:xfrm>
          <a:prstGeom prst="actionButtonForwardNext">
            <a:avLst/>
          </a:prstGeom>
          <a:gradFill rotWithShape="0">
            <a:gsLst>
              <a:gs pos="0">
                <a:srgbClr val="9900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2111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557142" y="1927226"/>
            <a:ext cx="1121898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algn="just" eaLnBrk="1" hangingPunct="1">
              <a:buFont typeface="Courier New" charset="0"/>
              <a:buChar char="o"/>
            </a:pPr>
            <a:r>
              <a:rPr lang="tr-TR" altLang="en-US" dirty="0">
                <a:ea typeface="Times New Roman" charset="0"/>
                <a:cs typeface="Times New Roman" charset="0"/>
              </a:rPr>
              <a:t>Her tip insülin (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örn</a:t>
            </a:r>
            <a:r>
              <a:rPr lang="tr-TR" altLang="en-US" dirty="0">
                <a:ea typeface="Times New Roman" charset="0"/>
                <a:cs typeface="Times New Roman" charset="0"/>
              </a:rPr>
              <a:t>; NP</a:t>
            </a:r>
            <a:r>
              <a:rPr lang="tr-TR" altLang="en-US" dirty="0"/>
              <a:t>H</a:t>
            </a:r>
            <a:r>
              <a:rPr lang="tr-TR" altLang="en-US" dirty="0">
                <a:ea typeface="Times New Roman" charset="0"/>
                <a:cs typeface="Times New Roman" charset="0"/>
              </a:rPr>
              <a:t>,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Lente</a:t>
            </a:r>
            <a:r>
              <a:rPr lang="tr-TR" altLang="en-US" dirty="0">
                <a:ea typeface="Times New Roman" charset="0"/>
                <a:cs typeface="Times New Roman" charset="0"/>
              </a:rPr>
              <a:t>,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Ultralente</a:t>
            </a:r>
            <a:r>
              <a:rPr lang="tr-TR" altLang="en-US" dirty="0">
                <a:ea typeface="Times New Roman" charset="0"/>
                <a:cs typeface="Times New Roman" charset="0"/>
              </a:rPr>
              <a:t>)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klinisyenlerin</a:t>
            </a:r>
            <a:r>
              <a:rPr lang="tr-TR" altLang="en-US" dirty="0">
                <a:ea typeface="Times New Roman" charset="0"/>
                <a:cs typeface="Times New Roman" charset="0"/>
              </a:rPr>
              <a:t> tercihine göre tedavi amaçlı kullanılmakla birlikte, hayvan türlerinde uygulama sonrası olumsuz etkisi ve etki süresinin uzunlu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una bakılarak kullanılacak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insulin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tipi de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i</a:t>
            </a:r>
            <a:r>
              <a:rPr lang="tr-TR" altLang="en-US" dirty="0"/>
              <a:t>ş</a:t>
            </a:r>
            <a:r>
              <a:rPr lang="tr-TR" altLang="en-US" dirty="0">
                <a:ea typeface="Times New Roman" charset="0"/>
                <a:cs typeface="Times New Roman" charset="0"/>
              </a:rPr>
              <a:t>lik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gösterebilinir</a:t>
            </a:r>
            <a:r>
              <a:rPr lang="tr-TR" altLang="en-US" dirty="0">
                <a:ea typeface="Times New Roman" charset="0"/>
                <a:cs typeface="Times New Roman" charset="0"/>
              </a:rPr>
              <a:t>. </a:t>
            </a:r>
            <a:endParaRPr lang="tr-TR" altLang="en-US" dirty="0"/>
          </a:p>
          <a:p>
            <a:pPr marL="342900" indent="-342900" algn="just" eaLnBrk="1" hangingPunct="1">
              <a:buFont typeface="Courier New" charset="0"/>
              <a:buChar char="o"/>
            </a:pPr>
            <a:endParaRPr lang="tr-TR" altLang="en-US" dirty="0"/>
          </a:p>
          <a:p>
            <a:pPr marL="342900" indent="-342900" algn="just" eaLnBrk="1" hangingPunct="1">
              <a:buFont typeface="Courier New" charset="0"/>
              <a:buChar char="o"/>
            </a:pPr>
            <a:r>
              <a:rPr lang="tr-TR" altLang="en-US" dirty="0">
                <a:ea typeface="Times New Roman" charset="0"/>
                <a:cs typeface="Times New Roman" charset="0"/>
              </a:rPr>
              <a:t>Günümüzde insülin s</a:t>
            </a:r>
            <a:r>
              <a:rPr lang="tr-TR" altLang="en-US" dirty="0"/>
              <a:t>ığı</a:t>
            </a:r>
            <a:r>
              <a:rPr lang="tr-TR" altLang="en-US" dirty="0">
                <a:ea typeface="Times New Roman" charset="0"/>
                <a:cs typeface="Times New Roman" charset="0"/>
              </a:rPr>
              <a:t>r ve domuzlardan elde edilebildi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i gibi,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rekombinat</a:t>
            </a:r>
            <a:r>
              <a:rPr lang="tr-TR" altLang="en-US" dirty="0">
                <a:ea typeface="Times New Roman" charset="0"/>
                <a:cs typeface="Times New Roman" charset="0"/>
              </a:rPr>
              <a:t> insan insülini de bulunmaktad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r. </a:t>
            </a:r>
            <a:endParaRPr lang="tr-TR" altLang="en-US" dirty="0"/>
          </a:p>
          <a:p>
            <a:pPr marL="342900" indent="-342900" algn="just" eaLnBrk="1" hangingPunct="1">
              <a:buFont typeface="Courier New" charset="0"/>
              <a:buChar char="o"/>
            </a:pPr>
            <a:endParaRPr lang="tr-TR" altLang="en-US" dirty="0"/>
          </a:p>
          <a:p>
            <a:pPr marL="342900" indent="-342900" algn="just" eaLnBrk="1" hangingPunct="1">
              <a:buFont typeface="Courier New" charset="0"/>
              <a:buChar char="o"/>
            </a:pPr>
            <a:r>
              <a:rPr lang="tr-TR" altLang="en-US" dirty="0">
                <a:ea typeface="Times New Roman" charset="0"/>
                <a:cs typeface="Times New Roman" charset="0"/>
              </a:rPr>
              <a:t>Köpek insülini domuz ve insan insülinine kedi insülini ise s</a:t>
            </a:r>
            <a:r>
              <a:rPr lang="tr-TR" altLang="en-US" dirty="0"/>
              <a:t>ığı</a:t>
            </a:r>
            <a:r>
              <a:rPr lang="tr-TR" altLang="en-US" dirty="0">
                <a:ea typeface="Times New Roman" charset="0"/>
                <a:cs typeface="Times New Roman" charset="0"/>
              </a:rPr>
              <a:t>r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insulinine</a:t>
            </a:r>
            <a:r>
              <a:rPr lang="tr-TR" altLang="en-US" dirty="0">
                <a:ea typeface="Times New Roman" charset="0"/>
                <a:cs typeface="Times New Roman" charset="0"/>
              </a:rPr>
              <a:t> benzemektedir. Ticari insülinlerin hepsi diyabetli kedi ve köpeklerde etkilidir</a:t>
            </a:r>
            <a:r>
              <a:rPr lang="tr-TR" altLang="en-US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357655" y="276836"/>
            <a:ext cx="7086600" cy="122320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lnSpc>
                <a:spcPct val="220000"/>
              </a:lnSpc>
            </a:pPr>
            <a:r>
              <a:rPr lang="tr-TR" altLang="en-US" sz="3600" b="1" dirty="0">
                <a:solidFill>
                  <a:srgbClr val="800080"/>
                </a:solidFill>
                <a:ea typeface="Arial Unicode MS" charset="0"/>
              </a:rPr>
              <a:t>İNSÜLİN TEDAV</a:t>
            </a:r>
            <a:r>
              <a:rPr lang="tr-TR" altLang="en-US" sz="3600" b="1" dirty="0">
                <a:solidFill>
                  <a:srgbClr val="800080"/>
                </a:solidFill>
              </a:rPr>
              <a:t>İ</a:t>
            </a:r>
            <a:r>
              <a:rPr lang="tr-TR" altLang="en-US" sz="3600" b="1" dirty="0">
                <a:solidFill>
                  <a:srgbClr val="800080"/>
                </a:solidFill>
                <a:ea typeface="Arial Unicode MS" charset="0"/>
              </a:rPr>
              <a:t>S</a:t>
            </a:r>
            <a:r>
              <a:rPr lang="tr-TR" altLang="en-US" sz="3600" b="1" dirty="0">
                <a:solidFill>
                  <a:srgbClr val="800080"/>
                </a:solidFill>
              </a:rPr>
              <a:t>İ</a:t>
            </a:r>
            <a:r>
              <a:rPr lang="tr-TR" altLang="en-US" b="1" dirty="0">
                <a:solidFill>
                  <a:srgbClr val="800080"/>
                </a:solidFill>
                <a:latin typeface="Arial Unicode MS" charset="0"/>
                <a:ea typeface="Arial Unicode MS" charset="0"/>
              </a:rPr>
              <a:t> </a:t>
            </a:r>
          </a:p>
          <a:p>
            <a:pPr algn="ctr" eaLnBrk="1" hangingPunct="1"/>
            <a:endParaRPr lang="tr-TR" altLang="en-US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99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465992" y="956408"/>
            <a:ext cx="1126294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algn="just" eaLnBrk="1" hangingPunct="1">
              <a:buFont typeface="Wingdings" charset="2"/>
              <a:buChar char="Ø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Domuz ve 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rekommbinat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insan insülini kullanıld</a:t>
            </a:r>
            <a:r>
              <a:rPr lang="tr-TR" altLang="en-US" sz="2000" dirty="0"/>
              <a:t>ığı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zaman etki 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sürelesinin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kısal</a:t>
            </a:r>
            <a:r>
              <a:rPr lang="tr-TR" altLang="en-US" sz="2000" dirty="0"/>
              <a:t>ığı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nedeniyle günde iki kez insülin uygulamalarına gerek vardır. Oysa s</a:t>
            </a:r>
            <a:r>
              <a:rPr lang="tr-TR" altLang="en-US" sz="2000" dirty="0"/>
              <a:t>ığı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r/domuz orijinli insülinlerin 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birkez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kullanılması yeterlidir. </a:t>
            </a:r>
            <a:endParaRPr lang="tr-TR" altLang="en-US" sz="2000" dirty="0">
              <a:latin typeface="Times New Roman" charset="0"/>
            </a:endParaRPr>
          </a:p>
          <a:p>
            <a:pPr marL="342900" indent="-342900" algn="just" eaLnBrk="1" hangingPunct="1">
              <a:buFont typeface="Wingdings" charset="2"/>
              <a:buChar char="Ø"/>
            </a:pPr>
            <a:endParaRPr lang="tr-TR" altLang="en-US" sz="2000" dirty="0">
              <a:latin typeface="Times New Roman" charset="0"/>
            </a:endParaRPr>
          </a:p>
          <a:p>
            <a:pPr marL="342900" indent="-342900" algn="just" eaLnBrk="1" hangingPunct="1">
              <a:buFont typeface="Wingdings" charset="2"/>
              <a:buChar char="Ø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Etki süresindeki bu farklılıkların bir açıklaması da insülin ba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lanması ve insülin antikorlarının küçük miktarda olu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masıd</a:t>
            </a:r>
            <a:r>
              <a:rPr lang="tr-TR" altLang="en-US" sz="2000" dirty="0"/>
              <a:t>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r</a:t>
            </a:r>
            <a:r>
              <a:rPr lang="tr-TR" altLang="en-US" sz="2000" dirty="0"/>
              <a:t>. </a:t>
            </a:r>
          </a:p>
          <a:p>
            <a:pPr marL="342900" indent="-342900" algn="just" eaLnBrk="1" hangingPunct="1">
              <a:buFont typeface="Wingdings" charset="2"/>
              <a:buChar char="Ø"/>
            </a:pPr>
            <a:endParaRPr lang="tr-TR" altLang="en-US" sz="2000" dirty="0"/>
          </a:p>
          <a:p>
            <a:pPr marL="342900" indent="-342900" algn="just" eaLnBrk="1" hangingPunct="1">
              <a:buFont typeface="Wingdings" charset="2"/>
              <a:buChar char="Ø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Dü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ük miktarda üretilen insülin antikorları insüline ba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lanarak metabolizmasını etkileyebilir ve insülin etki süresini uzatarak günde bir kere verilme 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ansını arttırabilir. </a:t>
            </a:r>
            <a:endParaRPr lang="tr-TR" altLang="en-US" sz="2000" dirty="0"/>
          </a:p>
          <a:p>
            <a:pPr marL="342900" indent="-342900" algn="just" eaLnBrk="1" hangingPunct="1">
              <a:buFont typeface="Wingdings" charset="2"/>
              <a:buChar char="Ø"/>
            </a:pPr>
            <a:endParaRPr lang="tr-TR" altLang="en-US" sz="2000" dirty="0"/>
          </a:p>
          <a:p>
            <a:pPr marL="342900" indent="-342900" algn="just" eaLnBrk="1" hangingPunct="1">
              <a:buFont typeface="Wingdings" charset="2"/>
              <a:buChar char="Ø"/>
            </a:pPr>
            <a:r>
              <a:rPr lang="tr-TR" altLang="en-US" sz="2000" dirty="0"/>
              <a:t>İ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nsülinin etkili olamad</a:t>
            </a:r>
            <a:r>
              <a:rPr lang="tr-TR" altLang="en-US" sz="2000" dirty="0"/>
              <a:t>ığı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köpeklerde 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rekombinant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insan insülini, kedilerde ise safla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t</a:t>
            </a:r>
            <a:r>
              <a:rPr lang="tr-TR" altLang="en-US" sz="2000" dirty="0"/>
              <a:t>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rılm</a:t>
            </a:r>
            <a:r>
              <a:rPr lang="tr-TR" altLang="en-US" sz="2000" dirty="0"/>
              <a:t>ış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s</a:t>
            </a:r>
            <a:r>
              <a:rPr lang="tr-TR" altLang="en-US" sz="2000" dirty="0"/>
              <a:t>ığı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r</a:t>
            </a:r>
            <a:r>
              <a:rPr lang="tr-TR" altLang="en-US" sz="2000" dirty="0"/>
              <a:t> orjinli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insülin tercih edilmelidir</a:t>
            </a:r>
            <a:r>
              <a:rPr lang="tr-TR" altLang="en-US" sz="2000" dirty="0"/>
              <a:t>.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</a:t>
            </a:r>
          </a:p>
          <a:p>
            <a:pPr marL="342900" indent="-342900" algn="just" eaLnBrk="1" hangingPunct="1">
              <a:buFont typeface="Wingdings" charset="2"/>
              <a:buChar char="Ø"/>
            </a:pPr>
            <a:endParaRPr lang="tr-TR" altLang="en-US" sz="2000" dirty="0">
              <a:latin typeface="Times New Roman" charset="0"/>
            </a:endParaRPr>
          </a:p>
          <a:p>
            <a:pPr marL="342900" indent="-342900" algn="just" eaLnBrk="1" hangingPunct="1">
              <a:buFont typeface="Wingdings" charset="2"/>
              <a:buChar char="Ø"/>
            </a:pPr>
            <a:endParaRPr lang="tr-TR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049028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454" name="Group 374"/>
          <p:cNvGraphicFramePr>
            <a:graphicFrameLocks noGrp="1"/>
          </p:cNvGraphicFramePr>
          <p:nvPr/>
        </p:nvGraphicFramePr>
        <p:xfrm>
          <a:off x="1524000" y="175847"/>
          <a:ext cx="9144000" cy="6277708"/>
        </p:xfrm>
        <a:graphic>
          <a:graphicData uri="http://schemas.openxmlformats.org/drawingml/2006/table">
            <a:tbl>
              <a:tblPr/>
              <a:tblGrid>
                <a:gridCol w="196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354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Maksimum etki süresi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Etki süresinin devamı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İnsülinin tipi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Uygulama şekli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Başlangıç etkisi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Kedi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Köpek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Kedi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Köpek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9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Regular crystalline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semilente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İV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İM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Hemen</a:t>
                      </a: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10-30 dk. </a:t>
                      </a: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10-30 dk. </a:t>
                      </a: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½-2 s.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1-4 s.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1-5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½</a:t>
                      </a: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-2 s.</a:t>
                      </a: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1-4 s.</a:t>
                      </a: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1-5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1-4 s.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3-8 s.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4-10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1-4 s.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3-8 s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  <a:ea typeface="Arial Unicode MS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4-10 s.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NPH (isophane)</a:t>
                      </a: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½-3 s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2-10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2-8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6-24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4-10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PZI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SK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1-4 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4-14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3-12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6-28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6-24 s. 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Le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n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te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SK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&lt; 1 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2-10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2-8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8-24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6-14 s. 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1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Ultralente</a:t>
                      </a:r>
                      <a:r>
                        <a:rPr kumimoji="0" lang="tr-T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</a:rPr>
                        <a:t>SK</a:t>
                      </a:r>
                      <a:endParaRPr kumimoji="0" lang="tr-TR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3-8 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4-16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4-16s.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8-28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charset="0"/>
                          <a:ea typeface="Arial" charset="0"/>
                          <a:cs typeface="Arial" charset="0"/>
                        </a:rPr>
                        <a:t>8-24 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461841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909711" y="274639"/>
            <a:ext cx="6077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Diyabetli Köpeklerde </a:t>
            </a:r>
            <a:r>
              <a:rPr lang="tr-TR" altLang="en-US" b="1" dirty="0">
                <a:solidFill>
                  <a:srgbClr val="FF0000"/>
                </a:solidFill>
              </a:rPr>
              <a:t>İ</a:t>
            </a:r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nsülin Tedavisine </a:t>
            </a:r>
            <a:endParaRPr lang="tr-TR" altLang="en-U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Ba</a:t>
            </a:r>
            <a:r>
              <a:rPr lang="tr-TR" altLang="en-US" b="1" dirty="0">
                <a:solidFill>
                  <a:srgbClr val="FF0000"/>
                </a:solidFill>
              </a:rPr>
              <a:t>ş</a:t>
            </a:r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lanmas</a:t>
            </a:r>
            <a:r>
              <a:rPr lang="tr-TR" altLang="en-US" b="1" dirty="0">
                <a:solidFill>
                  <a:srgbClr val="FF0000"/>
                </a:solidFill>
              </a:rPr>
              <a:t>ı;</a:t>
            </a:r>
            <a:endParaRPr lang="tr-TR" altLang="en-US" dirty="0">
              <a:solidFill>
                <a:srgbClr val="FF0000"/>
              </a:solidFill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33047" y="1752600"/>
            <a:ext cx="1117502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Wingdings" charset="2"/>
              <a:buChar char="Ø"/>
            </a:pPr>
            <a:r>
              <a:rPr lang="tr-TR" altLang="en-US" sz="2000" b="1" dirty="0">
                <a:ea typeface="Times New Roman" charset="0"/>
                <a:cs typeface="Times New Roman" charset="0"/>
              </a:rPr>
              <a:t>Orta etkili insülin (NPH ve </a:t>
            </a:r>
            <a:r>
              <a:rPr lang="tr-TR" altLang="en-US" sz="2000" b="1" dirty="0" err="1">
                <a:ea typeface="Times New Roman" charset="0"/>
                <a:cs typeface="Times New Roman" charset="0"/>
              </a:rPr>
              <a:t>Lente</a:t>
            </a:r>
            <a:r>
              <a:rPr lang="tr-TR" altLang="en-US" sz="2000" b="1" dirty="0">
                <a:ea typeface="Times New Roman" charset="0"/>
                <a:cs typeface="Times New Roman" charset="0"/>
              </a:rPr>
              <a:t>) diyabetli köpeklerde kan glikoz seviyesinin ayarlanmasında seçilen ilk insülindir. </a:t>
            </a:r>
          </a:p>
          <a:p>
            <a:pPr marL="342900" indent="-342900" eaLnBrk="1" hangingPunct="1">
              <a:buFont typeface="Wingdings" charset="2"/>
              <a:buChar char="Ø"/>
            </a:pPr>
            <a:endParaRPr lang="tr-TR" altLang="en-US" sz="2000" b="1" dirty="0">
              <a:latin typeface="Times New Roman" charset="0"/>
            </a:endParaRPr>
          </a:p>
          <a:p>
            <a:pPr marL="342900" indent="-342900" eaLnBrk="1" hangingPunct="1">
              <a:buFont typeface="Wingdings" charset="2"/>
              <a:buChar char="Ø"/>
            </a:pPr>
            <a:endParaRPr lang="tr-TR" altLang="en-US" sz="2000" b="1" dirty="0">
              <a:latin typeface="Times New Roman" charset="0"/>
            </a:endParaRPr>
          </a:p>
          <a:p>
            <a:pPr marL="342900" indent="-342900" eaLnBrk="1" hangingPunct="1">
              <a:buFont typeface="Wingdings" charset="2"/>
              <a:buChar char="Ø"/>
            </a:pPr>
            <a:r>
              <a:rPr lang="tr-TR" altLang="en-US" sz="2000" b="1" dirty="0">
                <a:ea typeface="Times New Roman" charset="0"/>
                <a:cs typeface="Times New Roman" charset="0"/>
              </a:rPr>
              <a:t>Köpekler en iyi insülin seçimi NPH, kediler de ise insan orjinli </a:t>
            </a:r>
            <a:r>
              <a:rPr lang="tr-TR" altLang="en-US" sz="2000" b="1" dirty="0" err="1">
                <a:ea typeface="Times New Roman" charset="0"/>
                <a:cs typeface="Times New Roman" charset="0"/>
              </a:rPr>
              <a:t>ultralente</a:t>
            </a:r>
            <a:r>
              <a:rPr lang="tr-TR" altLang="en-US" sz="2000" b="1" dirty="0">
                <a:ea typeface="Times New Roman" charset="0"/>
                <a:cs typeface="Times New Roman" charset="0"/>
              </a:rPr>
              <a:t> insülin’ </a:t>
            </a:r>
            <a:r>
              <a:rPr lang="tr-TR" altLang="en-US" sz="2000" b="1" dirty="0" err="1">
                <a:ea typeface="Times New Roman" charset="0"/>
                <a:cs typeface="Times New Roman" charset="0"/>
              </a:rPr>
              <a:t>dir</a:t>
            </a:r>
            <a:r>
              <a:rPr lang="tr-TR" altLang="en-US" sz="2000" b="1" dirty="0">
                <a:ea typeface="Times New Roman" charset="0"/>
                <a:cs typeface="Times New Roman" charset="0"/>
              </a:rPr>
              <a:t>. </a:t>
            </a:r>
          </a:p>
          <a:p>
            <a:pPr marL="342900" indent="-342900" eaLnBrk="1" hangingPunct="1">
              <a:buFont typeface="Wingdings" charset="2"/>
              <a:buChar char="Ø"/>
            </a:pPr>
            <a:endParaRPr lang="tr-TR" altLang="en-US" sz="2000" b="1" dirty="0">
              <a:latin typeface="Times New Roman" charset="0"/>
            </a:endParaRPr>
          </a:p>
          <a:p>
            <a:pPr marL="342900" indent="-342900" eaLnBrk="1" hangingPunct="1">
              <a:buFont typeface="Wingdings" charset="2"/>
              <a:buChar char="Ø"/>
            </a:pPr>
            <a:endParaRPr lang="tr-TR" altLang="en-US" sz="2000" b="1" dirty="0"/>
          </a:p>
          <a:p>
            <a:pPr marL="342900" indent="-342900" eaLnBrk="1" hangingPunct="1">
              <a:buFont typeface="Wingdings" charset="2"/>
              <a:buChar char="Ø"/>
            </a:pPr>
            <a:r>
              <a:rPr lang="tr-TR" altLang="en-US" sz="2000" b="1" dirty="0">
                <a:ea typeface="Times New Roman" charset="0"/>
                <a:cs typeface="Times New Roman" charset="0"/>
              </a:rPr>
              <a:t>Köpeklerde NPH insülinin etki süresi 12 saatten daha azdır, bu nedenle kan glikoz düzeyinin</a:t>
            </a:r>
            <a:r>
              <a:rPr lang="tr-TR" altLang="en-US" sz="2000" b="1" dirty="0">
                <a:latin typeface="Times New Roman" charset="0"/>
              </a:rPr>
              <a:t> </a:t>
            </a:r>
            <a:r>
              <a:rPr lang="tr-TR" altLang="en-US" sz="2000" b="1" dirty="0">
                <a:ea typeface="Times New Roman" charset="0"/>
                <a:cs typeface="Times New Roman" charset="0"/>
              </a:rPr>
              <a:t>kontrolü için günde 2 kez kullanılmasına ihtiyaç duyulur</a:t>
            </a:r>
            <a:r>
              <a:rPr lang="tr-TR" altLang="en-US" sz="2000" b="1" dirty="0">
                <a:latin typeface="Times New Roman" charset="0"/>
              </a:rPr>
              <a:t>.</a:t>
            </a:r>
            <a:r>
              <a:rPr lang="tr-TR" altLang="en-US" sz="20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14834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4384647" y="4178300"/>
            <a:ext cx="51101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endParaRPr lang="tr-TR" altLang="en-US" b="1" dirty="0">
              <a:solidFill>
                <a:srgbClr val="FF0066"/>
              </a:solidFill>
            </a:endParaRPr>
          </a:p>
          <a:p>
            <a:pPr algn="ctr" eaLnBrk="1" hangingPunct="1"/>
            <a:r>
              <a:rPr lang="tr-TR" altLang="en-US" sz="2800" b="1" dirty="0">
                <a:solidFill>
                  <a:srgbClr val="990099"/>
                </a:solidFill>
              </a:rPr>
              <a:t>İ</a:t>
            </a:r>
            <a:r>
              <a:rPr lang="tr-TR" altLang="en-US" sz="2800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nsülin günde iki uygulama yapılacaksa insülin uygulama zamanında verilecek yiyeceklerin kalorileri de e</a:t>
            </a:r>
            <a:r>
              <a:rPr lang="tr-TR" altLang="en-US" sz="2800" b="1" dirty="0">
                <a:solidFill>
                  <a:srgbClr val="990099"/>
                </a:solidFill>
              </a:rPr>
              <a:t>şi</a:t>
            </a:r>
            <a:r>
              <a:rPr lang="tr-TR" altLang="en-US" sz="2800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t olmal</a:t>
            </a:r>
            <a:r>
              <a:rPr lang="tr-TR" altLang="en-US" sz="2800" b="1" dirty="0">
                <a:solidFill>
                  <a:srgbClr val="990099"/>
                </a:solidFill>
              </a:rPr>
              <a:t>ı</a:t>
            </a:r>
            <a:r>
              <a:rPr lang="tr-TR" altLang="en-US" sz="2800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d</a:t>
            </a:r>
            <a:r>
              <a:rPr lang="tr-TR" altLang="en-US" sz="2800" b="1" dirty="0">
                <a:solidFill>
                  <a:srgbClr val="990099"/>
                </a:solidFill>
              </a:rPr>
              <a:t>ı</a:t>
            </a:r>
            <a:r>
              <a:rPr lang="tr-TR" altLang="en-US" sz="2800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r</a:t>
            </a:r>
            <a:r>
              <a:rPr lang="tr-TR" altLang="en-US" b="1" dirty="0">
                <a:solidFill>
                  <a:srgbClr val="990099"/>
                </a:solidFill>
              </a:rPr>
              <a:t>.</a:t>
            </a:r>
            <a:r>
              <a:rPr lang="tr-TR" altLang="en-US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686550" y="381000"/>
          <a:ext cx="29908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Photo Editor Photo" r:id="rId3" imgW="2553056" imgH="2666667" progId="MSPhotoEd.3">
                  <p:embed/>
                </p:oleObj>
              </mc:Choice>
              <mc:Fallback>
                <p:oleObj name="Photo Editor Photo" r:id="rId3" imgW="2553056" imgH="2666667" progId="MSPhotoEd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1000"/>
                        <a:ext cx="29908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762000" y="4379913"/>
          <a:ext cx="35052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hoto Editor Photo" r:id="rId5" imgW="2142857" imgH="1095528" progId="MSPhotoEd.3">
                  <p:embed/>
                </p:oleObj>
              </mc:Choice>
              <mc:Fallback>
                <p:oleObj name="Photo Editor Photo" r:id="rId5" imgW="2142857" imgH="1095528" progId="MSPhotoEd.3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79913"/>
                        <a:ext cx="3505200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76400" y="1143001"/>
            <a:ext cx="518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Times New Roman" charset="0"/>
                <a:cs typeface="Times New Roman" charset="0"/>
              </a:rPr>
              <a:t>Köpeklerde insülinin </a:t>
            </a:r>
            <a:endParaRPr lang="tr-TR" altLang="en-US" sz="2800" b="1">
              <a:solidFill>
                <a:srgbClr val="990099"/>
              </a:solidFill>
            </a:endParaRPr>
          </a:p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Times New Roman" charset="0"/>
                <a:cs typeface="Times New Roman" charset="0"/>
              </a:rPr>
              <a:t>0,5 U/kg/CA</a:t>
            </a:r>
            <a:r>
              <a:rPr lang="tr-TR" altLang="en-US" sz="2800" b="1">
                <a:solidFill>
                  <a:srgbClr val="990099"/>
                </a:solidFill>
              </a:rPr>
              <a:t> </a:t>
            </a:r>
          </a:p>
          <a:p>
            <a:pPr algn="ctr" eaLnBrk="1" hangingPunct="1"/>
            <a:r>
              <a:rPr lang="tr-TR" altLang="en-US" sz="2800" b="1">
                <a:solidFill>
                  <a:srgbClr val="990099"/>
                </a:solidFill>
                <a:ea typeface="Times New Roman" charset="0"/>
                <a:cs typeface="Times New Roman" charset="0"/>
              </a:rPr>
              <a:t>dozda uygulanmal</a:t>
            </a:r>
            <a:r>
              <a:rPr lang="tr-TR" altLang="en-US" sz="2800" b="1">
                <a:solidFill>
                  <a:srgbClr val="990099"/>
                </a:solidFill>
              </a:rPr>
              <a:t>ı</a:t>
            </a:r>
            <a:r>
              <a:rPr lang="tr-TR" altLang="en-US" sz="2800" b="1">
                <a:solidFill>
                  <a:srgbClr val="990099"/>
                </a:solidFill>
                <a:ea typeface="Times New Roman" charset="0"/>
                <a:cs typeface="Times New Roman" charset="0"/>
              </a:rPr>
              <a:t>d</a:t>
            </a:r>
            <a:r>
              <a:rPr lang="tr-TR" altLang="en-US" sz="2800" b="1">
                <a:solidFill>
                  <a:srgbClr val="990099"/>
                </a:solidFill>
              </a:rPr>
              <a:t>ı</a:t>
            </a:r>
            <a:r>
              <a:rPr lang="tr-TR" altLang="en-US" sz="2800" b="1">
                <a:solidFill>
                  <a:srgbClr val="990099"/>
                </a:solidFill>
                <a:ea typeface="Times New Roman" charset="0"/>
                <a:cs typeface="Times New Roman" charset="0"/>
              </a:rPr>
              <a:t>r. </a:t>
            </a:r>
            <a:endParaRPr lang="tr-TR" altLang="en-US" sz="2800" b="1">
              <a:solidFill>
                <a:srgbClr val="990099"/>
              </a:solidFill>
            </a:endParaRPr>
          </a:p>
          <a:p>
            <a:pPr eaLnBrk="1" hangingPunct="1"/>
            <a:endParaRPr lang="tr-TR" altLang="en-US" sz="2800">
              <a:solidFill>
                <a:srgbClr val="99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11780" y="6366123"/>
            <a:ext cx="2880220" cy="4045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solidFill>
                  <a:srgbClr val="163BC0"/>
                </a:solidFill>
              </a:rPr>
              <a:t>DOÇ.DR.İDİL BAŞTAN</a:t>
            </a:r>
            <a:endParaRPr lang="en-US" b="1" dirty="0">
              <a:solidFill>
                <a:srgbClr val="163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72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677007" y="1028701"/>
            <a:ext cx="108321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>
                <a:ea typeface="Times New Roman" charset="0"/>
                <a:cs typeface="Times New Roman" charset="0"/>
              </a:rPr>
              <a:t>Bir köpekte insülin dozunun ayarlanması için 2-4 güne ihtiyaç duyulur. </a:t>
            </a: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>
                <a:ea typeface="Times New Roman" charset="0"/>
                <a:cs typeface="Times New Roman" charset="0"/>
              </a:rPr>
              <a:t>Bu nedenle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diabetes</a:t>
            </a:r>
            <a:r>
              <a:rPr lang="tr-TR" altLang="en-US" dirty="0"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mellitus</a:t>
            </a:r>
            <a:r>
              <a:rPr lang="tr-TR" altLang="en-US" dirty="0">
                <a:ea typeface="Times New Roman" charset="0"/>
                <a:cs typeface="Times New Roman" charset="0"/>
              </a:rPr>
              <a:t> tanısı konulmu</a:t>
            </a:r>
            <a:r>
              <a:rPr lang="tr-TR" altLang="en-US" dirty="0"/>
              <a:t>ş</a:t>
            </a:r>
            <a:r>
              <a:rPr lang="tr-TR" altLang="en-US" dirty="0">
                <a:ea typeface="Times New Roman" charset="0"/>
                <a:cs typeface="Times New Roman" charset="0"/>
              </a:rPr>
              <a:t> köpeklerin 24-48 saat’ den fazla olmamak ko</a:t>
            </a:r>
            <a:r>
              <a:rPr lang="tr-TR" altLang="en-US" dirty="0"/>
              <a:t>ş</a:t>
            </a:r>
            <a:r>
              <a:rPr lang="tr-TR" altLang="en-US" dirty="0">
                <a:ea typeface="Times New Roman" charset="0"/>
                <a:cs typeface="Times New Roman" charset="0"/>
              </a:rPr>
              <a:t>ulu ile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hospitalize</a:t>
            </a:r>
            <a:r>
              <a:rPr lang="tr-TR" altLang="en-US" dirty="0">
                <a:ea typeface="Times New Roman" charset="0"/>
                <a:cs typeface="Times New Roman" charset="0"/>
              </a:rPr>
              <a:t> edilmesi gereklidir. </a:t>
            </a: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 err="1"/>
              <a:t>İ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tedavisi s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ras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nda doz ve etki süresi</a:t>
            </a:r>
            <a:r>
              <a:rPr lang="tr-TR" altLang="en-US" dirty="0"/>
              <a:t>ni değerlendirmek</a:t>
            </a:r>
            <a:r>
              <a:rPr lang="tr-TR" altLang="en-US" dirty="0">
                <a:ea typeface="Times New Roman" charset="0"/>
                <a:cs typeface="Times New Roman" charset="0"/>
              </a:rPr>
              <a:t> için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insulin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uygulamas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ndan</a:t>
            </a:r>
            <a:r>
              <a:rPr lang="tr-TR" altLang="en-US" dirty="0"/>
              <a:t>  </a:t>
            </a:r>
            <a:r>
              <a:rPr lang="tr-TR" altLang="en-US" dirty="0">
                <a:ea typeface="Times New Roman" charset="0"/>
                <a:cs typeface="Times New Roman" charset="0"/>
              </a:rPr>
              <a:t>2 saatte bir gün boyunca kan glikoz </a:t>
            </a:r>
            <a:r>
              <a:rPr lang="tr-TR" altLang="en-US" dirty="0"/>
              <a:t> </a:t>
            </a:r>
            <a:r>
              <a:rPr lang="tr-TR" altLang="en-US" dirty="0">
                <a:ea typeface="Times New Roman" charset="0"/>
                <a:cs typeface="Times New Roman" charset="0"/>
              </a:rPr>
              <a:t>konsantrasyonu ölçü</a:t>
            </a:r>
            <a:r>
              <a:rPr lang="tr-TR" altLang="en-US" dirty="0"/>
              <a:t>lmelidir</a:t>
            </a:r>
            <a:r>
              <a:rPr lang="tr-TR" altLang="en-US" dirty="0">
                <a:ea typeface="Times New Roman" charset="0"/>
                <a:cs typeface="Times New Roman" charset="0"/>
              </a:rPr>
              <a:t>. </a:t>
            </a: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>
              <a:solidFill>
                <a:srgbClr val="990099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94031" y="4041286"/>
            <a:ext cx="67468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tr-TR" altLang="en-US" b="1" dirty="0">
              <a:solidFill>
                <a:srgbClr val="FF0066"/>
              </a:solidFill>
            </a:endParaRPr>
          </a:p>
          <a:p>
            <a:pPr marL="342900" indent="-342900" eaLnBrk="1" hangingPunct="1">
              <a:buFont typeface="Wingdings" charset="2"/>
              <a:buChar char="ü"/>
            </a:pPr>
            <a:r>
              <a:rPr lang="tr-TR" altLang="en-US" b="1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insülinin etkisi pik yapt</a:t>
            </a:r>
            <a:r>
              <a:rPr lang="tr-TR" altLang="en-US" b="1" dirty="0">
                <a:solidFill>
                  <a:srgbClr val="FF0066"/>
                </a:solidFill>
              </a:rPr>
              <a:t>ığı</a:t>
            </a:r>
            <a:r>
              <a:rPr lang="tr-TR" altLang="en-US" b="1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 zamanı, </a:t>
            </a:r>
            <a:endParaRPr lang="tr-TR" altLang="en-US" b="1" dirty="0">
              <a:solidFill>
                <a:srgbClr val="FF0066"/>
              </a:solidFill>
            </a:endParaRPr>
          </a:p>
          <a:p>
            <a:pPr marL="342900" indent="-342900" eaLnBrk="1" hangingPunct="1">
              <a:buFont typeface="Wingdings" charset="2"/>
              <a:buChar char="ü"/>
            </a:pPr>
            <a:endParaRPr lang="tr-TR" altLang="en-US" b="1" dirty="0">
              <a:solidFill>
                <a:srgbClr val="FF0066"/>
              </a:solidFill>
            </a:endParaRPr>
          </a:p>
          <a:p>
            <a:pPr marL="342900" indent="-342900" eaLnBrk="1" hangingPunct="1">
              <a:buFont typeface="Wingdings" charset="2"/>
              <a:buChar char="ü"/>
            </a:pPr>
            <a:r>
              <a:rPr lang="tr-TR" altLang="en-US" b="1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insülinin etkisinin ne kadar sürdü</a:t>
            </a:r>
            <a:r>
              <a:rPr lang="tr-TR" altLang="en-US" b="1" dirty="0">
                <a:solidFill>
                  <a:srgbClr val="FF0066"/>
                </a:solidFill>
              </a:rPr>
              <a:t>ğ</a:t>
            </a:r>
            <a:r>
              <a:rPr lang="tr-TR" altLang="en-US" b="1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ü</a:t>
            </a:r>
            <a:r>
              <a:rPr lang="tr-TR" altLang="en-US" b="1" dirty="0">
                <a:solidFill>
                  <a:srgbClr val="FF0066"/>
                </a:solidFill>
              </a:rPr>
              <a:t>,</a:t>
            </a:r>
          </a:p>
          <a:p>
            <a:pPr marL="342900" indent="-342900" eaLnBrk="1" hangingPunct="1">
              <a:buFont typeface="Wingdings" charset="2"/>
              <a:buChar char="ü"/>
            </a:pPr>
            <a:endParaRPr lang="tr-TR" altLang="en-US" b="1" dirty="0">
              <a:solidFill>
                <a:srgbClr val="FF0066"/>
              </a:solidFill>
            </a:endParaRPr>
          </a:p>
          <a:p>
            <a:pPr marL="342900" indent="-342900" eaLnBrk="1" hangingPunct="1">
              <a:buFont typeface="Wingdings" charset="2"/>
              <a:buChar char="ü"/>
            </a:pPr>
            <a:r>
              <a:rPr lang="tr-TR" altLang="en-US" b="1" dirty="0">
                <a:solidFill>
                  <a:srgbClr val="FF0066"/>
                </a:solidFill>
                <a:ea typeface="Times New Roman" charset="0"/>
                <a:cs typeface="Times New Roman" charset="0"/>
              </a:rPr>
              <a:t>kan glikoz düzeyindeki dalgalanmalar ortaya konulacaktır</a:t>
            </a:r>
            <a:r>
              <a:rPr lang="tr-TR" altLang="en-US" b="1" dirty="0">
                <a:solidFill>
                  <a:srgbClr val="FF0066"/>
                </a:solidFill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2611" y="6272460"/>
            <a:ext cx="4114800" cy="365125"/>
          </a:xfrm>
        </p:spPr>
        <p:txBody>
          <a:bodyPr/>
          <a:lstStyle/>
          <a:p>
            <a:r>
              <a:rPr lang="en-US" b="1">
                <a:solidFill>
                  <a:srgbClr val="163BC0"/>
                </a:solidFill>
              </a:rPr>
              <a:t>DOÇ.DR.İDİL BAŞTAN</a:t>
            </a:r>
            <a:endParaRPr lang="en-US" b="1" dirty="0">
              <a:solidFill>
                <a:srgbClr val="163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02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828800" y="1514475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b="1" dirty="0">
                <a:solidFill>
                  <a:srgbClr val="FF0000"/>
                </a:solidFill>
              </a:rPr>
              <a:t>İ</a:t>
            </a:r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nsülin tedavisindeki temel amaç kan glikoz </a:t>
            </a:r>
            <a:endParaRPr lang="tr-TR" altLang="en-U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tr-TR" altLang="en-US" b="1" dirty="0">
                <a:solidFill>
                  <a:srgbClr val="FF0000"/>
                </a:solidFill>
              </a:rPr>
              <a:t>k</a:t>
            </a:r>
            <a:r>
              <a:rPr lang="tr-TR" altLang="en-US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onsantrasyonunu gün boyunca</a:t>
            </a:r>
            <a:r>
              <a:rPr lang="tr-TR" altLang="en-US" b="1" dirty="0">
                <a:solidFill>
                  <a:srgbClr val="990099"/>
                </a:solidFill>
              </a:rPr>
              <a:t>;</a:t>
            </a:r>
            <a:r>
              <a:rPr lang="tr-TR" altLang="en-US" b="1" dirty="0">
                <a:solidFill>
                  <a:srgbClr val="990099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algn="ctr" eaLnBrk="1" hangingPunct="1"/>
            <a:endParaRPr lang="tr-TR" altLang="en-US" b="1" dirty="0">
              <a:solidFill>
                <a:srgbClr val="990099"/>
              </a:solidFill>
            </a:endParaRPr>
          </a:p>
          <a:p>
            <a:pPr eaLnBrk="1" hangingPunct="1"/>
            <a:endParaRPr lang="tr-TR" altLang="en-US" b="1" dirty="0">
              <a:solidFill>
                <a:srgbClr val="990099"/>
              </a:solidFill>
            </a:endParaRPr>
          </a:p>
          <a:p>
            <a:pPr marL="342900" indent="-342900" algn="ctr" eaLnBrk="1" hangingPunct="1">
              <a:buFont typeface="Wingdings" charset="2"/>
              <a:buChar char="Ø"/>
            </a:pPr>
            <a:r>
              <a:rPr lang="tr-TR" altLang="en-US" b="1" dirty="0" err="1">
                <a:ea typeface="Times New Roman" charset="0"/>
                <a:cs typeface="Times New Roman" charset="0"/>
              </a:rPr>
              <a:t>diabetli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katarakts</a:t>
            </a:r>
            <a:r>
              <a:rPr lang="tr-TR" altLang="en-US" b="1" dirty="0" err="1"/>
              <a:t>ı</a:t>
            </a:r>
            <a:r>
              <a:rPr lang="tr-TR" altLang="en-US" b="1" dirty="0" err="1">
                <a:ea typeface="Times New Roman" charset="0"/>
                <a:cs typeface="Times New Roman" charset="0"/>
              </a:rPr>
              <a:t>z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köpeklerde 100-200 mg/dl, </a:t>
            </a:r>
            <a:endParaRPr lang="tr-TR" altLang="en-US" b="1" dirty="0"/>
          </a:p>
          <a:p>
            <a:pPr marL="342900" indent="-342900" algn="ctr" eaLnBrk="1" hangingPunct="1">
              <a:buFont typeface="Wingdings" charset="2"/>
              <a:buChar char="Ø"/>
            </a:pPr>
            <a:endParaRPr lang="tr-TR" altLang="en-US" b="1" dirty="0"/>
          </a:p>
          <a:p>
            <a:pPr marL="342900" indent="-342900" algn="ctr" eaLnBrk="1" hangingPunct="1">
              <a:buFont typeface="Wingdings" charset="2"/>
              <a:buChar char="Ø"/>
            </a:pPr>
            <a:endParaRPr lang="tr-TR" altLang="en-US" b="1" dirty="0"/>
          </a:p>
          <a:p>
            <a:pPr marL="342900" indent="-342900" algn="ctr" eaLnBrk="1" hangingPunct="1">
              <a:buFont typeface="Wingdings" charset="2"/>
              <a:buChar char="Ø"/>
            </a:pPr>
            <a:r>
              <a:rPr lang="tr-TR" altLang="en-US" b="1" dirty="0">
                <a:ea typeface="Times New Roman" charset="0"/>
                <a:cs typeface="Times New Roman" charset="0"/>
              </a:rPr>
              <a:t>katarakt </a:t>
            </a:r>
            <a:r>
              <a:rPr lang="tr-TR" altLang="en-US" b="1" dirty="0"/>
              <a:t>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ekillenmi</a:t>
            </a:r>
            <a:r>
              <a:rPr lang="tr-TR" altLang="en-US" b="1" dirty="0"/>
              <a:t>ş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köpeklerde 100-250 mg/dl arasında </a:t>
            </a:r>
            <a:r>
              <a:rPr lang="tr-TR" altLang="en-US" b="1" dirty="0"/>
              <a:t>t</a:t>
            </a:r>
            <a:r>
              <a:rPr lang="tr-TR" altLang="en-US" b="1" dirty="0">
                <a:ea typeface="Times New Roman" charset="0"/>
                <a:cs typeface="Times New Roman" charset="0"/>
              </a:rPr>
              <a:t>uta</a:t>
            </a:r>
            <a:r>
              <a:rPr lang="tr-TR" altLang="en-US" b="1" dirty="0"/>
              <a:t>mak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olmal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d</a:t>
            </a:r>
            <a:r>
              <a:rPr lang="tr-TR" altLang="en-US" b="1" dirty="0"/>
              <a:t>ı</a:t>
            </a:r>
            <a:r>
              <a:rPr lang="tr-TR" altLang="en-US" b="1" dirty="0">
                <a:ea typeface="Times New Roman" charset="0"/>
                <a:cs typeface="Times New Roman" charset="0"/>
              </a:rPr>
              <a:t>r</a:t>
            </a:r>
            <a:r>
              <a:rPr lang="tr-TR" altLang="en-US" b="1" dirty="0"/>
              <a:t>.</a:t>
            </a:r>
            <a:r>
              <a:rPr lang="tr-TR" altLang="en-US" b="1" dirty="0">
                <a:ea typeface="Times New Roman" charset="0"/>
                <a:cs typeface="Times New Roman" charset="0"/>
              </a:rPr>
              <a:t> </a:t>
            </a:r>
            <a:endParaRPr lang="tr-TR" altLang="en-US" b="1" dirty="0"/>
          </a:p>
          <a:p>
            <a:pPr marL="342900" indent="-342900" eaLnBrk="1" hangingPunct="1">
              <a:buFont typeface="Wingdings" charset="2"/>
              <a:buChar char="Ø"/>
            </a:pPr>
            <a:endParaRPr lang="tr-TR" altLang="en-US" b="1" dirty="0">
              <a:solidFill>
                <a:srgbClr val="99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060411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29762" y="1073151"/>
            <a:ext cx="111574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Hastalar ba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langıçta insüline oldukça duyarl</a:t>
            </a:r>
            <a:r>
              <a:rPr lang="tr-TR" altLang="en-US" sz="2000" dirty="0"/>
              <a:t>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d</a:t>
            </a:r>
            <a:r>
              <a:rPr lang="tr-TR" altLang="en-US" sz="2000" dirty="0"/>
              <a:t>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rlar. </a:t>
            </a: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 err="1"/>
              <a:t>İ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nsulin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</a:t>
            </a:r>
            <a:r>
              <a:rPr lang="tr-TR" altLang="en-US" sz="2000" dirty="0"/>
              <a:t>uygulan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d</a:t>
            </a:r>
            <a:r>
              <a:rPr lang="tr-TR" altLang="en-US" sz="2000" dirty="0"/>
              <a:t>ı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ktan hemen sonra eve gönderilmemelidirler. </a:t>
            </a:r>
            <a:r>
              <a:rPr lang="tr-TR" altLang="en-US" sz="2000" dirty="0"/>
              <a:t>İ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nsülin uygulamasından sonra hipoglisemi geli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ebilmektedir. </a:t>
            </a: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Hipoglisemi 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ekillenen hastalarda eve gönderilmeden önce insülinin dozu azaltılmalıdır. 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>
              <a:ea typeface="Times New Roman" charset="0"/>
              <a:cs typeface="Times New Roman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Doz ayarlandıktan sonra haftada bir kez köpekler rutin olarak yeniden de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erlendirilmeli  ve bu de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erlendirme i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lemi köpeklerde </a:t>
            </a:r>
            <a:r>
              <a:rPr lang="tr-TR" altLang="en-US" sz="2000" dirty="0" err="1">
                <a:ea typeface="Times New Roman" charset="0"/>
                <a:cs typeface="Times New Roman" charset="0"/>
              </a:rPr>
              <a:t>glisemik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kontrol sa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lanana kadar sürdürülmelidir. </a:t>
            </a: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sz="2000" dirty="0">
                <a:ea typeface="Times New Roman" charset="0"/>
                <a:cs typeface="Times New Roman" charset="0"/>
              </a:rPr>
              <a:t>Al</a:t>
            </a:r>
            <a:r>
              <a:rPr lang="tr-TR" altLang="en-US" sz="2000" dirty="0"/>
              <a:t>ış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ma periyodunda her zaman insüline cevap farklılıkları olabilir, bu nedenle insülinin dozajı ve tipi de</a:t>
            </a:r>
            <a:r>
              <a:rPr lang="tr-TR" altLang="en-US" sz="2000" dirty="0"/>
              <a:t>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i</a:t>
            </a:r>
            <a:r>
              <a:rPr lang="tr-TR" altLang="en-US" sz="2000" dirty="0"/>
              <a:t>ş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tirilebilir</a:t>
            </a:r>
            <a:r>
              <a:rPr lang="tr-TR" altLang="en-US" sz="2000" dirty="0"/>
              <a:t>.</a:t>
            </a:r>
            <a:r>
              <a:rPr lang="tr-TR" altLang="en-US" sz="2000" dirty="0">
                <a:ea typeface="Times New Roman" charset="0"/>
                <a:cs typeface="Times New Roman" charset="0"/>
              </a:rPr>
              <a:t> </a:t>
            </a: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658735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589488" y="1202511"/>
            <a:ext cx="112893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>
                <a:ea typeface="Times New Roman" charset="0"/>
                <a:cs typeface="Times New Roman" charset="0"/>
              </a:rPr>
              <a:t>Genelde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insulin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tedavisi ba</a:t>
            </a:r>
            <a:r>
              <a:rPr lang="tr-TR" altLang="en-US" dirty="0"/>
              <a:t>ş</a:t>
            </a:r>
            <a:r>
              <a:rPr lang="tr-TR" altLang="en-US" dirty="0">
                <a:ea typeface="Times New Roman" charset="0"/>
                <a:cs typeface="Times New Roman" charset="0"/>
              </a:rPr>
              <a:t>lang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c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ndan 30 gün içerisinde herhangi bir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insulin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antagonistik</a:t>
            </a:r>
            <a:r>
              <a:rPr lang="tr-TR" altLang="en-US" dirty="0">
                <a:ea typeface="Times New Roman" charset="0"/>
                <a:cs typeface="Times New Roman" charset="0"/>
              </a:rPr>
              <a:t> hastalık yoksa insülin dozu ayarlanır ve 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glisemik</a:t>
            </a:r>
            <a:r>
              <a:rPr lang="tr-TR" altLang="en-US" dirty="0">
                <a:ea typeface="Times New Roman" charset="0"/>
                <a:cs typeface="Times New Roman" charset="0"/>
              </a:rPr>
              <a:t> kontrol sa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lanır</a:t>
            </a:r>
            <a:r>
              <a:rPr lang="tr-TR" altLang="en-US" dirty="0"/>
              <a:t>.</a:t>
            </a:r>
            <a:r>
              <a:rPr lang="tr-TR" altLang="en-US" dirty="0">
                <a:ea typeface="Times New Roman" charset="0"/>
                <a:cs typeface="Times New Roman" charset="0"/>
              </a:rPr>
              <a:t> </a:t>
            </a: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>
                <a:ea typeface="Times New Roman" charset="0"/>
                <a:cs typeface="Times New Roman" charset="0"/>
              </a:rPr>
              <a:t>Hayvan sahibine tedavide asıl amacın klinik iyile</a:t>
            </a:r>
            <a:r>
              <a:rPr lang="tr-TR" altLang="en-US" dirty="0"/>
              <a:t>ş</a:t>
            </a:r>
            <a:r>
              <a:rPr lang="tr-TR" altLang="en-US" dirty="0">
                <a:ea typeface="Times New Roman" charset="0"/>
                <a:cs typeface="Times New Roman" charset="0"/>
              </a:rPr>
              <a:t>menin sa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lanması oldu</a:t>
            </a:r>
            <a:r>
              <a:rPr lang="tr-TR" altLang="en-US" dirty="0"/>
              <a:t>ğ</a:t>
            </a:r>
            <a:r>
              <a:rPr lang="tr-TR" altLang="en-US" dirty="0">
                <a:ea typeface="Times New Roman" charset="0"/>
                <a:cs typeface="Times New Roman" charset="0"/>
              </a:rPr>
              <a:t>u açıklanmalıdır. </a:t>
            </a: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endParaRPr lang="tr-TR" altLang="en-US" dirty="0"/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dirty="0" err="1"/>
              <a:t>İ</a:t>
            </a:r>
            <a:r>
              <a:rPr lang="tr-TR" altLang="en-US" dirty="0" err="1">
                <a:ea typeface="Times New Roman" charset="0"/>
                <a:cs typeface="Times New Roman" charset="0"/>
              </a:rPr>
              <a:t>nsulin</a:t>
            </a:r>
            <a:r>
              <a:rPr lang="tr-TR" altLang="en-US" dirty="0">
                <a:ea typeface="Times New Roman" charset="0"/>
                <a:cs typeface="Times New Roman" charset="0"/>
              </a:rPr>
              <a:t> doz ayarlaması sırasında insülin dozunun, tipinin ve türünün de</a:t>
            </a:r>
            <a:r>
              <a:rPr lang="tr-TR" altLang="en-US" dirty="0"/>
              <a:t>ğiş</a:t>
            </a:r>
            <a:r>
              <a:rPr lang="tr-TR" altLang="en-US" dirty="0">
                <a:ea typeface="Times New Roman" charset="0"/>
                <a:cs typeface="Times New Roman" charset="0"/>
              </a:rPr>
              <a:t>tirilebilece</a:t>
            </a:r>
            <a:r>
              <a:rPr lang="tr-TR" altLang="en-US" dirty="0"/>
              <a:t>ği</a:t>
            </a:r>
            <a:r>
              <a:rPr lang="tr-TR" altLang="en-US" dirty="0">
                <a:ea typeface="Times New Roman" charset="0"/>
                <a:cs typeface="Times New Roman" charset="0"/>
              </a:rPr>
              <a:t> de önceden belirtilmelidir, aksi halde hayvan sahibinin tedavinin sürdürülmesi konusunda kaygıları artacakt</a:t>
            </a:r>
            <a:r>
              <a:rPr lang="tr-TR" altLang="en-US" dirty="0"/>
              <a:t>ı</a:t>
            </a:r>
            <a:r>
              <a:rPr lang="tr-TR" altLang="en-US" dirty="0">
                <a:ea typeface="Times New Roman" charset="0"/>
                <a:cs typeface="Times New Roman" charset="0"/>
              </a:rPr>
              <a:t>r</a:t>
            </a:r>
            <a:r>
              <a:rPr lang="tr-TR" altLang="en-US" dirty="0"/>
              <a:t>.</a:t>
            </a:r>
            <a:r>
              <a:rPr lang="tr-TR" altLang="en-US" dirty="0"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55554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78477" y="411756"/>
            <a:ext cx="10620293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>
                <a:solidFill>
                  <a:srgbClr val="FF0000"/>
                </a:solidFill>
                <a:ea typeface="Arial Unicode MS" charset="0"/>
              </a:rPr>
              <a:t>Köpek ve kedilerde </a:t>
            </a:r>
            <a:r>
              <a:rPr lang="tr-TR" altLang="en-US" b="1" dirty="0" err="1">
                <a:solidFill>
                  <a:srgbClr val="FF0000"/>
                </a:solidFill>
                <a:ea typeface="Arial Unicode MS" charset="0"/>
              </a:rPr>
              <a:t>diabetes</a:t>
            </a:r>
            <a:r>
              <a:rPr lang="tr-TR" altLang="en-US" b="1" dirty="0">
                <a:solidFill>
                  <a:srgbClr val="FF0000"/>
                </a:solidFill>
                <a:ea typeface="Arial Unicode MS" charset="0"/>
              </a:rPr>
              <a:t> </a:t>
            </a:r>
            <a:r>
              <a:rPr lang="tr-TR" altLang="en-US" b="1" dirty="0" err="1">
                <a:solidFill>
                  <a:srgbClr val="FF0000"/>
                </a:solidFill>
                <a:ea typeface="Arial Unicode MS" charset="0"/>
              </a:rPr>
              <a:t>mellitus’un</a:t>
            </a:r>
            <a:r>
              <a:rPr lang="tr-TR" altLang="en-US" b="1" dirty="0">
                <a:solidFill>
                  <a:srgbClr val="FF0000"/>
                </a:solidFill>
              </a:rPr>
              <a:t> </a:t>
            </a:r>
            <a:r>
              <a:rPr lang="tr-TR" altLang="en-US" b="1" dirty="0" err="1">
                <a:solidFill>
                  <a:srgbClr val="FF0000"/>
                </a:solidFill>
                <a:ea typeface="Arial Unicode MS" charset="0"/>
              </a:rPr>
              <a:t>etiyopatogenezinde</a:t>
            </a:r>
            <a:r>
              <a:rPr lang="tr-TR" altLang="en-US" b="1" dirty="0">
                <a:solidFill>
                  <a:srgbClr val="FF0000"/>
                </a:solidFill>
                <a:ea typeface="Arial Unicode MS" charset="0"/>
              </a:rPr>
              <a:t> etkili olan faktörler</a:t>
            </a:r>
            <a:r>
              <a:rPr lang="tr-TR" altLang="en-US" b="1" dirty="0">
                <a:solidFill>
                  <a:srgbClr val="FF0000"/>
                </a:solidFill>
              </a:rPr>
              <a:t>;</a:t>
            </a:r>
            <a:r>
              <a:rPr lang="tr-TR" altLang="en-US" b="1" dirty="0">
                <a:solidFill>
                  <a:srgbClr val="FF0000"/>
                </a:solidFill>
                <a:ea typeface="Arial Unicode MS" charset="0"/>
              </a:rPr>
              <a:t> </a:t>
            </a:r>
            <a:endParaRPr lang="tr-TR" altLang="en-US" b="1" dirty="0">
              <a:solidFill>
                <a:srgbClr val="FF0000"/>
              </a:solidFill>
            </a:endParaRPr>
          </a:p>
        </p:txBody>
      </p:sp>
      <p:grpSp>
        <p:nvGrpSpPr>
          <p:cNvPr id="16387" name="Group 25"/>
          <p:cNvGrpSpPr>
            <a:grpSpLocks/>
          </p:cNvGrpSpPr>
          <p:nvPr/>
        </p:nvGrpSpPr>
        <p:grpSpPr bwMode="auto">
          <a:xfrm>
            <a:off x="770021" y="1588168"/>
            <a:ext cx="10716125" cy="4739035"/>
            <a:chOff x="-3" y="400"/>
            <a:chExt cx="3802" cy="1789"/>
          </a:xfrm>
        </p:grpSpPr>
        <p:grpSp>
          <p:nvGrpSpPr>
            <p:cNvPr id="16388" name="Group 23"/>
            <p:cNvGrpSpPr>
              <a:grpSpLocks/>
            </p:cNvGrpSpPr>
            <p:nvPr/>
          </p:nvGrpSpPr>
          <p:grpSpPr bwMode="auto">
            <a:xfrm>
              <a:off x="0" y="403"/>
              <a:ext cx="3796" cy="1786"/>
              <a:chOff x="0" y="403"/>
              <a:chExt cx="3796" cy="1786"/>
            </a:xfrm>
          </p:grpSpPr>
          <p:grpSp>
            <p:nvGrpSpPr>
              <p:cNvPr id="16390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898" cy="403"/>
                <a:chOff x="0" y="403"/>
                <a:chExt cx="1898" cy="403"/>
              </a:xfrm>
            </p:grpSpPr>
            <p:sp>
              <p:nvSpPr>
                <p:cNvPr id="16406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898" cy="40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07" name="Group 8"/>
                <p:cNvGrpSpPr>
                  <a:grpSpLocks/>
                </p:cNvGrpSpPr>
                <p:nvPr/>
              </p:nvGrpSpPr>
              <p:grpSpPr bwMode="auto">
                <a:xfrm>
                  <a:off x="0" y="403"/>
                  <a:ext cx="1898" cy="403"/>
                  <a:chOff x="0" y="403"/>
                  <a:chExt cx="1898" cy="403"/>
                </a:xfrm>
              </p:grpSpPr>
              <p:sp>
                <p:nvSpPr>
                  <p:cNvPr id="16408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541"/>
                    <a:ext cx="1842" cy="26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r>
                      <a:rPr lang="tr-TR" altLang="en-US" sz="3200" b="1" dirty="0">
                        <a:solidFill>
                          <a:srgbClr val="0070C0"/>
                        </a:solidFill>
                        <a:ea typeface="Arial Unicode MS" charset="0"/>
                      </a:rPr>
                      <a:t>Köpek </a:t>
                    </a:r>
                    <a:endParaRPr lang="tr-TR" altLang="en-US" sz="3200" dirty="0">
                      <a:solidFill>
                        <a:srgbClr val="0070C0"/>
                      </a:solidFill>
                      <a:ea typeface="Arial Unicode MS" charset="0"/>
                    </a:endParaRPr>
                  </a:p>
                  <a:p>
                    <a:endParaRPr lang="tr-TR" altLang="en-US" sz="4000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640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03"/>
                    <a:ext cx="189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6391" name="Group 14"/>
              <p:cNvGrpSpPr>
                <a:grpSpLocks/>
              </p:cNvGrpSpPr>
              <p:nvPr/>
            </p:nvGrpSpPr>
            <p:grpSpPr bwMode="auto">
              <a:xfrm>
                <a:off x="1898" y="403"/>
                <a:ext cx="1898" cy="403"/>
                <a:chOff x="1898" y="403"/>
                <a:chExt cx="1898" cy="403"/>
              </a:xfrm>
            </p:grpSpPr>
            <p:sp>
              <p:nvSpPr>
                <p:cNvPr id="16402" name="Rectangle 13"/>
                <p:cNvSpPr>
                  <a:spLocks noChangeArrowheads="1"/>
                </p:cNvSpPr>
                <p:nvPr/>
              </p:nvSpPr>
              <p:spPr bwMode="auto">
                <a:xfrm>
                  <a:off x="1898" y="403"/>
                  <a:ext cx="1898" cy="40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403" name="Group 12"/>
                <p:cNvGrpSpPr>
                  <a:grpSpLocks/>
                </p:cNvGrpSpPr>
                <p:nvPr/>
              </p:nvGrpSpPr>
              <p:grpSpPr bwMode="auto">
                <a:xfrm>
                  <a:off x="1898" y="403"/>
                  <a:ext cx="1898" cy="403"/>
                  <a:chOff x="1898" y="403"/>
                  <a:chExt cx="1898" cy="403"/>
                </a:xfrm>
              </p:grpSpPr>
              <p:sp>
                <p:nvSpPr>
                  <p:cNvPr id="1640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541"/>
                    <a:ext cx="1842" cy="26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r>
                      <a:rPr lang="tr-TR" altLang="en-US" sz="3200" b="1" dirty="0">
                        <a:solidFill>
                          <a:srgbClr val="0070C0"/>
                        </a:solidFill>
                        <a:ea typeface="Arial Unicode MS" charset="0"/>
                      </a:rPr>
                      <a:t>Kedi</a:t>
                    </a:r>
                    <a:r>
                      <a:rPr lang="tr-TR" altLang="en-US" sz="4000" b="1" dirty="0">
                        <a:solidFill>
                          <a:srgbClr val="0070C0"/>
                        </a:solidFill>
                        <a:ea typeface="Arial Unicode MS" charset="0"/>
                      </a:rPr>
                      <a:t> </a:t>
                    </a:r>
                    <a:endParaRPr lang="tr-TR" altLang="en-US" sz="4000" dirty="0">
                      <a:solidFill>
                        <a:srgbClr val="0070C0"/>
                      </a:solidFill>
                      <a:ea typeface="Arial Unicode MS" charset="0"/>
                    </a:endParaRPr>
                  </a:p>
                  <a:p>
                    <a:endParaRPr lang="tr-TR" altLang="en-US" sz="4000" dirty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164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403"/>
                    <a:ext cx="1898" cy="40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6392" name="Group 18"/>
              <p:cNvGrpSpPr>
                <a:grpSpLocks/>
              </p:cNvGrpSpPr>
              <p:nvPr/>
            </p:nvGrpSpPr>
            <p:grpSpPr bwMode="auto">
              <a:xfrm>
                <a:off x="0" y="806"/>
                <a:ext cx="1898" cy="1323"/>
                <a:chOff x="0" y="806"/>
                <a:chExt cx="1898" cy="1323"/>
              </a:xfrm>
            </p:grpSpPr>
            <p:sp>
              <p:nvSpPr>
                <p:cNvPr id="16398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898" cy="1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399" name="Group 16"/>
                <p:cNvGrpSpPr>
                  <a:grpSpLocks/>
                </p:cNvGrpSpPr>
                <p:nvPr/>
              </p:nvGrpSpPr>
              <p:grpSpPr bwMode="auto">
                <a:xfrm>
                  <a:off x="0" y="806"/>
                  <a:ext cx="1898" cy="1323"/>
                  <a:chOff x="0" y="806"/>
                  <a:chExt cx="1898" cy="1323"/>
                </a:xfrm>
              </p:grpSpPr>
              <p:sp>
                <p:nvSpPr>
                  <p:cNvPr id="16400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806"/>
                    <a:ext cx="1842" cy="132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Genetik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İmmun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uyarım sonucu şekillenen 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insülitis</a:t>
                    </a: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  <a:ea typeface="Arial Unicode MS" charset="0"/>
                    </a:endParaRP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Pankreatitis</a:t>
                    </a: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  <a:ea typeface="Arial Unicode MS" charset="0"/>
                    </a:endParaRP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Obesite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Enfeksiyon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Aynı zamana rastlayan hastalıklar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İlaçlar (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glukokortikoidler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)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İslet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amiloidozis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tr-TR" altLang="en-US" sz="2000" b="1" dirty="0">
                      <a:solidFill>
                        <a:srgbClr val="00CC00"/>
                      </a:solidFill>
                    </a:endParaRPr>
                  </a:p>
                </p:txBody>
              </p:sp>
              <p:sp>
                <p:nvSpPr>
                  <p:cNvPr id="1640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06"/>
                    <a:ext cx="1898" cy="132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16393" name="Group 22"/>
              <p:cNvGrpSpPr>
                <a:grpSpLocks/>
              </p:cNvGrpSpPr>
              <p:nvPr/>
            </p:nvGrpSpPr>
            <p:grpSpPr bwMode="auto">
              <a:xfrm>
                <a:off x="1898" y="806"/>
                <a:ext cx="1898" cy="1383"/>
                <a:chOff x="1898" y="806"/>
                <a:chExt cx="1898" cy="1383"/>
              </a:xfrm>
            </p:grpSpPr>
            <p:sp>
              <p:nvSpPr>
                <p:cNvPr id="16394" name="Rectangle 21"/>
                <p:cNvSpPr>
                  <a:spLocks noChangeArrowheads="1"/>
                </p:cNvSpPr>
                <p:nvPr/>
              </p:nvSpPr>
              <p:spPr bwMode="auto">
                <a:xfrm>
                  <a:off x="1898" y="806"/>
                  <a:ext cx="1898" cy="13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grpSp>
              <p:nvGrpSpPr>
                <p:cNvPr id="16395" name="Group 20"/>
                <p:cNvGrpSpPr>
                  <a:grpSpLocks/>
                </p:cNvGrpSpPr>
                <p:nvPr/>
              </p:nvGrpSpPr>
              <p:grpSpPr bwMode="auto">
                <a:xfrm>
                  <a:off x="1898" y="806"/>
                  <a:ext cx="1898" cy="1383"/>
                  <a:chOff x="1898" y="806"/>
                  <a:chExt cx="1898" cy="1383"/>
                </a:xfrm>
              </p:grpSpPr>
              <p:sp>
                <p:nvSpPr>
                  <p:cNvPr id="1639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866"/>
                    <a:ext cx="1842" cy="132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İslet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amiloidozis</a:t>
                    </a: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  <a:ea typeface="Arial Unicode MS" charset="0"/>
                    </a:endParaRP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Obesite</a:t>
                    </a: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  <a:ea typeface="Arial Unicode MS" charset="0"/>
                    </a:endParaRP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Enfeksiyon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Aynı zamana rastlayan hastalıklar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İlaçlar (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megestrol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acetate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)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Pankreatitis</a:t>
                    </a: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  <a:ea typeface="Arial Unicode MS" charset="0"/>
                    </a:endParaRP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Genetik </a:t>
                    </a:r>
                  </a:p>
                  <a:p>
                    <a:pPr>
                      <a:lnSpc>
                        <a:spcPct val="120000"/>
                      </a:lnSpc>
                      <a:buFontTx/>
                      <a:buChar char="•"/>
                    </a:pP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İmmun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uyarım sonucu oluşan </a:t>
                    </a:r>
                    <a:r>
                      <a:rPr lang="tr-TR" altLang="en-US" sz="2000" b="1" dirty="0" err="1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insülitis</a:t>
                    </a:r>
                    <a:r>
                      <a:rPr lang="tr-TR" altLang="en-US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a typeface="Arial Unicode MS" charset="0"/>
                      </a:rPr>
                      <a:t> </a:t>
                    </a:r>
                  </a:p>
                  <a:p>
                    <a:pPr>
                      <a:lnSpc>
                        <a:spcPct val="120000"/>
                      </a:lnSpc>
                    </a:pPr>
                    <a:endParaRPr lang="tr-TR" altLang="en-US" sz="2000" b="1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639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806"/>
                    <a:ext cx="1898" cy="132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16389" name="Rectangle 24"/>
            <p:cNvSpPr>
              <a:spLocks noChangeArrowheads="1"/>
            </p:cNvSpPr>
            <p:nvPr/>
          </p:nvSpPr>
          <p:spPr bwMode="auto">
            <a:xfrm>
              <a:off x="-3" y="400"/>
              <a:ext cx="3802" cy="173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160606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04999" y="1470026"/>
            <a:ext cx="880654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Hipoins</a:t>
            </a:r>
            <a:r>
              <a:rPr lang="tr-TR" altLang="en-US" b="1" dirty="0" err="1">
                <a:solidFill>
                  <a:srgbClr val="0000CC"/>
                </a:solidFill>
              </a:rPr>
              <a:t>ü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li</a:t>
            </a:r>
            <a:r>
              <a:rPr lang="tr-TR" altLang="en-US" b="1" dirty="0" err="1">
                <a:solidFill>
                  <a:srgbClr val="0000CC"/>
                </a:solidFill>
              </a:rPr>
              <a:t>ne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mi</a:t>
            </a:r>
            <a:r>
              <a:rPr lang="tr-TR" altLang="en-US" b="1" dirty="0">
                <a:solidFill>
                  <a:srgbClr val="0000CC"/>
                </a:solidFill>
              </a:rPr>
              <a:t>                             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hiperglisemi</a:t>
            </a: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0000CC"/>
                </a:solidFill>
              </a:rPr>
              <a:t>Glikoz Konsantrasyonu;</a:t>
            </a: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0000CC"/>
                </a:solidFill>
              </a:rPr>
              <a:t>Köpeklerde 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180-220 mg/dl </a:t>
            </a:r>
            <a:r>
              <a:rPr lang="tr-TR" altLang="en-US" b="1" dirty="0">
                <a:solidFill>
                  <a:srgbClr val="0000CC"/>
                </a:solidFill>
              </a:rPr>
              <a:t>                   glikozüri</a:t>
            </a:r>
          </a:p>
          <a:p>
            <a:pPr eaLnBrk="1" hangingPunct="1"/>
            <a:r>
              <a:rPr lang="tr-TR" altLang="en-US" b="1" dirty="0">
                <a:solidFill>
                  <a:srgbClr val="0000CC"/>
                </a:solidFill>
              </a:rPr>
              <a:t>K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edilerde 290 mg/dl</a:t>
            </a:r>
            <a:r>
              <a:rPr lang="tr-TR" altLang="en-US" b="1" dirty="0">
                <a:solidFill>
                  <a:srgbClr val="0000CC"/>
                </a:solidFill>
              </a:rPr>
              <a:t> </a:t>
            </a: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r>
              <a:rPr lang="tr-TR" altLang="en-US" b="1" dirty="0">
                <a:solidFill>
                  <a:srgbClr val="0000CC"/>
                </a:solidFill>
              </a:rPr>
              <a:t>G</a:t>
            </a:r>
            <a:r>
              <a:rPr lang="tr-TR" altLang="en-US" b="1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likozüri </a:t>
            </a:r>
            <a:r>
              <a:rPr lang="tr-TR" altLang="en-US" b="1" dirty="0">
                <a:solidFill>
                  <a:srgbClr val="0000CC"/>
                </a:solidFill>
              </a:rPr>
              <a:t>         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ozmotik</a:t>
            </a:r>
            <a:r>
              <a:rPr lang="tr-TR" altLang="en-US" b="1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diürezis</a:t>
            </a:r>
            <a:r>
              <a:rPr lang="tr-TR" altLang="en-US" b="1" dirty="0">
                <a:solidFill>
                  <a:srgbClr val="0000CC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>
                <a:solidFill>
                  <a:srgbClr val="0000CC"/>
                </a:solidFill>
              </a:rPr>
              <a:t>              </a:t>
            </a:r>
            <a:r>
              <a:rPr lang="tr-TR" altLang="en-US" b="1" dirty="0" err="1">
                <a:solidFill>
                  <a:srgbClr val="0000CC"/>
                </a:solidFill>
                <a:ea typeface="Times New Roman" charset="0"/>
                <a:cs typeface="Times New Roman" charset="0"/>
              </a:rPr>
              <a:t>poliüri</a:t>
            </a: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Poliüri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r>
              <a:rPr lang="tr-TR" altLang="en-US" b="1" dirty="0">
                <a:solidFill>
                  <a:srgbClr val="0000CC"/>
                </a:solidFill>
              </a:rPr>
              <a:t>                                     </a:t>
            </a:r>
            <a:r>
              <a:rPr lang="tr-TR" altLang="en-US" b="1" dirty="0" err="1">
                <a:solidFill>
                  <a:srgbClr val="0000CC"/>
                </a:solidFill>
                <a:ea typeface="Arial" charset="0"/>
                <a:cs typeface="Arial" charset="0"/>
              </a:rPr>
              <a:t>polidipsi</a:t>
            </a:r>
            <a:r>
              <a:rPr lang="tr-TR" altLang="en-US" b="1" dirty="0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eaLnBrk="1" hangingPunct="1"/>
            <a:endParaRPr lang="tr-TR" altLang="en-US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tr-TR" altLang="en-US" b="1" dirty="0">
                <a:solidFill>
                  <a:schemeClr val="bg2"/>
                </a:solidFill>
              </a:rPr>
              <a:t>                                        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3581400" y="49307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5361214" y="152445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6096000" y="3048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6096000" y="34290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3505200" y="4114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AutoShape 10"/>
          <p:cNvSpPr>
            <a:spLocks noChangeArrowheads="1"/>
          </p:cNvSpPr>
          <p:nvPr/>
        </p:nvSpPr>
        <p:spPr bwMode="auto">
          <a:xfrm>
            <a:off x="6433457" y="2993571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11"/>
          <p:cNvSpPr>
            <a:spLocks noChangeArrowheads="1"/>
          </p:cNvSpPr>
          <p:nvPr/>
        </p:nvSpPr>
        <p:spPr bwMode="auto">
          <a:xfrm>
            <a:off x="7086600" y="41148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gradFill rotWithShape="0">
            <a:gsLst>
              <a:gs pos="0">
                <a:srgbClr val="00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726266" y="5995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altLang="en-US" b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HASTALIĞIN  PATOFİZYOLOJİSİ</a:t>
            </a:r>
            <a:r>
              <a:rPr lang="tr-TR" altLang="en-US" sz="1200" b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tr-TR" altLang="en-US" sz="1200" b="1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22130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09800" y="15240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b="1">
                <a:solidFill>
                  <a:srgbClr val="0000CC"/>
                </a:solidFill>
                <a:ea typeface="Times New Roman" charset="0"/>
                <a:cs typeface="Times New Roman" charset="0"/>
              </a:rPr>
              <a:t>Hipoins</a:t>
            </a:r>
            <a:r>
              <a:rPr lang="tr-TR" altLang="en-US" b="1">
                <a:solidFill>
                  <a:srgbClr val="0000CC"/>
                </a:solidFill>
              </a:rPr>
              <a:t>ü</a:t>
            </a:r>
            <a:r>
              <a:rPr lang="tr-TR" altLang="en-US" b="1">
                <a:solidFill>
                  <a:srgbClr val="0000CC"/>
                </a:solidFill>
                <a:ea typeface="Times New Roman" charset="0"/>
                <a:cs typeface="Times New Roman" charset="0"/>
              </a:rPr>
              <a:t>li</a:t>
            </a:r>
            <a:r>
              <a:rPr lang="tr-TR" altLang="en-US" b="1">
                <a:solidFill>
                  <a:srgbClr val="0000CC"/>
                </a:solidFill>
              </a:rPr>
              <a:t>ne</a:t>
            </a:r>
            <a:r>
              <a:rPr lang="tr-TR" altLang="en-US" b="1">
                <a:solidFill>
                  <a:srgbClr val="0000CC"/>
                </a:solidFill>
                <a:ea typeface="Times New Roman" charset="0"/>
                <a:cs typeface="Times New Roman" charset="0"/>
              </a:rPr>
              <a:t>mi</a:t>
            </a:r>
            <a:r>
              <a:rPr lang="tr-TR" altLang="en-US" b="1">
                <a:solidFill>
                  <a:srgbClr val="0000CC"/>
                </a:solidFill>
              </a:rPr>
              <a:t>          doyma merkezindeki, 				</a:t>
            </a:r>
            <a:r>
              <a:rPr lang="tr-TR" altLang="en-US" b="1">
                <a:solidFill>
                  <a:srgbClr val="0000CC"/>
                </a:solidFill>
                <a:ea typeface="Arial" charset="0"/>
                <a:cs typeface="Arial" charset="0"/>
              </a:rPr>
              <a:t>hücrelere glikoz giri</a:t>
            </a:r>
            <a:r>
              <a:rPr lang="tr-TR" altLang="en-US" b="1">
                <a:solidFill>
                  <a:srgbClr val="0000CC"/>
                </a:solidFill>
              </a:rPr>
              <a:t>ş</a:t>
            </a:r>
            <a:r>
              <a:rPr lang="tr-TR" altLang="en-US" b="1">
                <a:solidFill>
                  <a:srgbClr val="0000CC"/>
                </a:solidFill>
                <a:ea typeface="Arial" charset="0"/>
                <a:cs typeface="Arial" charset="0"/>
              </a:rPr>
              <a:t>i boz</a:t>
            </a:r>
            <a:r>
              <a:rPr lang="tr-TR" altLang="en-US" b="1">
                <a:solidFill>
                  <a:srgbClr val="0000CC"/>
                </a:solidFill>
              </a:rPr>
              <a:t>ulur;</a:t>
            </a:r>
          </a:p>
          <a:p>
            <a:pPr eaLnBrk="1" hangingPunct="1"/>
            <a:endParaRPr lang="tr-TR" altLang="en-US" b="1">
              <a:solidFill>
                <a:srgbClr val="0000CC"/>
              </a:solidFill>
            </a:endParaRPr>
          </a:p>
          <a:p>
            <a:pPr algn="ctr" eaLnBrk="1" hangingPunct="1"/>
            <a:r>
              <a:rPr lang="tr-TR" altLang="en-US" b="1">
                <a:solidFill>
                  <a:srgbClr val="0000CC"/>
                </a:solidFill>
                <a:ea typeface="Arial" charset="0"/>
                <a:cs typeface="Arial" charset="0"/>
              </a:rPr>
              <a:t>yeme merkezinin fonksiyonlarını azalır</a:t>
            </a:r>
            <a:r>
              <a:rPr lang="tr-TR" altLang="en-US" b="1">
                <a:solidFill>
                  <a:srgbClr val="0000CC"/>
                </a:solidFill>
              </a:rPr>
              <a:t>.</a:t>
            </a:r>
            <a:r>
              <a:rPr lang="tr-TR" altLang="en-US" b="1">
                <a:solidFill>
                  <a:srgbClr val="0000CC"/>
                </a:solidFill>
                <a:ea typeface="Arial" charset="0"/>
                <a:cs typeface="Arial" charset="0"/>
              </a:rPr>
              <a:t> </a:t>
            </a:r>
            <a:endParaRPr lang="tr-TR" altLang="en-US" b="1">
              <a:solidFill>
                <a:srgbClr val="0000CC"/>
              </a:solidFill>
            </a:endParaRPr>
          </a:p>
          <a:p>
            <a:pPr algn="ctr" eaLnBrk="1" hangingPunct="1"/>
            <a:endParaRPr lang="tr-TR" altLang="en-US" b="1">
              <a:solidFill>
                <a:srgbClr val="0000CC"/>
              </a:solidFill>
            </a:endParaRPr>
          </a:p>
          <a:p>
            <a:pPr algn="ctr" eaLnBrk="1" hangingPunct="1"/>
            <a:r>
              <a:rPr lang="tr-TR" altLang="en-US" b="1">
                <a:solidFill>
                  <a:srgbClr val="0000CC"/>
                </a:solidFill>
                <a:ea typeface="Arial" charset="0"/>
                <a:cs typeface="Arial" charset="0"/>
              </a:rPr>
              <a:t>organizma sürekli yeme ihtiyacı hissede</a:t>
            </a:r>
            <a:r>
              <a:rPr lang="tr-TR" altLang="en-US" b="1">
                <a:solidFill>
                  <a:srgbClr val="0000CC"/>
                </a:solidFill>
              </a:rPr>
              <a:t>r.</a:t>
            </a:r>
            <a:endParaRPr lang="tr-TR" altLang="en-US" b="1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419600" y="16002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2590800" y="3276600"/>
            <a:ext cx="457200" cy="3810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190500 h 21600"/>
              <a:gd name="T4" fmla="*/ 342900 w 21600"/>
              <a:gd name="T5" fmla="*/ 381000 h 21600"/>
              <a:gd name="T6" fmla="*/ 457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2590800" y="2667000"/>
            <a:ext cx="457200" cy="381000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190500 h 21600"/>
              <a:gd name="T4" fmla="*/ 342900 w 21600"/>
              <a:gd name="T5" fmla="*/ 381000 h 21600"/>
              <a:gd name="T6" fmla="*/ 457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4648200" y="4343400"/>
            <a:ext cx="2362200" cy="406400"/>
          </a:xfrm>
          <a:prstGeom prst="downArrow">
            <a:avLst>
              <a:gd name="adj1" fmla="val 45115"/>
              <a:gd name="adj2" fmla="val 6269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4795310" y="5260876"/>
            <a:ext cx="1771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800" b="1">
                <a:solidFill>
                  <a:srgbClr val="3366CC"/>
                </a:solidFill>
              </a:rPr>
              <a:t>POLİFAJİ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61420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73362" y="2398295"/>
            <a:ext cx="6797675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endParaRPr lang="tr-TR" altLang="en-US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İnsülin yetmezliği</a:t>
            </a:r>
          </a:p>
          <a:p>
            <a:pPr algn="ctr" eaLnBrk="1" hangingPunct="1"/>
            <a:endParaRPr lang="tr-TR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r>
              <a:rPr lang="tr-TR" altLang="en-US" sz="2800" b="1" dirty="0" err="1">
                <a:solidFill>
                  <a:schemeClr val="accent5">
                    <a:lumMod val="50000"/>
                  </a:schemeClr>
                </a:solidFill>
              </a:rPr>
              <a:t>Diabetogenik</a:t>
            </a:r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 hormonlar</a:t>
            </a:r>
          </a:p>
          <a:p>
            <a:pPr algn="ctr" eaLnBrk="1" hangingPunct="1"/>
            <a:endParaRPr lang="tr-TR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Açlık</a:t>
            </a:r>
          </a:p>
          <a:p>
            <a:pPr algn="ctr" eaLnBrk="1" hangingPunct="1"/>
            <a:endParaRPr lang="tr-TR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/>
            <a:r>
              <a:rPr lang="tr-TR" altLang="en-US" sz="2800" b="1" dirty="0" err="1">
                <a:solidFill>
                  <a:schemeClr val="accent5">
                    <a:lumMod val="50000"/>
                  </a:schemeClr>
                </a:solidFill>
              </a:rPr>
              <a:t>Dehidrasyon</a:t>
            </a:r>
            <a:endParaRPr lang="tr-TR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tr-TR" altLang="en-US" sz="2800" b="1" i="1" dirty="0">
              <a:solidFill>
                <a:srgbClr val="990099"/>
              </a:solidFill>
            </a:endParaRPr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1624263" y="890336"/>
            <a:ext cx="9095872" cy="150795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r>
              <a:rPr lang="tr-TR" altLang="en-US" sz="4000" b="1">
                <a:solidFill>
                  <a:srgbClr val="990099"/>
                </a:solidFill>
              </a:rPr>
              <a:t>Diabetik</a:t>
            </a:r>
            <a:r>
              <a:rPr lang="tr-TR" altLang="en-US" sz="4000" b="1" dirty="0">
                <a:solidFill>
                  <a:srgbClr val="990099"/>
                </a:solidFill>
              </a:rPr>
              <a:t> </a:t>
            </a:r>
            <a:r>
              <a:rPr lang="tr-TR" altLang="en-US" sz="4000" b="1" dirty="0" err="1">
                <a:solidFill>
                  <a:srgbClr val="990099"/>
                </a:solidFill>
              </a:rPr>
              <a:t>ketoasidozis</a:t>
            </a:r>
            <a:endParaRPr lang="tr-TR" altLang="en-US" sz="4000" b="1" dirty="0">
              <a:solidFill>
                <a:srgbClr val="99009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3979826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1053" y="1143001"/>
            <a:ext cx="11149263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/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İnsülin y</a:t>
            </a:r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etmezli</a:t>
            </a:r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ğ</a:t>
            </a:r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inde</a:t>
            </a:r>
            <a:r>
              <a:rPr lang="tr-TR" altLang="en-US" sz="28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endParaRPr lang="tr-TR" alt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tr-TR" altLang="en-US" b="1" dirty="0">
              <a:solidFill>
                <a:srgbClr val="00808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</a:rPr>
              <a:t>Yağ asitleri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Coenzim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A (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CoA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)-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derivatları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içinde okside olarak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asetil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CoA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’ ya dönü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</a:rPr>
              <a:t>ş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türülür. </a:t>
            </a:r>
            <a:endParaRPr lang="tr-TR" alt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tr-TR" altLang="en-US" b="1" dirty="0">
              <a:solidFill>
                <a:srgbClr val="00808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Ciddi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diabet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olgularında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asetil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CoA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’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lar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birle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</a:rPr>
              <a:t>ş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erek </a:t>
            </a:r>
            <a:r>
              <a:rPr lang="tr-TR" altLang="en-US" b="1" dirty="0" err="1">
                <a:solidFill>
                  <a:srgbClr val="FF66FF"/>
                </a:solidFill>
                <a:ea typeface="Times New Roman" charset="0"/>
                <a:cs typeface="Times New Roman" charset="0"/>
              </a:rPr>
              <a:t>asetoasetik</a:t>
            </a:r>
            <a:r>
              <a:rPr lang="tr-TR" altLang="en-US" b="1" dirty="0">
                <a:solidFill>
                  <a:srgbClr val="FF66FF"/>
                </a:solidFill>
                <a:ea typeface="Times New Roman" charset="0"/>
                <a:cs typeface="Times New Roman" charset="0"/>
              </a:rPr>
              <a:t> asit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’ e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aseto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-asetik asit bir basamak daha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metabolize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olarak </a:t>
            </a:r>
            <a:r>
              <a:rPr lang="tr-TR" altLang="en-US" b="1" dirty="0" err="1">
                <a:solidFill>
                  <a:srgbClr val="FF66FF"/>
                </a:solidFill>
                <a:ea typeface="Times New Roman" charset="0"/>
                <a:cs typeface="Times New Roman" charset="0"/>
              </a:rPr>
              <a:t>ß</a:t>
            </a:r>
            <a:r>
              <a:rPr lang="tr-TR" altLang="en-US" b="1" dirty="0">
                <a:solidFill>
                  <a:srgbClr val="FF66FF"/>
                </a:solidFill>
                <a:ea typeface="Times New Roman" charset="0"/>
                <a:cs typeface="Times New Roman" charset="0"/>
              </a:rPr>
              <a:t> – </a:t>
            </a:r>
            <a:r>
              <a:rPr lang="tr-TR" altLang="en-US" b="1" dirty="0" err="1">
                <a:solidFill>
                  <a:srgbClr val="FF66FF"/>
                </a:solidFill>
                <a:ea typeface="Times New Roman" charset="0"/>
                <a:cs typeface="Times New Roman" charset="0"/>
              </a:rPr>
              <a:t>hidroksi-bütirik</a:t>
            </a:r>
            <a:r>
              <a:rPr lang="tr-TR" altLang="en-US" b="1" dirty="0">
                <a:solidFill>
                  <a:srgbClr val="FF66FF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rgbClr val="FF66FF"/>
                </a:solidFill>
                <a:ea typeface="Times New Roman" charset="0"/>
                <a:cs typeface="Times New Roman" charset="0"/>
              </a:rPr>
              <a:t>asite</a:t>
            </a:r>
            <a:r>
              <a:rPr lang="tr-TR" altLang="en-US" b="1" dirty="0">
                <a:solidFill>
                  <a:srgbClr val="008080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dönü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</a:rPr>
              <a:t>ş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ür. </a:t>
            </a:r>
            <a:endParaRPr lang="tr-TR" alt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/>
            <a:endParaRPr lang="tr-TR" altLang="en-US" b="1" dirty="0">
              <a:solidFill>
                <a:srgbClr val="008080"/>
              </a:solidFill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Aseto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-asetik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asitin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spontan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 err="1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dekarboksilasyonu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 ile </a:t>
            </a:r>
            <a:r>
              <a:rPr lang="tr-TR" altLang="en-US" b="1" dirty="0">
                <a:solidFill>
                  <a:srgbClr val="FF66FF"/>
                </a:solidFill>
                <a:ea typeface="Times New Roman" charset="0"/>
                <a:cs typeface="Times New Roman" charset="0"/>
              </a:rPr>
              <a:t>aseton</a:t>
            </a:r>
            <a:r>
              <a:rPr lang="tr-TR" altLang="en-US" b="1" dirty="0">
                <a:solidFill>
                  <a:srgbClr val="008080"/>
                </a:solidFill>
                <a:ea typeface="Times New Roman" charset="0"/>
                <a:cs typeface="Times New Roman" charset="0"/>
              </a:rPr>
              <a:t> 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olu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</a:rPr>
              <a:t>ş</a:t>
            </a:r>
            <a:r>
              <a:rPr lang="tr-TR" altLang="en-US" b="1" dirty="0">
                <a:solidFill>
                  <a:schemeClr val="accent5">
                    <a:lumMod val="50000"/>
                  </a:schemeClr>
                </a:solidFill>
                <a:ea typeface="Times New Roman" charset="0"/>
                <a:cs typeface="Times New Roman" charset="0"/>
              </a:rPr>
              <a:t>ur.</a:t>
            </a:r>
            <a:endParaRPr lang="tr-TR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DOÇ.DR.İDİL BAŞTAN</a:t>
            </a:r>
          </a:p>
        </p:txBody>
      </p:sp>
    </p:spTree>
    <p:extLst>
      <p:ext uri="{BB962C8B-B14F-4D97-AF65-F5344CB8AC3E}">
        <p14:creationId xmlns:p14="http://schemas.microsoft.com/office/powerpoint/2010/main" val="43891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2517</Words>
  <Application>Microsoft Macintosh PowerPoint</Application>
  <PresentationFormat>Widescreen</PresentationFormat>
  <Paragraphs>637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 Unicode MS</vt:lpstr>
      <vt:lpstr>Arial</vt:lpstr>
      <vt:lpstr>Calibri</vt:lpstr>
      <vt:lpstr>Calibri Light</vt:lpstr>
      <vt:lpstr>Comic Sans MS</vt:lpstr>
      <vt:lpstr>Courier New</vt:lpstr>
      <vt:lpstr>Times New Roman</vt:lpstr>
      <vt:lpstr>Verdana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Nötrofil fonksiyon Bozuklukları gelişir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2021-10-16T13:28:30Z</dcterms:created>
  <dcterms:modified xsi:type="dcterms:W3CDTF">2021-10-16T13:30:25Z</dcterms:modified>
</cp:coreProperties>
</file>