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3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AD53A-878E-498E-AFE8-59B9F684E8A0}" type="datetimeFigureOut">
              <a:rPr lang="tr-TR" smtClean="0"/>
              <a:t>20 Mar 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2EAE-914F-4B5C-9A89-936D67E4B8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8487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AD53A-878E-498E-AFE8-59B9F684E8A0}" type="datetimeFigureOut">
              <a:rPr lang="tr-TR" smtClean="0"/>
              <a:t>20 Mar 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2EAE-914F-4B5C-9A89-936D67E4B8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8865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AD53A-878E-498E-AFE8-59B9F684E8A0}" type="datetimeFigureOut">
              <a:rPr lang="tr-TR" smtClean="0"/>
              <a:t>20 Mar 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2EAE-914F-4B5C-9A89-936D67E4B8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7714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AD53A-878E-498E-AFE8-59B9F684E8A0}" type="datetimeFigureOut">
              <a:rPr lang="tr-TR" smtClean="0"/>
              <a:t>20 Mar 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2EAE-914F-4B5C-9A89-936D67E4B8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4257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AD53A-878E-498E-AFE8-59B9F684E8A0}" type="datetimeFigureOut">
              <a:rPr lang="tr-TR" smtClean="0"/>
              <a:t>20 Mar 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2EAE-914F-4B5C-9A89-936D67E4B8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2988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AD53A-878E-498E-AFE8-59B9F684E8A0}" type="datetimeFigureOut">
              <a:rPr lang="tr-TR" smtClean="0"/>
              <a:t>20 Mar 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2EAE-914F-4B5C-9A89-936D67E4B8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7959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AD53A-878E-498E-AFE8-59B9F684E8A0}" type="datetimeFigureOut">
              <a:rPr lang="tr-TR" smtClean="0"/>
              <a:t>20 Mar 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2EAE-914F-4B5C-9A89-936D67E4B8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9894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AD53A-878E-498E-AFE8-59B9F684E8A0}" type="datetimeFigureOut">
              <a:rPr lang="tr-TR" smtClean="0"/>
              <a:t>20 Mar 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2EAE-914F-4B5C-9A89-936D67E4B8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7881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AD53A-878E-498E-AFE8-59B9F684E8A0}" type="datetimeFigureOut">
              <a:rPr lang="tr-TR" smtClean="0"/>
              <a:t>20 Mar 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2EAE-914F-4B5C-9A89-936D67E4B8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2515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AD53A-878E-498E-AFE8-59B9F684E8A0}" type="datetimeFigureOut">
              <a:rPr lang="tr-TR" smtClean="0"/>
              <a:t>20 Mar 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2EAE-914F-4B5C-9A89-936D67E4B8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9848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AD53A-878E-498E-AFE8-59B9F684E8A0}" type="datetimeFigureOut">
              <a:rPr lang="tr-TR" smtClean="0"/>
              <a:t>20 Mar 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2EAE-914F-4B5C-9A89-936D67E4B8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3724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6AD53A-878E-498E-AFE8-59B9F684E8A0}" type="datetimeFigureOut">
              <a:rPr lang="tr-TR" smtClean="0"/>
              <a:t>20 Mar 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D2EAE-914F-4B5C-9A89-936D67E4B8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3253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0"/>
            <a:ext cx="8229600" cy="692150"/>
          </a:xfrm>
        </p:spPr>
        <p:txBody>
          <a:bodyPr/>
          <a:lstStyle/>
          <a:p>
            <a:r>
              <a:rPr lang="tr-TR" altLang="tr-TR" sz="4000">
                <a:solidFill>
                  <a:srgbClr val="66FF33"/>
                </a:solidFill>
              </a:rPr>
              <a:t>BİLİM ETİĞİ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692150"/>
            <a:ext cx="8229600" cy="6165850"/>
          </a:xfrm>
        </p:spPr>
        <p:txBody>
          <a:bodyPr/>
          <a:lstStyle/>
          <a:p>
            <a:pPr>
              <a:buClr>
                <a:srgbClr val="66FF33"/>
              </a:buClr>
              <a:buFont typeface="Wingdings" panose="05000000000000000000" pitchFamily="2" charset="2"/>
              <a:buNone/>
            </a:pPr>
            <a:r>
              <a:rPr lang="tr-TR" altLang="tr-TR" b="1"/>
              <a:t>	Bilim etiği, etkinliklerin tümünün yürütülmesi sırasında ortaya çıkan değer sorunlarıyla, bunlara getirilen çözüm önerilerinin tartışıldığı alan olarak tanımlanabilir. Bilim etiğine konu olan değer sorunlarını 3 ana başlık altında toplamak mümkündür:</a:t>
            </a:r>
          </a:p>
          <a:p>
            <a:pPr>
              <a:buClr>
                <a:srgbClr val="66FF33"/>
              </a:buClr>
            </a:pPr>
            <a:r>
              <a:rPr lang="tr-TR" altLang="tr-TR" b="1"/>
              <a:t>Bilimle uğraşanların, birbirlerine karşı olan tutum ve davranışları</a:t>
            </a:r>
          </a:p>
          <a:p>
            <a:pPr>
              <a:buClr>
                <a:srgbClr val="66FF33"/>
              </a:buClr>
            </a:pPr>
            <a:r>
              <a:rPr lang="tr-TR" altLang="tr-TR" b="1"/>
              <a:t>Bilimle uğraşanların, araştırmaya konu olan bireylere karşı tutum ve davranışları </a:t>
            </a:r>
          </a:p>
          <a:p>
            <a:pPr>
              <a:buClr>
                <a:srgbClr val="66FF33"/>
              </a:buClr>
            </a:pPr>
            <a:r>
              <a:rPr lang="tr-TR" altLang="tr-TR" b="1"/>
              <a:t>Bilimle uğraşanların, bilimsel raporları okuyacak ve sonuçlarından yararlanılacak olanlara karşı tutum ve davranışları</a:t>
            </a:r>
          </a:p>
          <a:p>
            <a:endParaRPr lang="tr-TR" altLang="tr-TR" b="1"/>
          </a:p>
        </p:txBody>
      </p:sp>
    </p:spTree>
    <p:extLst>
      <p:ext uri="{BB962C8B-B14F-4D97-AF65-F5344CB8AC3E}">
        <p14:creationId xmlns:p14="http://schemas.microsoft.com/office/powerpoint/2010/main" val="3405015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600">
                <a:solidFill>
                  <a:srgbClr val="66FF33"/>
                </a:solidFill>
              </a:rPr>
              <a:t>BİYOETİK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buClr>
                <a:srgbClr val="66FF33"/>
              </a:buClr>
            </a:pPr>
            <a:r>
              <a:rPr lang="tr-TR" altLang="tr-TR" b="1">
                <a:solidFill>
                  <a:srgbClr val="00FFCC"/>
                </a:solidFill>
              </a:rPr>
              <a:t>Biyoetik</a:t>
            </a:r>
            <a:r>
              <a:rPr lang="tr-TR" altLang="tr-TR" b="1"/>
              <a:t>, daha çok eski klasik etik teorilerinin yeni tıbbi gelişmeler ve sağlık sorunlarının ışığı altında incelenmesi ve bunların yoğun bir şekilde ele alınması olarak düşünülmelidir. </a:t>
            </a:r>
          </a:p>
        </p:txBody>
      </p:sp>
    </p:spTree>
    <p:extLst>
      <p:ext uri="{BB962C8B-B14F-4D97-AF65-F5344CB8AC3E}">
        <p14:creationId xmlns:p14="http://schemas.microsoft.com/office/powerpoint/2010/main" val="3005960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260350"/>
            <a:ext cx="8229600" cy="659765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b="1">
                <a:solidFill>
                  <a:srgbClr val="66FF33"/>
                </a:solidFill>
              </a:rPr>
              <a:t>	Biyoetik alanının konuları şunlardır:</a:t>
            </a:r>
          </a:p>
          <a:p>
            <a:pPr>
              <a:lnSpc>
                <a:spcPct val="80000"/>
              </a:lnSpc>
              <a:buClr>
                <a:srgbClr val="66FF33"/>
              </a:buClr>
            </a:pPr>
            <a:r>
              <a:rPr lang="tr-TR" altLang="tr-TR" b="1"/>
              <a:t>Gebeliğin yapay olarak sonlandırılması</a:t>
            </a:r>
          </a:p>
          <a:p>
            <a:pPr>
              <a:lnSpc>
                <a:spcPct val="80000"/>
              </a:lnSpc>
              <a:buClr>
                <a:srgbClr val="66FF33"/>
              </a:buClr>
            </a:pPr>
            <a:r>
              <a:rPr lang="tr-TR" altLang="tr-TR" b="1"/>
              <a:t>Doğuştan sakatlıkları olan bebekler</a:t>
            </a:r>
          </a:p>
          <a:p>
            <a:pPr>
              <a:lnSpc>
                <a:spcPct val="80000"/>
              </a:lnSpc>
              <a:buClr>
                <a:srgbClr val="66FF33"/>
              </a:buClr>
            </a:pPr>
            <a:r>
              <a:rPr lang="tr-TR" altLang="tr-TR" b="1"/>
              <a:t>Kısırlaştırma</a:t>
            </a:r>
          </a:p>
          <a:p>
            <a:pPr>
              <a:lnSpc>
                <a:spcPct val="80000"/>
              </a:lnSpc>
              <a:buClr>
                <a:srgbClr val="66FF33"/>
              </a:buClr>
            </a:pPr>
            <a:r>
              <a:rPr lang="tr-TR" altLang="tr-TR" b="1"/>
              <a:t>Gebeliğin önlenmesi</a:t>
            </a:r>
          </a:p>
          <a:p>
            <a:pPr>
              <a:lnSpc>
                <a:spcPct val="80000"/>
              </a:lnSpc>
              <a:buClr>
                <a:srgbClr val="66FF33"/>
              </a:buClr>
            </a:pPr>
            <a:r>
              <a:rPr lang="tr-TR" altLang="tr-TR" b="1"/>
              <a:t>Yapay döllenme</a:t>
            </a:r>
          </a:p>
          <a:p>
            <a:pPr>
              <a:lnSpc>
                <a:spcPct val="80000"/>
              </a:lnSpc>
              <a:buClr>
                <a:srgbClr val="66FF33"/>
              </a:buClr>
            </a:pPr>
            <a:r>
              <a:rPr lang="tr-TR" altLang="tr-TR" b="1"/>
              <a:t>Kalıtsal hastalıkta koruyucu hekimlik</a:t>
            </a:r>
          </a:p>
          <a:p>
            <a:pPr>
              <a:lnSpc>
                <a:spcPct val="80000"/>
              </a:lnSpc>
              <a:buClr>
                <a:srgbClr val="66FF33"/>
              </a:buClr>
            </a:pPr>
            <a:r>
              <a:rPr lang="tr-TR" altLang="tr-TR" b="1"/>
              <a:t>Genel insan deneyleri</a:t>
            </a:r>
          </a:p>
          <a:p>
            <a:pPr>
              <a:lnSpc>
                <a:spcPct val="80000"/>
              </a:lnSpc>
              <a:buClr>
                <a:srgbClr val="66FF33"/>
              </a:buClr>
            </a:pPr>
            <a:r>
              <a:rPr lang="tr-TR" altLang="tr-TR" b="1"/>
              <a:t>İnsan deneyleri için gönüllülerden aydınlatılmış onam alınması</a:t>
            </a:r>
          </a:p>
          <a:p>
            <a:pPr>
              <a:lnSpc>
                <a:spcPct val="80000"/>
              </a:lnSpc>
              <a:buClr>
                <a:srgbClr val="66FF33"/>
              </a:buClr>
            </a:pPr>
            <a:r>
              <a:rPr lang="tr-TR" altLang="tr-TR" b="1"/>
              <a:t>İnsanlarda tedavi edici madde denemesi</a:t>
            </a:r>
          </a:p>
          <a:p>
            <a:pPr>
              <a:lnSpc>
                <a:spcPct val="80000"/>
              </a:lnSpc>
              <a:buClr>
                <a:srgbClr val="66FF33"/>
              </a:buClr>
            </a:pPr>
            <a:r>
              <a:rPr lang="tr-TR" altLang="tr-TR" b="1"/>
              <a:t>Ölümün tanımı ve ölüm hakkı</a:t>
            </a:r>
          </a:p>
          <a:p>
            <a:pPr>
              <a:lnSpc>
                <a:spcPct val="80000"/>
              </a:lnSpc>
              <a:buClr>
                <a:srgbClr val="66FF33"/>
              </a:buClr>
            </a:pPr>
            <a:r>
              <a:rPr lang="tr-TR" altLang="tr-TR" b="1"/>
              <a:t>Doku ve organ aktarımları</a:t>
            </a:r>
          </a:p>
          <a:p>
            <a:pPr>
              <a:lnSpc>
                <a:spcPct val="80000"/>
              </a:lnSpc>
              <a:buClr>
                <a:srgbClr val="66FF33"/>
              </a:buClr>
            </a:pPr>
            <a:r>
              <a:rPr lang="tr-TR" altLang="tr-TR" b="1"/>
              <a:t>Kişisel tıbbi bilgilerin bilgisayara aktarılması</a:t>
            </a:r>
          </a:p>
          <a:p>
            <a:pPr>
              <a:lnSpc>
                <a:spcPct val="80000"/>
              </a:lnSpc>
              <a:buClr>
                <a:srgbClr val="66FF33"/>
              </a:buClr>
            </a:pPr>
            <a:r>
              <a:rPr lang="tr-TR" altLang="tr-TR" b="1"/>
              <a:t>Çevrenin korunması</a:t>
            </a:r>
          </a:p>
          <a:p>
            <a:pPr>
              <a:lnSpc>
                <a:spcPct val="80000"/>
              </a:lnSpc>
            </a:pPr>
            <a:endParaRPr lang="tr-TR" altLang="tr-TR" b="1"/>
          </a:p>
        </p:txBody>
      </p:sp>
    </p:spTree>
    <p:extLst>
      <p:ext uri="{BB962C8B-B14F-4D97-AF65-F5344CB8AC3E}">
        <p14:creationId xmlns:p14="http://schemas.microsoft.com/office/powerpoint/2010/main" val="810355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600">
                <a:solidFill>
                  <a:srgbClr val="66FF33"/>
                </a:solidFill>
              </a:rPr>
              <a:t>TIP ETİĞİ</a:t>
            </a:r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buClr>
                <a:srgbClr val="66FF33"/>
              </a:buClr>
            </a:pPr>
            <a:r>
              <a:rPr lang="tr-TR" altLang="tr-TR" b="1"/>
              <a:t>Tıp uygulamasında, hekimin kendi hakları ve hasta haklarıyla birlikte doğru mesleki yaklaşımın kurulmasına ilişkin temel prensiplerdir.</a:t>
            </a:r>
            <a:r>
              <a:rPr lang="tr-TR" altLang="tr-TR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66653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600">
                <a:solidFill>
                  <a:srgbClr val="66FF33"/>
                </a:solidFill>
              </a:rPr>
              <a:t>Tıp Etiğinin Kapsamına Giren Konular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Clr>
                <a:srgbClr val="66FF33"/>
              </a:buClr>
            </a:pPr>
            <a:r>
              <a:rPr lang="tr-TR" altLang="tr-TR" b="1"/>
              <a:t>İnsan deneyleri</a:t>
            </a:r>
          </a:p>
          <a:p>
            <a:pPr marL="609600" indent="-609600">
              <a:buClr>
                <a:srgbClr val="66FF33"/>
              </a:buClr>
            </a:pPr>
            <a:r>
              <a:rPr lang="tr-TR" altLang="tr-TR" b="1"/>
              <a:t>Gebeliğin yapay olarak sona erdirilmesi</a:t>
            </a:r>
          </a:p>
          <a:p>
            <a:pPr marL="609600" indent="-609600">
              <a:buClr>
                <a:srgbClr val="66FF33"/>
              </a:buClr>
            </a:pPr>
            <a:r>
              <a:rPr lang="tr-TR" altLang="tr-TR" b="1"/>
              <a:t>Doğum öncesi tanı</a:t>
            </a:r>
          </a:p>
          <a:p>
            <a:pPr marL="609600" indent="-609600">
              <a:buClr>
                <a:srgbClr val="66FF33"/>
              </a:buClr>
            </a:pPr>
            <a:r>
              <a:rPr lang="tr-TR" altLang="tr-TR" b="1"/>
              <a:t>Genetik danışmanlık</a:t>
            </a:r>
          </a:p>
          <a:p>
            <a:pPr marL="609600" indent="-609600">
              <a:buClr>
                <a:srgbClr val="66FF33"/>
              </a:buClr>
            </a:pPr>
            <a:r>
              <a:rPr lang="tr-TR" altLang="tr-TR" b="1"/>
              <a:t>Yardımcı üreme teknikleri</a:t>
            </a:r>
          </a:p>
          <a:p>
            <a:pPr marL="609600" indent="-609600">
              <a:buClr>
                <a:srgbClr val="66FF33"/>
              </a:buClr>
            </a:pPr>
            <a:r>
              <a:rPr lang="tr-TR" altLang="tr-TR" b="1"/>
              <a:t>Organ aktarımı</a:t>
            </a:r>
          </a:p>
          <a:p>
            <a:pPr marL="609600" indent="-609600">
              <a:buClr>
                <a:srgbClr val="66FF33"/>
              </a:buClr>
            </a:pPr>
            <a:r>
              <a:rPr lang="tr-TR" altLang="tr-TR" b="1"/>
              <a:t>Gen tedavisi</a:t>
            </a:r>
          </a:p>
          <a:p>
            <a:pPr marL="609600" indent="-609600">
              <a:buClr>
                <a:srgbClr val="66FF33"/>
              </a:buClr>
            </a:pPr>
            <a:r>
              <a:rPr lang="tr-TR" altLang="tr-TR" b="1"/>
              <a:t>Ölümün tanımı</a:t>
            </a:r>
          </a:p>
          <a:p>
            <a:pPr marL="609600" indent="-609600"/>
            <a:endParaRPr lang="tr-TR" altLang="tr-TR" b="1"/>
          </a:p>
        </p:txBody>
      </p:sp>
    </p:spTree>
    <p:extLst>
      <p:ext uri="{BB962C8B-B14F-4D97-AF65-F5344CB8AC3E}">
        <p14:creationId xmlns:p14="http://schemas.microsoft.com/office/powerpoint/2010/main" val="1124037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7814"/>
            <a:ext cx="8229600" cy="744537"/>
          </a:xfrm>
        </p:spPr>
        <p:txBody>
          <a:bodyPr/>
          <a:lstStyle/>
          <a:p>
            <a:r>
              <a:rPr lang="tr-TR" altLang="tr-TR" sz="4000">
                <a:solidFill>
                  <a:srgbClr val="99FF33"/>
                </a:solidFill>
              </a:rPr>
              <a:t>KAYNAKLAR</a:t>
            </a:r>
            <a:r>
              <a:rPr lang="tr-TR" altLang="tr-TR" sz="4000"/>
              <a:t> 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6626" y="1989139"/>
            <a:ext cx="8461375" cy="4535487"/>
          </a:xfrm>
        </p:spPr>
        <p:txBody>
          <a:bodyPr/>
          <a:lstStyle/>
          <a:p>
            <a:pPr marL="609600" indent="-609600" algn="just">
              <a:lnSpc>
                <a:spcPct val="80000"/>
              </a:lnSpc>
              <a:buClr>
                <a:srgbClr val="99FF33"/>
              </a:buClr>
            </a:pPr>
            <a:r>
              <a:rPr lang="tr-TR" altLang="tr-TR" sz="2400" b="1"/>
              <a:t>Tıbbi Etik ve Meslek Tarihi, Recep Aktur, Erdem Aydın, Somgür Y.E., 2001, Ankara</a:t>
            </a:r>
          </a:p>
          <a:p>
            <a:pPr marL="609600" indent="-609600" algn="just">
              <a:lnSpc>
                <a:spcPct val="80000"/>
              </a:lnSpc>
              <a:buClr>
                <a:srgbClr val="99FF33"/>
              </a:buClr>
            </a:pPr>
            <a:r>
              <a:rPr lang="tr-TR" altLang="tr-TR" sz="2400" b="1"/>
              <a:t>Erdemir, A.,D., Tıp Tarihi ve Deontoloji Dersleri, Uludağ Üniversitesi Basımevi,1994, Bursa.</a:t>
            </a:r>
          </a:p>
          <a:p>
            <a:pPr marL="609600" indent="-609600" algn="just">
              <a:lnSpc>
                <a:spcPct val="80000"/>
              </a:lnSpc>
              <a:buClr>
                <a:srgbClr val="99FF33"/>
              </a:buClr>
            </a:pPr>
            <a:r>
              <a:rPr lang="tr-TR" altLang="tr-TR" sz="2400" b="1"/>
              <a:t>Şehsuvaroğlu, B.,N., Tıbbi Deontoloji, Yayına hazırlayan Arslan Terzioğlu, Genişletilmiş II.Baskı, İstanbul Tıp Fakültesi Vakfı, 1983, İstanbul.</a:t>
            </a:r>
          </a:p>
          <a:p>
            <a:pPr marL="609600" indent="-609600" algn="just">
              <a:lnSpc>
                <a:spcPct val="80000"/>
              </a:lnSpc>
              <a:buClr>
                <a:srgbClr val="99FF33"/>
              </a:buClr>
            </a:pPr>
            <a:r>
              <a:rPr lang="tr-TR" altLang="tr-TR" sz="2400" b="1"/>
              <a:t>Erdem Aydın; Tıp Etiğine Giriş, Pegem Yayıncılık, 2001,Ankara.</a:t>
            </a:r>
          </a:p>
          <a:p>
            <a:pPr marL="609600" indent="-609600" algn="just">
              <a:lnSpc>
                <a:spcPct val="80000"/>
              </a:lnSpc>
              <a:buClr>
                <a:srgbClr val="99FF33"/>
              </a:buClr>
            </a:pPr>
            <a:r>
              <a:rPr lang="tr-TR" altLang="tr-TR" sz="2400" b="1"/>
              <a:t>Pehlivan, İ., “Yönetsel Mesleki ve Örgütsel Etik”, Pegem Yayıncılık, 1998, Ankara</a:t>
            </a:r>
          </a:p>
          <a:p>
            <a:pPr marL="609600" indent="-609600" algn="just">
              <a:lnSpc>
                <a:spcPct val="80000"/>
              </a:lnSpc>
              <a:buClr>
                <a:srgbClr val="99FF33"/>
              </a:buClr>
            </a:pPr>
            <a:r>
              <a:rPr lang="tr-TR" altLang="tr-TR" sz="2400" b="1"/>
              <a:t>http://www.rpsgb.org.uk/pdfs/techregcoundecsumm.pdf </a:t>
            </a:r>
          </a:p>
        </p:txBody>
      </p:sp>
    </p:spTree>
    <p:extLst>
      <p:ext uri="{BB962C8B-B14F-4D97-AF65-F5344CB8AC3E}">
        <p14:creationId xmlns:p14="http://schemas.microsoft.com/office/powerpoint/2010/main" val="15840524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171</Words>
  <Application>Microsoft Office PowerPoint</Application>
  <PresentationFormat>Geniş ekran</PresentationFormat>
  <Paragraphs>39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 Teması</vt:lpstr>
      <vt:lpstr>BİLİM ETİĞİ</vt:lpstr>
      <vt:lpstr>BİYOETİK</vt:lpstr>
      <vt:lpstr>PowerPoint Sunusu</vt:lpstr>
      <vt:lpstr>TIP ETİĞİ</vt:lpstr>
      <vt:lpstr>Tıp Etiğinin Kapsamına Giren Konular</vt:lpstr>
      <vt:lpstr>KAYNAKLAR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gülbin özçelikay</dc:creator>
  <cp:lastModifiedBy>gülbin özçelikay</cp:lastModifiedBy>
  <cp:revision>2</cp:revision>
  <dcterms:created xsi:type="dcterms:W3CDTF">2018-03-20T12:27:42Z</dcterms:created>
  <dcterms:modified xsi:type="dcterms:W3CDTF">2018-03-20T13:02:08Z</dcterms:modified>
</cp:coreProperties>
</file>