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72" y="4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46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0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95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776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92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49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56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91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81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84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404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943904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28B346-2FEA-431D-8910-304B2DD3B8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/>
              <a:t>SHB125 Sosyal Antropoloji</a:t>
            </a:r>
            <a:br>
              <a:rPr lang="tr-TR" dirty="0"/>
            </a:br>
            <a:r>
              <a:rPr lang="tr-TR" dirty="0"/>
              <a:t>Konu 6:Etnik Köken ve Irk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999445B-0526-42D2-ABB6-69C1E03933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Öğr. Gör. Dr. Ezgi ARSLAN ÖZDEMİR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5555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D7C1C5-B16D-4E7F-882B-E1A198962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Etnik Gruplar, Milliyet ve Uluslar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2FC643-B004-44B8-B85F-C798DE1FD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Ulus; bir dil, din, tarih, toprak, ata ve akrabalığı paylaşan toplum</a:t>
            </a:r>
          </a:p>
          <a:p>
            <a:r>
              <a:rPr lang="tr-TR" dirty="0"/>
              <a:t>Devlet; resmi, merkezi bir hükümete sahip </a:t>
            </a:r>
            <a:r>
              <a:rPr lang="tr-TR" dirty="0" err="1"/>
              <a:t>tabakalaşmış</a:t>
            </a:r>
            <a:r>
              <a:rPr lang="tr-TR" dirty="0"/>
              <a:t> toplum</a:t>
            </a:r>
          </a:p>
          <a:p>
            <a:r>
              <a:rPr lang="tr-TR" dirty="0"/>
              <a:t>Ulus-devlet; bölünmez bir tek ulus, özerk bir siyasal yapı</a:t>
            </a:r>
          </a:p>
          <a:p>
            <a:r>
              <a:rPr lang="tr-TR" dirty="0"/>
              <a:t>Milliyet; bir zamanlar özerk siyasi statüye sahip veya sahip olmayı ya da yeniden elde etmeyi isteyen grup (Hayali Cemaatler)</a:t>
            </a:r>
          </a:p>
        </p:txBody>
      </p:sp>
    </p:spTree>
    <p:extLst>
      <p:ext uri="{BB962C8B-B14F-4D97-AF65-F5344CB8AC3E}">
        <p14:creationId xmlns:p14="http://schemas.microsoft.com/office/powerpoint/2010/main" val="3700604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C9C538-4D47-4069-970B-395E70403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Asimilasyon</a:t>
            </a:r>
            <a:br>
              <a:rPr lang="tr-TR" dirty="0"/>
            </a:br>
            <a:r>
              <a:rPr lang="tr-TR" dirty="0"/>
              <a:t>Çok Kültürlülük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7AE693-2A5A-45DB-9DC9-7BEC3D05A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Asimilasyon:Azınlıktaki</a:t>
            </a:r>
            <a:r>
              <a:rPr lang="tr-TR" dirty="0"/>
              <a:t> bir etnik grubun başka bir kültürün baslın olduğu bir ülkeye yerleştiğinde yaşadığı değişim süreci. </a:t>
            </a:r>
          </a:p>
          <a:p>
            <a:r>
              <a:rPr lang="tr-TR" dirty="0"/>
              <a:t>Baskın kültürün özelliklerini benimseme</a:t>
            </a:r>
          </a:p>
          <a:p>
            <a:r>
              <a:rPr lang="tr-TR" dirty="0"/>
              <a:t>Çok Kültürlülük; bir ülkede kültürel farklılığın iyi ve istendik bir şey olarak görülmesi, eşitlik, adillik, hakkaniyet</a:t>
            </a:r>
          </a:p>
        </p:txBody>
      </p:sp>
    </p:spTree>
    <p:extLst>
      <p:ext uri="{BB962C8B-B14F-4D97-AF65-F5344CB8AC3E}">
        <p14:creationId xmlns:p14="http://schemas.microsoft.com/office/powerpoint/2010/main" val="1416355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85CD66-FBC9-4CD6-A921-39BE22C2B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157" y="269441"/>
            <a:ext cx="2235608" cy="1077229"/>
          </a:xfrm>
        </p:spPr>
        <p:txBody>
          <a:bodyPr>
            <a:normAutofit fontScale="90000"/>
          </a:bodyPr>
          <a:lstStyle/>
          <a:p>
            <a:r>
              <a:rPr lang="tr-TR" dirty="0"/>
              <a:t>Etnik Çatışmalar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03C202-149D-45BE-BD6E-5144F4F5E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9068" y="1346670"/>
            <a:ext cx="2355529" cy="3997828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Dünyanın demografik yapıları değişmiştir/değişmektedir. Değişmemesi mümkün değildir. </a:t>
            </a:r>
          </a:p>
          <a:p>
            <a:r>
              <a:rPr lang="tr-TR" dirty="0"/>
              <a:t>Ön yargılar ve ayrımcılık ve etnik çatışmalara birbirini sürdürür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4643F3C-F565-4FA7-8C87-C1BDF5A0C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34" y="554523"/>
            <a:ext cx="8822859" cy="603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53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A9ECE4-BF2B-4381-97EC-75EA126C2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56BCB1-C55D-477F-A552-C29627E06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Gezon</a:t>
            </a:r>
            <a:r>
              <a:rPr lang="tr-TR" dirty="0"/>
              <a:t> L., </a:t>
            </a:r>
            <a:r>
              <a:rPr lang="tr-TR" dirty="0" err="1"/>
              <a:t>Kottak</a:t>
            </a:r>
            <a:r>
              <a:rPr lang="tr-TR" dirty="0"/>
              <a:t>, P. C. (2016). Kültür. Ankara: Nobel Yayınları.</a:t>
            </a:r>
          </a:p>
          <a:p>
            <a:r>
              <a:rPr lang="tr-TR" dirty="0" err="1"/>
              <a:t>Lavenda</a:t>
            </a:r>
            <a:r>
              <a:rPr lang="tr-TR" dirty="0"/>
              <a:t>, H. R., </a:t>
            </a:r>
            <a:r>
              <a:rPr lang="tr-TR" dirty="0" err="1"/>
              <a:t>Schultz</a:t>
            </a:r>
            <a:r>
              <a:rPr lang="tr-TR" dirty="0"/>
              <a:t>, E. A. (b.t.). Kültürel Antropoloji. Ankara: Doğu Batı Yayınları</a:t>
            </a:r>
          </a:p>
          <a:p>
            <a:r>
              <a:rPr lang="tr-TR" dirty="0"/>
              <a:t>• Bozkurt, G. (2020). İnsan ve Kültür. Boyut Yayınevi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5483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00FABF-17F8-47C2-9AE7-543B59968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Antropologlar ırk kavramını neden reddetmiş?</a:t>
            </a:r>
          </a:p>
          <a:p>
            <a:r>
              <a:rPr lang="tr-TR" dirty="0"/>
              <a:t>Irk ve etnik köken farklı toplumlarda nasıl oluşmuştur?</a:t>
            </a:r>
          </a:p>
          <a:p>
            <a:r>
              <a:rPr lang="tr-TR" dirty="0"/>
              <a:t>Etnik kökenin olumlu ve olumsuz yanlar nelerdir?</a:t>
            </a:r>
          </a:p>
        </p:txBody>
      </p:sp>
    </p:spTree>
    <p:extLst>
      <p:ext uri="{BB962C8B-B14F-4D97-AF65-F5344CB8AC3E}">
        <p14:creationId xmlns:p14="http://schemas.microsoft.com/office/powerpoint/2010/main" val="142122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1AF4E0-87AD-457A-9D06-7879D65CB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Etnik Gruplar ve Etnik Köken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312A12-668B-4F5D-8CDD-91A4942DE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grup; bir toplumda veya bölgede kültürel olarak belirgin gruplardan biri</a:t>
            </a:r>
          </a:p>
          <a:p>
            <a:r>
              <a:rPr lang="tr-TR" dirty="0"/>
              <a:t>Etnik Köken; etkin bir grupla aidiyet</a:t>
            </a:r>
          </a:p>
          <a:p>
            <a:r>
              <a:rPr lang="tr-TR" dirty="0"/>
              <a:t>Statü; bir insanın toplumda nasıl konumlandırıldığını belirleyen pozisyon</a:t>
            </a:r>
          </a:p>
          <a:p>
            <a:r>
              <a:rPr lang="tr-TR" dirty="0"/>
              <a:t>Verili statü; tercihe bağlı olmayan veya çok az bağlı olan statü</a:t>
            </a:r>
          </a:p>
          <a:p>
            <a:r>
              <a:rPr lang="tr-TR" dirty="0"/>
              <a:t>Edinilmiş statü; tercihe veya başarılar yoluyla edinilen statü</a:t>
            </a:r>
          </a:p>
        </p:txBody>
      </p:sp>
    </p:spTree>
    <p:extLst>
      <p:ext uri="{BB962C8B-B14F-4D97-AF65-F5344CB8AC3E}">
        <p14:creationId xmlns:p14="http://schemas.microsoft.com/office/powerpoint/2010/main" val="248640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9">
            <a:extLst>
              <a:ext uri="{FF2B5EF4-FFF2-40B4-BE49-F238E27FC236}">
                <a16:creationId xmlns:a16="http://schemas.microsoft.com/office/drawing/2014/main" id="{8BEDFD2F-1480-498D-9A62-BA55B14A3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11">
            <a:extLst>
              <a:ext uri="{FF2B5EF4-FFF2-40B4-BE49-F238E27FC236}">
                <a16:creationId xmlns:a16="http://schemas.microsoft.com/office/drawing/2014/main" id="{52D381FB-9400-4C85-9074-8D2C4A88D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27" name="Picture 13">
            <a:extLst>
              <a:ext uri="{FF2B5EF4-FFF2-40B4-BE49-F238E27FC236}">
                <a16:creationId xmlns:a16="http://schemas.microsoft.com/office/drawing/2014/main" id="{048C39C2-D375-4197-8882-9EBD58C85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8" name="Rectangle 15">
            <a:extLst>
              <a:ext uri="{FF2B5EF4-FFF2-40B4-BE49-F238E27FC236}">
                <a16:creationId xmlns:a16="http://schemas.microsoft.com/office/drawing/2014/main" id="{C306EEC9-6E83-4555-A9D3-7910ED27B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7">
            <a:extLst>
              <a:ext uri="{FF2B5EF4-FFF2-40B4-BE49-F238E27FC236}">
                <a16:creationId xmlns:a16="http://schemas.microsoft.com/office/drawing/2014/main" id="{186F7B80-3B04-4C72-BA77-E34EF7FAC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4D1AC6C6-FE68-4B13-BFCF-D0E8B3D81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Başlık 1">
            <a:extLst>
              <a:ext uri="{FF2B5EF4-FFF2-40B4-BE49-F238E27FC236}">
                <a16:creationId xmlns:a16="http://schemas.microsoft.com/office/drawing/2014/main" id="{1A4B5DCE-C518-4A67-B72D-9EEA48D8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445" y="808056"/>
            <a:ext cx="2668106" cy="1077229"/>
          </a:xfrm>
        </p:spPr>
        <p:txBody>
          <a:bodyPr>
            <a:normAutofit/>
          </a:bodyPr>
          <a:lstStyle/>
          <a:p>
            <a:pPr algn="l"/>
            <a:r>
              <a:rPr lang="tr-TR" sz="2800" dirty="0"/>
              <a:t>Sosyal Statüler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2C0214-1438-4F5F-8BB7-847D7B2B3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151" y="0"/>
            <a:ext cx="595084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8382FD8-E11D-49DA-BC15-C12617489A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6053" y="776008"/>
            <a:ext cx="5303975" cy="5305444"/>
          </a:xfrm>
          <a:prstGeom prst="rect">
            <a:avLst/>
          </a:prstGeom>
          <a:ln w="12700">
            <a:noFill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1CFFB3C-DBCC-498B-B635-CD1FA730D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6044" y="240175"/>
            <a:ext cx="5461080" cy="6371837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BB289EA-43E0-4FC3-A38C-8168D8F1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200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019751-5239-4B42-AA19-77E4E8D95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Azınlık Grupları ve </a:t>
            </a:r>
            <a:r>
              <a:rPr lang="tr-TR" dirty="0" err="1"/>
              <a:t>Tabakalaşma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AEE2FE-A3CD-4237-BC2C-963FC0DE6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Birçok toplumda verili statü toplumsal/siyasi hiyerarşideki konuma bağlı</a:t>
            </a:r>
          </a:p>
          <a:p>
            <a:r>
              <a:rPr lang="tr-TR" dirty="0"/>
              <a:t>Azınlık gruplar ikincildir, baskın/belirgin gruba göre daha az bir güce sahiptir ve kaynak ile olanaklara erişimleri azdır</a:t>
            </a:r>
          </a:p>
          <a:p>
            <a:r>
              <a:rPr lang="tr-TR" dirty="0"/>
              <a:t>Türkiye’de hangi azınlık gruplar var?</a:t>
            </a:r>
          </a:p>
        </p:txBody>
      </p:sp>
    </p:spTree>
    <p:extLst>
      <p:ext uri="{BB962C8B-B14F-4D97-AF65-F5344CB8AC3E}">
        <p14:creationId xmlns:p14="http://schemas.microsoft.com/office/powerpoint/2010/main" val="680644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631AA4-01A8-4732-82F0-B9BE6DC3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Biyolojik Çeşitlilik ve Irk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150F62-167E-43B3-9A6C-FE919B57B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Irklar biyolojik olarak farklı değildir</a:t>
            </a:r>
          </a:p>
          <a:p>
            <a:r>
              <a:rPr lang="tr-TR" dirty="0" err="1"/>
              <a:t>Fenotip</a:t>
            </a:r>
            <a:r>
              <a:rPr lang="tr-TR" dirty="0"/>
              <a:t>; bir organizmanın belirgin özellikleri, görülür biyolojisi (çekik göz, farklı deri rengi </a:t>
            </a:r>
            <a:r>
              <a:rPr lang="tr-TR" dirty="0" err="1"/>
              <a:t>vb</a:t>
            </a:r>
            <a:r>
              <a:rPr lang="tr-TR" dirty="0"/>
              <a:t>)</a:t>
            </a:r>
          </a:p>
          <a:p>
            <a:r>
              <a:rPr lang="tr-TR" dirty="0"/>
              <a:t>Irksal sınıflandırma; insanları ortak soylarına göre kategorileştirme</a:t>
            </a:r>
          </a:p>
        </p:txBody>
      </p:sp>
    </p:spTree>
    <p:extLst>
      <p:ext uri="{BB962C8B-B14F-4D97-AF65-F5344CB8AC3E}">
        <p14:creationId xmlns:p14="http://schemas.microsoft.com/office/powerpoint/2010/main" val="546580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B6F487-0397-4D69-A1AD-1AC240D46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Ten Renginin Açıklanması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4F2414-87B6-4827-9FB4-A494F8771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Açık ve koyu ten renginin avantajları ve dezavantajları vardır</a:t>
            </a:r>
          </a:p>
          <a:p>
            <a:r>
              <a:rPr lang="tr-TR" dirty="0"/>
              <a:t>Çevresel ve biyolojik</a:t>
            </a:r>
          </a:p>
          <a:p>
            <a:r>
              <a:rPr lang="tr-TR" dirty="0" err="1"/>
              <a:t>Melanin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5308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410AF1-C6D2-46D9-A2B3-CE66D3E3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Irk ve Etnik Köken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768393-C024-484A-808D-49E2872EB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Irk; biyolojik bir temeli olduğu varsayılan etnik grup</a:t>
            </a:r>
          </a:p>
          <a:p>
            <a:r>
              <a:rPr lang="tr-TR" dirty="0"/>
              <a:t>Irk; kültürel bir kategoridir</a:t>
            </a:r>
          </a:p>
          <a:p>
            <a:r>
              <a:rPr lang="tr-TR" dirty="0"/>
              <a:t>Irkın neresi yanlış?</a:t>
            </a:r>
          </a:p>
        </p:txBody>
      </p:sp>
    </p:spTree>
    <p:extLst>
      <p:ext uri="{BB962C8B-B14F-4D97-AF65-F5344CB8AC3E}">
        <p14:creationId xmlns:p14="http://schemas.microsoft.com/office/powerpoint/2010/main" val="1036115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8353A-3CC4-4336-A2A3-C0D1507CC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Irkın Toplumsal İnşası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44C1AE-2CAB-47F5-A395-9436F7723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Irklar, kültürel ve sosyal inşalardır.</a:t>
            </a:r>
          </a:p>
          <a:p>
            <a:r>
              <a:rPr lang="tr-TR" dirty="0"/>
              <a:t>Alt Soy Bağı (</a:t>
            </a:r>
            <a:r>
              <a:rPr lang="tr-TR" dirty="0" err="1"/>
              <a:t>Hypodescent</a:t>
            </a:r>
            <a:r>
              <a:rPr lang="tr-TR" dirty="0"/>
              <a:t>): azınlıktaki ebeveynleri ile aynı gruba konulan karma birlikteliklerin çocukları</a:t>
            </a:r>
          </a:p>
          <a:p>
            <a:r>
              <a:rPr lang="tr-TR" dirty="0"/>
              <a:t>Türkiye’de nasıldır?</a:t>
            </a:r>
          </a:p>
        </p:txBody>
      </p:sp>
    </p:spTree>
    <p:extLst>
      <p:ext uri="{BB962C8B-B14F-4D97-AF65-F5344CB8AC3E}">
        <p14:creationId xmlns:p14="http://schemas.microsoft.com/office/powerpoint/2010/main" val="17886420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40</TotalTime>
  <Words>432</Words>
  <Application>Microsoft Office PowerPoint</Application>
  <PresentationFormat>Geniş ekran</PresentationFormat>
  <Paragraphs>48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MS Shell Dlg 2</vt:lpstr>
      <vt:lpstr>Wingdings</vt:lpstr>
      <vt:lpstr>Wingdings 3</vt:lpstr>
      <vt:lpstr>Madison</vt:lpstr>
      <vt:lpstr>SHB125 Sosyal Antropoloji Konu 6:Etnik Köken ve Irk</vt:lpstr>
      <vt:lpstr>PowerPoint Sunusu</vt:lpstr>
      <vt:lpstr>Etnik Gruplar ve Etnik Köken</vt:lpstr>
      <vt:lpstr>Sosyal Statüler</vt:lpstr>
      <vt:lpstr>Azınlık Grupları ve Tabakalaşma</vt:lpstr>
      <vt:lpstr>Biyolojik Çeşitlilik ve Irk</vt:lpstr>
      <vt:lpstr>Ten Renginin Açıklanması</vt:lpstr>
      <vt:lpstr>Irk ve Etnik Köken</vt:lpstr>
      <vt:lpstr>Irkın Toplumsal İnşası</vt:lpstr>
      <vt:lpstr>Etnik Gruplar, Milliyet ve Uluslar</vt:lpstr>
      <vt:lpstr>Asimilasyon Çok Kültürlülük</vt:lpstr>
      <vt:lpstr>Etnik Çatışmalar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SHB125 Sosyal Antropoloji Konu 4:Dil ve İletişim</dc:title>
  <dc:creator>Ezgi Arslan</dc:creator>
  <cp:lastModifiedBy>Ezgi Arslan</cp:lastModifiedBy>
  <cp:revision>4</cp:revision>
  <dcterms:created xsi:type="dcterms:W3CDTF">2022-07-28T11:44:01Z</dcterms:created>
  <dcterms:modified xsi:type="dcterms:W3CDTF">2022-10-13T08:28:24Z</dcterms:modified>
</cp:coreProperties>
</file>