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2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0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95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9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9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6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8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4390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8B346-2FEA-431D-8910-304B2DD3B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SHB125 Sosyal Antropoloji</a:t>
            </a:r>
            <a:br>
              <a:rPr lang="tr-TR" dirty="0"/>
            </a:br>
            <a:r>
              <a:rPr lang="tr-TR" dirty="0"/>
              <a:t>Konu 6:Etnik Köken ve Irk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99445B-0526-42D2-ABB6-69C1E03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Öğr. Gör. Dr. Ezgi ARSLAN ÖZDEMİR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555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D7C1C5-B16D-4E7F-882B-E1A19896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Etnik Gruplar, Milliyet ve Uluslar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2FC643-B004-44B8-B85F-C798DE1F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Ulus; bir dil, din, tarih, toprak, ata ve akrabalığı paylaşan toplum</a:t>
            </a:r>
          </a:p>
          <a:p>
            <a:r>
              <a:rPr lang="tr-TR" dirty="0"/>
              <a:t>Devlet; resmi, merkezi bir hükümete sahip </a:t>
            </a:r>
            <a:r>
              <a:rPr lang="tr-TR" dirty="0" err="1"/>
              <a:t>tabakalaşmış</a:t>
            </a:r>
            <a:r>
              <a:rPr lang="tr-TR" dirty="0"/>
              <a:t> toplum</a:t>
            </a:r>
          </a:p>
          <a:p>
            <a:r>
              <a:rPr lang="tr-TR" dirty="0"/>
              <a:t>Ulus-devlet; bölünmez bir tek ulus, özerk bir siyasal yapı</a:t>
            </a:r>
          </a:p>
          <a:p>
            <a:r>
              <a:rPr lang="tr-TR" dirty="0"/>
              <a:t>Milliyet; bir zamanlar özerk siyasi statüye sahip veya sahip olmayı ya da yeniden elde etmeyi isteyen grup (Hayali Cemaatler)</a:t>
            </a:r>
          </a:p>
        </p:txBody>
      </p:sp>
    </p:spTree>
    <p:extLst>
      <p:ext uri="{BB962C8B-B14F-4D97-AF65-F5344CB8AC3E}">
        <p14:creationId xmlns:p14="http://schemas.microsoft.com/office/powerpoint/2010/main" val="37006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C9C538-4D47-4069-970B-395E7040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Asimilasyon</a:t>
            </a:r>
            <a:br>
              <a:rPr lang="tr-TR" dirty="0"/>
            </a:br>
            <a:r>
              <a:rPr lang="tr-TR" dirty="0"/>
              <a:t>Çok Kültürlülük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7AE693-2A5A-45DB-9DC9-7BEC3D05A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Asimilasyon:Azınlıktaki</a:t>
            </a:r>
            <a:r>
              <a:rPr lang="tr-TR" dirty="0"/>
              <a:t> bir etnik grubun başka bir kültürün baslın olduğu bir ülkeye yerleştiğinde yaşadığı değişim süreci. </a:t>
            </a:r>
          </a:p>
          <a:p>
            <a:r>
              <a:rPr lang="tr-TR" dirty="0"/>
              <a:t>Baskın kültürün özelliklerini benimseme</a:t>
            </a:r>
          </a:p>
          <a:p>
            <a:r>
              <a:rPr lang="tr-TR" dirty="0"/>
              <a:t>Çok Kültürlülük; bir ülkede kültürel farklılığın iyi ve istendik bir şey olarak görülmesi, eşitlik, adillik, hakkaniyet</a:t>
            </a:r>
          </a:p>
        </p:txBody>
      </p:sp>
    </p:spTree>
    <p:extLst>
      <p:ext uri="{BB962C8B-B14F-4D97-AF65-F5344CB8AC3E}">
        <p14:creationId xmlns:p14="http://schemas.microsoft.com/office/powerpoint/2010/main" val="141635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85CD66-FBC9-4CD6-A921-39BE22C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157" y="269441"/>
            <a:ext cx="2235608" cy="1077229"/>
          </a:xfrm>
        </p:spPr>
        <p:txBody>
          <a:bodyPr>
            <a:normAutofit fontScale="90000"/>
          </a:bodyPr>
          <a:lstStyle/>
          <a:p>
            <a:r>
              <a:rPr lang="tr-TR" dirty="0"/>
              <a:t>Etnik Çatışmalar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03C202-149D-45BE-BD6E-5144F4F5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068" y="1346670"/>
            <a:ext cx="2355529" cy="3997828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Dünyanın demografik yapıları değişmiştir/değişmektedir. Değişmemesi mümkün değildir. </a:t>
            </a:r>
          </a:p>
          <a:p>
            <a:r>
              <a:rPr lang="tr-TR" dirty="0"/>
              <a:t>Ön yargılar ve ayrımcılık ve etnik çatışmalara birbirini sürdürür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643F3C-F565-4FA7-8C87-C1BDF5A0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4" y="554523"/>
            <a:ext cx="8822859" cy="60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9ECE4-BF2B-4381-97EC-75EA126C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56BCB1-C55D-477F-A552-C29627E0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Gezon</a:t>
            </a:r>
            <a:r>
              <a:rPr lang="tr-TR" dirty="0"/>
              <a:t> L., </a:t>
            </a:r>
            <a:r>
              <a:rPr lang="tr-TR" dirty="0" err="1"/>
              <a:t>Kottak</a:t>
            </a:r>
            <a:r>
              <a:rPr lang="tr-TR" dirty="0"/>
              <a:t>, P. C. (2016). Kültür. Ankara: Nobel Yayınları.</a:t>
            </a:r>
          </a:p>
          <a:p>
            <a:r>
              <a:rPr lang="tr-TR" dirty="0" err="1"/>
              <a:t>Lavenda</a:t>
            </a:r>
            <a:r>
              <a:rPr lang="tr-TR" dirty="0"/>
              <a:t>, H. R., </a:t>
            </a:r>
            <a:r>
              <a:rPr lang="tr-TR" dirty="0" err="1"/>
              <a:t>Schultz</a:t>
            </a:r>
            <a:r>
              <a:rPr lang="tr-TR" dirty="0"/>
              <a:t>, E. A. (b.t.). Kültürel Antropoloji. Ankara: Doğu Batı Yayınları</a:t>
            </a:r>
          </a:p>
          <a:p>
            <a:r>
              <a:rPr lang="tr-TR" dirty="0"/>
              <a:t>• Bozkurt, G. (2020). İnsan ve Kültür. Boyut Yayınevi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48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00FABF-17F8-47C2-9AE7-543B59968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Antropologlar ırk kavramını neden reddetmiş?</a:t>
            </a:r>
          </a:p>
          <a:p>
            <a:r>
              <a:rPr lang="tr-TR" dirty="0"/>
              <a:t>Irk ve etnik köken farklı toplumlarda nasıl oluşmuştur?</a:t>
            </a:r>
          </a:p>
          <a:p>
            <a:r>
              <a:rPr lang="tr-TR" dirty="0"/>
              <a:t>Etnik kökenin olumlu ve olumsuz yanlar nelerdir?</a:t>
            </a:r>
          </a:p>
        </p:txBody>
      </p:sp>
    </p:spTree>
    <p:extLst>
      <p:ext uri="{BB962C8B-B14F-4D97-AF65-F5344CB8AC3E}">
        <p14:creationId xmlns:p14="http://schemas.microsoft.com/office/powerpoint/2010/main" val="1421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1AF4E0-87AD-457A-9D06-7879D65C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Etnik Gruplar ve Etnik Köken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12A12-668B-4F5D-8CDD-91A4942DE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Etnik grup; bir toplumda veya bölgede kültürel olarak belirgin gruplardan biri</a:t>
            </a:r>
          </a:p>
          <a:p>
            <a:r>
              <a:rPr lang="tr-TR" dirty="0"/>
              <a:t>Etnik Köken; etkin bir grupla aidiyet</a:t>
            </a:r>
          </a:p>
          <a:p>
            <a:r>
              <a:rPr lang="tr-TR" dirty="0"/>
              <a:t>Statü; bir insanın toplumda nasıl konumlandırıldığını belirleyen pozisyon</a:t>
            </a:r>
          </a:p>
          <a:p>
            <a:r>
              <a:rPr lang="tr-TR" dirty="0"/>
              <a:t>Verili statü; tercihe bağlı olmayan veya çok az bağlı olan statü</a:t>
            </a:r>
          </a:p>
          <a:p>
            <a:r>
              <a:rPr lang="tr-TR" dirty="0"/>
              <a:t>Edinilmiş statü; tercihe veya başarılar yoluyla edinilen statü</a:t>
            </a:r>
          </a:p>
        </p:txBody>
      </p:sp>
    </p:spTree>
    <p:extLst>
      <p:ext uri="{BB962C8B-B14F-4D97-AF65-F5344CB8AC3E}">
        <p14:creationId xmlns:p14="http://schemas.microsoft.com/office/powerpoint/2010/main" val="24864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15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aşlık 1">
            <a:extLst>
              <a:ext uri="{FF2B5EF4-FFF2-40B4-BE49-F238E27FC236}">
                <a16:creationId xmlns:a16="http://schemas.microsoft.com/office/drawing/2014/main" id="{1A4B5DCE-C518-4A67-B72D-9EEA48D8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tr-TR" sz="2800" dirty="0"/>
              <a:t>Sosyal Statüler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382FD8-E11D-49DA-BC15-C12617489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776008"/>
            <a:ext cx="5303975" cy="5305444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019751-5239-4B42-AA19-77E4E8D9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Azınlık Grupları ve </a:t>
            </a:r>
            <a:r>
              <a:rPr lang="tr-TR" dirty="0" err="1"/>
              <a:t>Tabakalaşma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AEE2FE-A3CD-4237-BC2C-963FC0DE6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Birçok toplumda verili statü toplumsal/siyasi hiyerarşideki konuma bağlı</a:t>
            </a:r>
          </a:p>
          <a:p>
            <a:r>
              <a:rPr lang="tr-TR" dirty="0"/>
              <a:t>Azınlık gruplar ikincildir, baskın/belirgin gruba göre daha az bir güce sahiptir ve kaynak ile olanaklara erişimleri azdır</a:t>
            </a:r>
          </a:p>
          <a:p>
            <a:r>
              <a:rPr lang="tr-TR" dirty="0"/>
              <a:t>Türkiye’de hangi azınlık gruplar var?</a:t>
            </a:r>
          </a:p>
        </p:txBody>
      </p:sp>
    </p:spTree>
    <p:extLst>
      <p:ext uri="{BB962C8B-B14F-4D97-AF65-F5344CB8AC3E}">
        <p14:creationId xmlns:p14="http://schemas.microsoft.com/office/powerpoint/2010/main" val="68064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31AA4-01A8-4732-82F0-B9BE6DC3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Biyolojik Çeşitlilik ve Irk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150F62-167E-43B3-9A6C-FE919B57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Irklar biyolojik olarak farklı değildir</a:t>
            </a:r>
          </a:p>
          <a:p>
            <a:r>
              <a:rPr lang="tr-TR" dirty="0" err="1"/>
              <a:t>Fenotip</a:t>
            </a:r>
            <a:r>
              <a:rPr lang="tr-TR" dirty="0"/>
              <a:t>; bir organizmanın belirgin özellikleri, görülür biyolojisi (çekik göz, farklı deri rengi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r>
              <a:rPr lang="tr-TR" dirty="0"/>
              <a:t>Irksal sınıflandırma; insanları ortak soylarına göre kategorileştirme</a:t>
            </a:r>
          </a:p>
        </p:txBody>
      </p:sp>
    </p:spTree>
    <p:extLst>
      <p:ext uri="{BB962C8B-B14F-4D97-AF65-F5344CB8AC3E}">
        <p14:creationId xmlns:p14="http://schemas.microsoft.com/office/powerpoint/2010/main" val="54658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B6F487-0397-4D69-A1AD-1AC240D4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Ten Renginin Açıklanması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F2414-87B6-4827-9FB4-A494F8771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Açık ve koyu ten renginin avantajları ve dezavantajları vardır</a:t>
            </a:r>
          </a:p>
          <a:p>
            <a:r>
              <a:rPr lang="tr-TR" dirty="0"/>
              <a:t>Çevresel ve biyolojik</a:t>
            </a:r>
          </a:p>
          <a:p>
            <a:r>
              <a:rPr lang="tr-TR" dirty="0" err="1"/>
              <a:t>Melanin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530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410AF1-C6D2-46D9-A2B3-CE66D3E3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Irk ve Etnik Köken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68393-C024-484A-808D-49E2872E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Irk; biyolojik bir temeli olduğu varsayılan etnik grup</a:t>
            </a:r>
          </a:p>
          <a:p>
            <a:r>
              <a:rPr lang="tr-TR" dirty="0"/>
              <a:t>Irk; kültürel bir kategoridir</a:t>
            </a:r>
          </a:p>
          <a:p>
            <a:r>
              <a:rPr lang="tr-TR" dirty="0"/>
              <a:t>Irkın neresi yanlış?</a:t>
            </a:r>
          </a:p>
        </p:txBody>
      </p:sp>
    </p:spTree>
    <p:extLst>
      <p:ext uri="{BB962C8B-B14F-4D97-AF65-F5344CB8AC3E}">
        <p14:creationId xmlns:p14="http://schemas.microsoft.com/office/powerpoint/2010/main" val="103611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8353A-3CC4-4336-A2A3-C0D1507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Irkın Toplumsal İnşası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44C1AE-2CAB-47F5-A395-9436F7723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Irklar, kültürel ve sosyal inşalardır.</a:t>
            </a:r>
          </a:p>
          <a:p>
            <a:r>
              <a:rPr lang="tr-TR" dirty="0"/>
              <a:t>Alt Soy Bağı (</a:t>
            </a:r>
            <a:r>
              <a:rPr lang="tr-TR" dirty="0" err="1"/>
              <a:t>Hypodescent</a:t>
            </a:r>
            <a:r>
              <a:rPr lang="tr-TR" dirty="0"/>
              <a:t>): azınlıktaki ebeveynleri ile aynı gruba konulan karma birlikteliklerin çocukları</a:t>
            </a:r>
          </a:p>
          <a:p>
            <a:r>
              <a:rPr lang="tr-TR" dirty="0"/>
              <a:t>Türkiye’de nasıldır?</a:t>
            </a:r>
          </a:p>
        </p:txBody>
      </p:sp>
    </p:spTree>
    <p:extLst>
      <p:ext uri="{BB962C8B-B14F-4D97-AF65-F5344CB8AC3E}">
        <p14:creationId xmlns:p14="http://schemas.microsoft.com/office/powerpoint/2010/main" val="1788642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40</TotalTime>
  <Words>432</Words>
  <Application>Microsoft Office PowerPoint</Application>
  <PresentationFormat>Geniş ekran</PresentationFormat>
  <Paragraphs>48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SHB125 Sosyal Antropoloji Konu 6:Etnik Köken ve Irk</vt:lpstr>
      <vt:lpstr>PowerPoint Sunusu</vt:lpstr>
      <vt:lpstr>Etnik Gruplar ve Etnik Köken</vt:lpstr>
      <vt:lpstr>Sosyal Statüler</vt:lpstr>
      <vt:lpstr>Azınlık Grupları ve Tabakalaşma</vt:lpstr>
      <vt:lpstr>Biyolojik Çeşitlilik ve Irk</vt:lpstr>
      <vt:lpstr>Ten Renginin Açıklanması</vt:lpstr>
      <vt:lpstr>Irk ve Etnik Köken</vt:lpstr>
      <vt:lpstr>Irkın Toplumsal İnşası</vt:lpstr>
      <vt:lpstr>Etnik Gruplar, Milliyet ve Uluslar</vt:lpstr>
      <vt:lpstr>Asimilasyon Çok Kültürlülük</vt:lpstr>
      <vt:lpstr>Etnik Çatışmalar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SHB125 Sosyal Antropoloji Konu 4:Dil ve İletişim</dc:title>
  <dc:creator>Ezgi Arslan</dc:creator>
  <cp:lastModifiedBy>Ezgi Arslan</cp:lastModifiedBy>
  <cp:revision>4</cp:revision>
  <dcterms:created xsi:type="dcterms:W3CDTF">2022-07-28T11:44:01Z</dcterms:created>
  <dcterms:modified xsi:type="dcterms:W3CDTF">2022-10-13T08:28:24Z</dcterms:modified>
</cp:coreProperties>
</file>