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3" r:id="rId4"/>
    <p:sldId id="264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021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968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608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8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78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428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54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08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90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351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729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9E63E05B-1DE1-46DD-B489-A42E6039A81D}" type="datetimeFigureOut">
              <a:rPr lang="tr-TR" smtClean="0">
                <a:solidFill>
                  <a:srgbClr val="073E87"/>
                </a:solidFill>
              </a:rPr>
              <a:pPr/>
              <a:t>03.03.2018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0B00E80-B4E9-4E5C-A46F-8721FBC2B769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430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2509" y="540328"/>
            <a:ext cx="8354291" cy="558583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4000" cap="all" dirty="0" smtClean="0"/>
              <a:t>VIII</a:t>
            </a:r>
            <a:r>
              <a:rPr lang="tr-TR" sz="4000" cap="all" dirty="0" smtClean="0"/>
              <a:t>. BORÇLUNUN </a:t>
            </a:r>
            <a:r>
              <a:rPr lang="tr-TR" sz="4000" cap="all" dirty="0"/>
              <a:t>TEMERRÜDÜ</a:t>
            </a:r>
            <a:r>
              <a:rPr lang="tr-TR" sz="2800" cap="all" dirty="0"/>
              <a:t>	</a:t>
            </a:r>
          </a:p>
          <a:p>
            <a:pPr marL="0" indent="0">
              <a:buNone/>
            </a:pPr>
            <a:r>
              <a:rPr lang="tr-TR" sz="2800" dirty="0" smtClean="0"/>
              <a:t>  </a:t>
            </a:r>
          </a:p>
          <a:p>
            <a:pPr marL="0" indent="0">
              <a:buNone/>
            </a:pPr>
            <a:r>
              <a:rPr lang="tr-TR" sz="2800" dirty="0" smtClean="0"/>
              <a:t>    1. </a:t>
            </a:r>
            <a:r>
              <a:rPr lang="tr-TR" sz="2800" dirty="0" smtClean="0"/>
              <a:t>Borçlu </a:t>
            </a:r>
            <a:r>
              <a:rPr lang="tr-TR" sz="2800" dirty="0"/>
              <a:t>temerrüdünün şartları	</a:t>
            </a:r>
          </a:p>
          <a:p>
            <a:pPr marL="0" indent="0">
              <a:buNone/>
            </a:pPr>
            <a:r>
              <a:rPr lang="tr-TR" sz="2800" dirty="0"/>
              <a:t> </a:t>
            </a:r>
            <a:r>
              <a:rPr lang="tr-TR" sz="2800" dirty="0" smtClean="0"/>
              <a:t>     </a:t>
            </a:r>
            <a:r>
              <a:rPr lang="tr-TR" sz="2800" dirty="0" smtClean="0"/>
              <a:t>a</a:t>
            </a:r>
            <a:r>
              <a:rPr lang="tr-TR" sz="2800" dirty="0"/>
              <a:t>) </a:t>
            </a:r>
            <a:r>
              <a:rPr lang="tr-TR" sz="2800" dirty="0" smtClean="0"/>
              <a:t>Edimin </a:t>
            </a:r>
            <a:r>
              <a:rPr lang="tr-TR" sz="2800" dirty="0"/>
              <a:t>ifası mümkün olmalıdır	</a:t>
            </a:r>
          </a:p>
          <a:p>
            <a:pPr marL="0" indent="0">
              <a:buNone/>
            </a:pPr>
            <a:r>
              <a:rPr lang="tr-TR" sz="2800" dirty="0" smtClean="0"/>
              <a:t>      b</a:t>
            </a:r>
            <a:r>
              <a:rPr lang="tr-TR" sz="2800" dirty="0"/>
              <a:t>) </a:t>
            </a:r>
            <a:r>
              <a:rPr lang="tr-TR" sz="2800" dirty="0" smtClean="0"/>
              <a:t>Borç </a:t>
            </a:r>
            <a:r>
              <a:rPr lang="tr-TR" sz="2800" dirty="0"/>
              <a:t>muaccel </a:t>
            </a:r>
            <a:r>
              <a:rPr lang="tr-TR" sz="2800" dirty="0" smtClean="0"/>
              <a:t>olmalıdır</a:t>
            </a:r>
          </a:p>
          <a:p>
            <a:pPr marL="0" indent="0" defTabSz="360000">
              <a:buNone/>
            </a:pPr>
            <a:r>
              <a:rPr lang="tr-TR" sz="2800" dirty="0" smtClean="0"/>
              <a:t>      c</a:t>
            </a:r>
            <a:r>
              <a:rPr lang="tr-TR" sz="2800" dirty="0"/>
              <a:t>) Borçluya ihtar yapılmış olmalıdır	</a:t>
            </a:r>
          </a:p>
          <a:p>
            <a:pPr marL="0" indent="0" defTabSz="360000">
              <a:buNone/>
            </a:pPr>
            <a:r>
              <a:rPr lang="tr-TR" sz="2800" dirty="0"/>
              <a:t>	</a:t>
            </a:r>
            <a:r>
              <a:rPr lang="tr-TR" sz="2800" dirty="0" smtClean="0"/>
              <a:t>d)Alacaklı</a:t>
            </a:r>
            <a:r>
              <a:rPr lang="tr-TR" sz="2800" dirty="0"/>
              <a:t>, edimi kabule hazır olmalıdır	</a:t>
            </a:r>
          </a:p>
          <a:p>
            <a:pPr marL="0" indent="0" defTabSz="360000">
              <a:buNone/>
            </a:pPr>
            <a:r>
              <a:rPr lang="tr-TR" sz="2800" dirty="0" smtClean="0"/>
              <a:t>    e)Borçlunun </a:t>
            </a:r>
            <a:r>
              <a:rPr lang="tr-TR" sz="2800" dirty="0"/>
              <a:t>edimi ifadan kaçınma hakkı bulunmamalıdır</a:t>
            </a:r>
          </a:p>
          <a:p>
            <a:pPr marL="0" indent="0" defTabSz="360000">
              <a:buNone/>
            </a:pPr>
            <a:r>
              <a:rPr lang="tr-TR" sz="2800" dirty="0" smtClean="0"/>
              <a:t>    </a:t>
            </a:r>
            <a:r>
              <a:rPr lang="en-GB" sz="2800" dirty="0" smtClean="0"/>
              <a:t>f)</a:t>
            </a:r>
            <a:r>
              <a:rPr lang="en-GB" sz="2800" dirty="0" err="1" smtClean="0"/>
              <a:t>İfa</a:t>
            </a:r>
            <a:r>
              <a:rPr lang="en-GB" sz="2800" dirty="0" smtClean="0"/>
              <a:t> </a:t>
            </a:r>
            <a:r>
              <a:rPr lang="en-GB" sz="2800" dirty="0" err="1"/>
              <a:t>etmeme</a:t>
            </a:r>
            <a:r>
              <a:rPr lang="en-GB" sz="2800" dirty="0"/>
              <a:t>, </a:t>
            </a:r>
            <a:r>
              <a:rPr lang="en-GB" sz="2800" dirty="0" err="1"/>
              <a:t>borca</a:t>
            </a:r>
            <a:r>
              <a:rPr lang="en-GB" sz="2800" dirty="0"/>
              <a:t> </a:t>
            </a:r>
            <a:r>
              <a:rPr lang="en-GB" sz="2800" dirty="0" err="1"/>
              <a:t>aykırı</a:t>
            </a:r>
            <a:r>
              <a:rPr lang="en-GB" sz="2800" dirty="0"/>
              <a:t> </a:t>
            </a:r>
            <a:r>
              <a:rPr lang="en-GB" sz="2800" dirty="0" err="1"/>
              <a:t>bir</a:t>
            </a:r>
            <a:r>
              <a:rPr lang="en-GB" sz="2800" dirty="0"/>
              <a:t> </a:t>
            </a:r>
            <a:r>
              <a:rPr lang="en-GB" sz="2800" dirty="0" err="1"/>
              <a:t>davranış</a:t>
            </a:r>
            <a:r>
              <a:rPr lang="en-GB" sz="2800" dirty="0"/>
              <a:t> </a:t>
            </a:r>
            <a:r>
              <a:rPr lang="en-GB" sz="2800" dirty="0" err="1"/>
              <a:t>olmalıdır</a:t>
            </a:r>
            <a:endParaRPr lang="tr-TR" sz="2800" dirty="0"/>
          </a:p>
          <a:p>
            <a:pPr marL="0" indent="0">
              <a:buNone/>
            </a:pPr>
            <a:r>
              <a:rPr lang="tr-TR" sz="2800" dirty="0"/>
              <a:t>	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25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lnSpcReduction="10000"/>
          </a:bodyPr>
          <a:lstStyle/>
          <a:p>
            <a:pPr marL="0" indent="0" defTabSz="360000">
              <a:buNone/>
            </a:pPr>
            <a:endParaRPr lang="tr-TR" dirty="0" smtClean="0"/>
          </a:p>
          <a:p>
            <a:pPr marL="0" indent="0" defTabSz="360000">
              <a:buNone/>
            </a:pPr>
            <a:r>
              <a:rPr lang="tr-TR" dirty="0" smtClean="0"/>
              <a:t>3.Kusur </a:t>
            </a:r>
            <a:r>
              <a:rPr lang="tr-TR" dirty="0"/>
              <a:t>gerekli değildir	</a:t>
            </a:r>
          </a:p>
          <a:p>
            <a:pPr marL="0" indent="0" defTabSz="360000">
              <a:buNone/>
            </a:pPr>
            <a:r>
              <a:rPr lang="tr-TR" dirty="0" smtClean="0"/>
              <a:t>4.Borçlu </a:t>
            </a:r>
            <a:r>
              <a:rPr lang="tr-TR" dirty="0"/>
              <a:t>temerrüdünün hüküm ve sonuçları	</a:t>
            </a:r>
            <a:endParaRPr lang="tr-TR" dirty="0" smtClean="0"/>
          </a:p>
          <a:p>
            <a:pPr marL="0" indent="0" defTabSz="360000">
              <a:buNone/>
            </a:pPr>
            <a:r>
              <a:rPr lang="tr-TR" dirty="0" smtClean="0"/>
              <a:t>5. Karşılıklı </a:t>
            </a:r>
            <a:r>
              <a:rPr lang="tr-TR" dirty="0"/>
              <a:t>borç yükleyen sözleşmelerde borçlunun temerrüdünün hüküm ve sonuçları	</a:t>
            </a:r>
            <a:endParaRPr lang="tr-TR" dirty="0" smtClean="0"/>
          </a:p>
          <a:p>
            <a:pPr marL="0" indent="0" defTabSz="360000">
              <a:buNone/>
            </a:pPr>
            <a:r>
              <a:rPr lang="tr-TR" dirty="0" smtClean="0"/>
              <a:t>Alacaklıya </a:t>
            </a:r>
            <a:r>
              <a:rPr lang="tr-TR" dirty="0"/>
              <a:t>tanınan seçimlik hakların çeşitleri	</a:t>
            </a:r>
          </a:p>
          <a:p>
            <a:pPr marL="0" indent="0" defTabSz="360000">
              <a:buNone/>
            </a:pPr>
            <a:r>
              <a:rPr lang="tr-TR" dirty="0"/>
              <a:t>	</a:t>
            </a:r>
            <a:r>
              <a:rPr lang="tr-TR" dirty="0" smtClean="0"/>
              <a:t>a</a:t>
            </a:r>
            <a:r>
              <a:rPr lang="tr-TR" dirty="0"/>
              <a:t>) Aynen ifa ile birlikte gecikme tazminatının istenmesi</a:t>
            </a:r>
          </a:p>
          <a:p>
            <a:pPr marL="0" indent="0" defTabSz="360000">
              <a:buNone/>
            </a:pPr>
            <a:r>
              <a:rPr lang="tr-TR" dirty="0"/>
              <a:t>	</a:t>
            </a:r>
            <a:r>
              <a:rPr lang="tr-TR" dirty="0" smtClean="0"/>
              <a:t>b)Alacaklının </a:t>
            </a:r>
            <a:r>
              <a:rPr lang="tr-TR" dirty="0"/>
              <a:t>aynen ifa ile birlikte gecikme tazminatından  vazgeçme hakkı	</a:t>
            </a:r>
          </a:p>
          <a:p>
            <a:pPr marL="0" indent="0" defTabSz="360000">
              <a:buNone/>
            </a:pPr>
            <a:r>
              <a:rPr lang="tr-TR" dirty="0"/>
              <a:t>		</a:t>
            </a:r>
            <a:endParaRPr lang="tr-TR" dirty="0" smtClean="0"/>
          </a:p>
          <a:p>
            <a:pPr marL="0" indent="0" defTabSz="360000">
              <a:buNone/>
            </a:pPr>
            <a:r>
              <a:rPr lang="tr-TR" dirty="0" smtClean="0"/>
              <a:t>b)Kısmî </a:t>
            </a:r>
            <a:r>
              <a:rPr lang="tr-TR" dirty="0"/>
              <a:t>temerrüt	</a:t>
            </a:r>
          </a:p>
          <a:p>
            <a:pPr marL="0" indent="0">
              <a:buNone/>
            </a:pPr>
            <a:r>
              <a:rPr lang="en-GB" dirty="0"/>
              <a:t>c)</a:t>
            </a:r>
            <a:r>
              <a:rPr lang="en-GB" dirty="0" err="1"/>
              <a:t>Ard</a:t>
            </a:r>
            <a:r>
              <a:rPr lang="en-GB" dirty="0"/>
              <a:t> </a:t>
            </a:r>
            <a:r>
              <a:rPr lang="en-GB" dirty="0" err="1"/>
              <a:t>arda</a:t>
            </a:r>
            <a:r>
              <a:rPr lang="en-GB" dirty="0"/>
              <a:t> </a:t>
            </a:r>
            <a:r>
              <a:rPr lang="en-GB" dirty="0" err="1"/>
              <a:t>teslimli</a:t>
            </a:r>
            <a:r>
              <a:rPr lang="en-GB" dirty="0"/>
              <a:t> </a:t>
            </a:r>
            <a:r>
              <a:rPr lang="en-GB" dirty="0" err="1"/>
              <a:t>ve</a:t>
            </a:r>
            <a:r>
              <a:rPr lang="en-GB" dirty="0"/>
              <a:t> </a:t>
            </a:r>
            <a:r>
              <a:rPr lang="en-GB" dirty="0" err="1"/>
              <a:t>sürekli</a:t>
            </a:r>
            <a:r>
              <a:rPr lang="en-GB" dirty="0"/>
              <a:t> </a:t>
            </a:r>
            <a:r>
              <a:rPr lang="en-GB" dirty="0" err="1"/>
              <a:t>sözleşmelerde</a:t>
            </a:r>
            <a:r>
              <a:rPr lang="en-GB" dirty="0"/>
              <a:t> </a:t>
            </a:r>
            <a:r>
              <a:rPr lang="en-GB" dirty="0" err="1"/>
              <a:t>temerrüt</a:t>
            </a:r>
            <a:endParaRPr lang="tr-TR" dirty="0"/>
          </a:p>
          <a:p>
            <a:pPr marL="0" indent="0" defTabSz="360000">
              <a:buNone/>
            </a:pPr>
            <a:endParaRPr lang="tr-TR" dirty="0"/>
          </a:p>
          <a:p>
            <a:pPr marL="0" indent="0" defTabSz="360000">
              <a:buNone/>
            </a:pPr>
            <a:r>
              <a:rPr lang="tr-TR" dirty="0"/>
              <a:t>	</a:t>
            </a:r>
          </a:p>
          <a:p>
            <a:pPr marL="0" indent="0" defTabSz="360000">
              <a:buNone/>
            </a:pPr>
            <a:endParaRPr lang="tr-TR" dirty="0"/>
          </a:p>
          <a:p>
            <a:pPr marL="0" indent="0" defTabSz="360000">
              <a:buNone/>
            </a:pPr>
            <a:r>
              <a:rPr lang="tr-TR" dirty="0" smtClean="0"/>
              <a:t>	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189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332656"/>
            <a:ext cx="8354291" cy="64499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tr-TR" cap="all" dirty="0" smtClean="0"/>
          </a:p>
          <a:p>
            <a:pPr marL="0" indent="0">
              <a:buNone/>
            </a:pPr>
            <a:r>
              <a:rPr lang="tr-TR" cap="all" dirty="0" smtClean="0"/>
              <a:t>IX.SÖZLEŞME </a:t>
            </a:r>
            <a:r>
              <a:rPr lang="tr-TR" cap="all" dirty="0"/>
              <a:t>GÖRÜŞMELERİNDEN DOĞAN </a:t>
            </a:r>
            <a:r>
              <a:rPr lang="tr-TR" cap="all" dirty="0" smtClean="0"/>
              <a:t>SORUMLULUK (CULPA </a:t>
            </a:r>
            <a:r>
              <a:rPr lang="tr-TR" cap="all" dirty="0"/>
              <a:t>IN CONTRAHENDO)	</a:t>
            </a:r>
          </a:p>
          <a:p>
            <a:pPr marL="0" indent="0">
              <a:buNone/>
            </a:pPr>
            <a:r>
              <a:rPr lang="tr-TR" dirty="0" smtClean="0"/>
              <a:t>    1.Kavram</a:t>
            </a:r>
            <a:r>
              <a:rPr lang="tr-TR" dirty="0"/>
              <a:t>	</a:t>
            </a:r>
          </a:p>
          <a:p>
            <a:pPr marL="0" indent="0">
              <a:buNone/>
            </a:pPr>
            <a:r>
              <a:rPr lang="tr-TR" dirty="0" smtClean="0"/>
              <a:t>    2.Sorumluluğun </a:t>
            </a:r>
            <a:r>
              <a:rPr lang="tr-TR" dirty="0"/>
              <a:t>hukukî niteliği	</a:t>
            </a:r>
          </a:p>
          <a:p>
            <a:pPr marL="0" indent="0">
              <a:buNone/>
            </a:pPr>
            <a:r>
              <a:rPr lang="tr-TR" dirty="0" smtClean="0"/>
              <a:t>	a)Haksız </a:t>
            </a:r>
            <a:r>
              <a:rPr lang="tr-TR" dirty="0"/>
              <a:t>fiil görüşü	</a:t>
            </a:r>
          </a:p>
          <a:p>
            <a:pPr marL="0" indent="0">
              <a:buNone/>
            </a:pPr>
            <a:r>
              <a:rPr lang="tr-TR" dirty="0" smtClean="0"/>
              <a:t>	b)Sözleşmeden </a:t>
            </a:r>
            <a:r>
              <a:rPr lang="tr-TR" dirty="0"/>
              <a:t>doğan sorumluluk </a:t>
            </a:r>
            <a:r>
              <a:rPr lang="tr-TR" dirty="0" smtClean="0"/>
              <a:t>görüşü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	</a:t>
            </a:r>
            <a:r>
              <a:rPr lang="en-GB" dirty="0" smtClean="0"/>
              <a:t>c)</a:t>
            </a:r>
            <a:r>
              <a:rPr lang="en-GB" dirty="0" err="1" smtClean="0"/>
              <a:t>Kendine</a:t>
            </a:r>
            <a:r>
              <a:rPr lang="en-GB" dirty="0" smtClean="0"/>
              <a:t> </a:t>
            </a:r>
            <a:r>
              <a:rPr lang="en-GB" dirty="0" err="1"/>
              <a:t>özgü</a:t>
            </a:r>
            <a:r>
              <a:rPr lang="en-GB" dirty="0"/>
              <a:t> </a:t>
            </a:r>
            <a:r>
              <a:rPr lang="en-GB" dirty="0" err="1"/>
              <a:t>sorumluluk</a:t>
            </a:r>
            <a:r>
              <a:rPr lang="en-GB" dirty="0"/>
              <a:t> </a:t>
            </a:r>
            <a:r>
              <a:rPr lang="en-GB" dirty="0" err="1" smtClean="0"/>
              <a:t>görüşü</a:t>
            </a:r>
            <a:endParaRPr lang="tr-TR" dirty="0" smtClean="0"/>
          </a:p>
          <a:p>
            <a:pPr marL="0" indent="0" defTabSz="360000">
              <a:buNone/>
            </a:pPr>
            <a:r>
              <a:rPr lang="tr-TR" dirty="0"/>
              <a:t>3.Sözleşme görüşmelerinden doğan sorumluluk halleri	</a:t>
            </a:r>
          </a:p>
          <a:p>
            <a:pPr marL="0" indent="0" defTabSz="360000">
              <a:buNone/>
            </a:pPr>
            <a:r>
              <a:rPr lang="tr-TR" dirty="0"/>
              <a:t>	a) Kanunda düzenlenen görüşme sorumluluğu halleri	</a:t>
            </a:r>
          </a:p>
          <a:p>
            <a:pPr marL="0" indent="0" defTabSz="360000">
              <a:buNone/>
            </a:pPr>
            <a:r>
              <a:rPr lang="tr-TR" dirty="0"/>
              <a:t>	b)Doktrin ve uygulamada kabul edilen görüşme sorumluluğu halleri	</a:t>
            </a:r>
          </a:p>
          <a:p>
            <a:pPr marL="0" indent="0" defTabSz="360000">
              <a:buNone/>
            </a:pPr>
            <a:r>
              <a:rPr lang="tr-TR" dirty="0"/>
              <a:t>	</a:t>
            </a:r>
            <a:r>
              <a:rPr lang="en-GB" dirty="0"/>
              <a:t>c)</a:t>
            </a:r>
            <a:r>
              <a:rPr lang="en-GB" dirty="0" err="1"/>
              <a:t>Koruma</a:t>
            </a:r>
            <a:r>
              <a:rPr lang="en-GB" dirty="0"/>
              <a:t> </a:t>
            </a:r>
            <a:r>
              <a:rPr lang="en-GB" dirty="0" err="1"/>
              <a:t>yükümlülüklerinin</a:t>
            </a:r>
            <a:r>
              <a:rPr lang="en-GB" dirty="0"/>
              <a:t> </a:t>
            </a:r>
            <a:r>
              <a:rPr lang="en-GB" dirty="0" err="1"/>
              <a:t>ihlâlinden</a:t>
            </a:r>
            <a:r>
              <a:rPr lang="en-GB" dirty="0"/>
              <a:t> </a:t>
            </a:r>
            <a:r>
              <a:rPr lang="en-GB" dirty="0" err="1"/>
              <a:t>doğan</a:t>
            </a:r>
            <a:r>
              <a:rPr lang="en-GB" dirty="0"/>
              <a:t> </a:t>
            </a:r>
            <a:r>
              <a:rPr lang="en-GB" dirty="0" err="1"/>
              <a:t>görüşme</a:t>
            </a:r>
            <a:r>
              <a:rPr lang="en-GB" dirty="0"/>
              <a:t> </a:t>
            </a:r>
            <a:r>
              <a:rPr lang="en-GB" dirty="0" err="1"/>
              <a:t>sorumluluğu</a:t>
            </a:r>
            <a:endParaRPr lang="tr-TR" dirty="0"/>
          </a:p>
          <a:p>
            <a:pPr marL="0" indent="0" defTabSz="360000">
              <a:buNone/>
            </a:pPr>
            <a:r>
              <a:rPr lang="en-GB" dirty="0"/>
              <a:t>4.Sözleşmeden </a:t>
            </a:r>
            <a:r>
              <a:rPr lang="en-GB" dirty="0" err="1"/>
              <a:t>doğan</a:t>
            </a:r>
            <a:r>
              <a:rPr lang="en-GB" dirty="0"/>
              <a:t> </a:t>
            </a:r>
            <a:r>
              <a:rPr lang="en-GB" dirty="0" err="1"/>
              <a:t>sorumlulukla</a:t>
            </a:r>
            <a:r>
              <a:rPr lang="en-GB" dirty="0"/>
              <a:t> </a:t>
            </a:r>
            <a:r>
              <a:rPr lang="en-GB" dirty="0" err="1"/>
              <a:t>sözleşme</a:t>
            </a:r>
            <a:r>
              <a:rPr lang="en-GB" dirty="0"/>
              <a:t> </a:t>
            </a:r>
            <a:r>
              <a:rPr lang="en-GB" dirty="0" err="1"/>
              <a:t>dışı</a:t>
            </a:r>
            <a:r>
              <a:rPr lang="en-GB" dirty="0"/>
              <a:t> </a:t>
            </a:r>
            <a:r>
              <a:rPr lang="en-GB" dirty="0" err="1"/>
              <a:t>sorumluluğun</a:t>
            </a:r>
            <a:r>
              <a:rPr lang="en-GB" dirty="0"/>
              <a:t>  </a:t>
            </a:r>
            <a:r>
              <a:rPr lang="en-GB" dirty="0" err="1"/>
              <a:t>yarışması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467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7" cy="54006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TAZMİNAT DAVASI ( Dava Dilekçesinde Sözleşmenin İfa Edilmemesi Yanında Sözleşmenin Kurulacağı ve İfa Edileceğine Güvenilerek Sözleşme Öncesi Görüşmelerden Doğan Sorumluluğa da Dayanılabileceği )</a:t>
            </a:r>
          </a:p>
          <a:p>
            <a:pPr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• SÖZLEŞME ÖNCESİ GÖRÜŞMELERDEN DOĞAN SORUMLULUK ( Dava Dilekçesinde Buna Dayanılarak Tazminat Talebinde Bulunabileceği )</a:t>
            </a:r>
          </a:p>
          <a:p>
            <a:pPr algn="just"/>
            <a:r>
              <a:rPr lang="tr-TR" b="1" dirty="0">
                <a:latin typeface="Times New Roman" pitchFamily="18" charset="0"/>
                <a:cs typeface="Times New Roman" pitchFamily="18" charset="0"/>
              </a:rPr>
              <a:t>• CULPA İN CONTRAHENDO ( Dava Dilekçesinde Sözleşmenin İfa Edilmemesi Yanında Sözleşmenin Kurulacağı ve İfa Edileceğine Güvenilerek Sözleşme Öncesi Görüşmelerden Doğan Sorumluluğa Dayalı Tazminat Talebinde Bulunulabileceği )</a:t>
            </a:r>
          </a:p>
          <a:p>
            <a:pPr algn="just"/>
            <a:endParaRPr lang="tr-TR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tr-TR" b="1" dirty="0" smtClean="0">
                <a:latin typeface="Times New Roman" pitchFamily="18" charset="0"/>
                <a:cs typeface="Times New Roman" pitchFamily="18" charset="0"/>
              </a:rPr>
              <a:t>ÖZET </a:t>
            </a:r>
            <a:r>
              <a:rPr lang="tr-TR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Dava dilekçesinde sözleşmenin ifa edilmemesi yanında sözleşmenin kurulacağı ve ifa edileceğine güvenilerek sözleşme öncesi görüşmelerden doğan sorumluluğa da dayanılmıştır. Doktrinde "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culpa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 in </a:t>
            </a:r>
            <a:r>
              <a:rPr lang="tr-TR" dirty="0" err="1">
                <a:latin typeface="Times New Roman" pitchFamily="18" charset="0"/>
                <a:cs typeface="Times New Roman" pitchFamily="18" charset="0"/>
              </a:rPr>
              <a:t>contrahendo</a:t>
            </a:r>
            <a:r>
              <a:rPr lang="tr-TR" dirty="0">
                <a:latin typeface="Times New Roman" pitchFamily="18" charset="0"/>
                <a:cs typeface="Times New Roman" pitchFamily="18" charset="0"/>
              </a:rPr>
              <a:t>" olarak adlandırılan bu tür sorumluluğun da tazminat talebine dayanak yapılabileceği kuşkusuzdur</a:t>
            </a:r>
          </a:p>
          <a:p>
            <a:endParaRPr lang="tr-TR" dirty="0"/>
          </a:p>
        </p:txBody>
      </p:sp>
      <p:sp>
        <p:nvSpPr>
          <p:cNvPr id="3" name="Başlık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714408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19. HD. T. 28.4.2005, E. 2005/1932, K. 2005/4790</a:t>
            </a:r>
            <a:endParaRPr lang="tr-TR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1923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135</Words>
  <Application>Microsoft Office PowerPoint</Application>
  <PresentationFormat>Ekran Gösterisi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Dalga Biçimi</vt:lpstr>
      <vt:lpstr>PowerPoint Sunusu</vt:lpstr>
      <vt:lpstr>PowerPoint Sunusu</vt:lpstr>
      <vt:lpstr>PowerPoint Sunusu</vt:lpstr>
      <vt:lpstr>19. HD. T. 28.4.2005, E. 2005/1932, K. 2005/4790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Veysel Başpınar</cp:lastModifiedBy>
  <cp:revision>6</cp:revision>
  <dcterms:created xsi:type="dcterms:W3CDTF">2018-02-28T13:02:06Z</dcterms:created>
  <dcterms:modified xsi:type="dcterms:W3CDTF">2018-03-03T13:34:09Z</dcterms:modified>
</cp:coreProperties>
</file>