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1" r:id="rId4"/>
    <p:sldId id="259" r:id="rId5"/>
    <p:sldId id="260" r:id="rId6"/>
    <p:sldId id="262" r:id="rId7"/>
    <p:sldId id="263" r:id="rId8"/>
    <p:sldId id="269" r:id="rId9"/>
    <p:sldId id="267" r:id="rId10"/>
    <p:sldId id="272" r:id="rId11"/>
    <p:sldId id="268" r:id="rId12"/>
    <p:sldId id="27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74" autoAdjust="0"/>
    <p:restoredTop sz="94660"/>
  </p:normalViewPr>
  <p:slideViewPr>
    <p:cSldViewPr snapToGrid="0">
      <p:cViewPr varScale="1">
        <p:scale>
          <a:sx n="72" d="100"/>
          <a:sy n="72" d="100"/>
        </p:scale>
        <p:origin x="55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988D1D-59AF-4754-B669-A19315E1ED5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044B609-5C75-4398-887F-31F9F3BB1318}">
      <dgm:prSet/>
      <dgm:spPr/>
      <dgm:t>
        <a:bodyPr/>
        <a:lstStyle/>
        <a:p>
          <a:r>
            <a:rPr lang="tr-TR"/>
            <a:t>Kaynaklar:</a:t>
          </a:r>
          <a:endParaRPr lang="en-US"/>
        </a:p>
      </dgm:t>
    </dgm:pt>
    <dgm:pt modelId="{96F3BC19-732E-4DB1-8CD0-FA062C406D62}" type="parTrans" cxnId="{0E9895A7-8AFD-400D-A099-4C880222C9DE}">
      <dgm:prSet/>
      <dgm:spPr/>
      <dgm:t>
        <a:bodyPr/>
        <a:lstStyle/>
        <a:p>
          <a:endParaRPr lang="en-US"/>
        </a:p>
      </dgm:t>
    </dgm:pt>
    <dgm:pt modelId="{07FCB9B9-B7A2-4F83-A472-4F7F0A2AEEC7}" type="sibTrans" cxnId="{0E9895A7-8AFD-400D-A099-4C880222C9DE}">
      <dgm:prSet/>
      <dgm:spPr/>
      <dgm:t>
        <a:bodyPr/>
        <a:lstStyle/>
        <a:p>
          <a:endParaRPr lang="en-US"/>
        </a:p>
      </dgm:t>
    </dgm:pt>
    <dgm:pt modelId="{02886A67-B7A3-483C-A110-66535CAB93B7}">
      <dgm:prSet/>
      <dgm:spPr/>
      <dgm:t>
        <a:bodyPr/>
        <a:lstStyle/>
        <a:p>
          <a:r>
            <a:rPr lang="tr-TR"/>
            <a:t>Platon (2010) Devlet, Türkiye İş Bankası Kültür Yayınları.</a:t>
          </a:r>
          <a:endParaRPr lang="en-US"/>
        </a:p>
      </dgm:t>
    </dgm:pt>
    <dgm:pt modelId="{343AB179-377E-48B7-88E8-97E57876EB5C}" type="parTrans" cxnId="{E9A3B415-8EB2-4FC2-9879-F3F51E33A370}">
      <dgm:prSet/>
      <dgm:spPr/>
      <dgm:t>
        <a:bodyPr/>
        <a:lstStyle/>
        <a:p>
          <a:endParaRPr lang="en-US"/>
        </a:p>
      </dgm:t>
    </dgm:pt>
    <dgm:pt modelId="{61128A76-32EA-4744-9A05-3BDDE3863D14}" type="sibTrans" cxnId="{E9A3B415-8EB2-4FC2-9879-F3F51E33A370}">
      <dgm:prSet/>
      <dgm:spPr/>
      <dgm:t>
        <a:bodyPr/>
        <a:lstStyle/>
        <a:p>
          <a:endParaRPr lang="en-US"/>
        </a:p>
      </dgm:t>
    </dgm:pt>
    <dgm:pt modelId="{592CF999-9D1E-4355-B2D6-345CC16ECB55}" type="pres">
      <dgm:prSet presAssocID="{95988D1D-59AF-4754-B669-A19315E1ED55}" presName="root" presStyleCnt="0">
        <dgm:presLayoutVars>
          <dgm:dir/>
          <dgm:resizeHandles val="exact"/>
        </dgm:presLayoutVars>
      </dgm:prSet>
      <dgm:spPr/>
    </dgm:pt>
    <dgm:pt modelId="{B9DB5BC9-A378-4EB0-9B0E-B547CE269831}" type="pres">
      <dgm:prSet presAssocID="{3044B609-5C75-4398-887F-31F9F3BB1318}" presName="compNode" presStyleCnt="0"/>
      <dgm:spPr/>
    </dgm:pt>
    <dgm:pt modelId="{BCD154FA-05D8-4206-B4FA-3EC811435933}" type="pres">
      <dgm:prSet presAssocID="{3044B609-5C75-4398-887F-31F9F3BB1318}" presName="bgRect" presStyleLbl="bgShp" presStyleIdx="0" presStyleCnt="2"/>
      <dgm:spPr/>
    </dgm:pt>
    <dgm:pt modelId="{015EF41A-A3DE-456D-AB4D-23ED62A01838}" type="pres">
      <dgm:prSet presAssocID="{3044B609-5C75-4398-887F-31F9F3BB131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on Shelf"/>
        </a:ext>
      </dgm:extLst>
    </dgm:pt>
    <dgm:pt modelId="{BED59F5D-3616-42F2-B991-C4F46F34A7D8}" type="pres">
      <dgm:prSet presAssocID="{3044B609-5C75-4398-887F-31F9F3BB1318}" presName="spaceRect" presStyleCnt="0"/>
      <dgm:spPr/>
    </dgm:pt>
    <dgm:pt modelId="{7AB6E890-4A0D-422A-971F-A992D94E425A}" type="pres">
      <dgm:prSet presAssocID="{3044B609-5C75-4398-887F-31F9F3BB1318}" presName="parTx" presStyleLbl="revTx" presStyleIdx="0" presStyleCnt="2">
        <dgm:presLayoutVars>
          <dgm:chMax val="0"/>
          <dgm:chPref val="0"/>
        </dgm:presLayoutVars>
      </dgm:prSet>
      <dgm:spPr/>
    </dgm:pt>
    <dgm:pt modelId="{E065D765-18BB-47EC-A98D-272F6E9082B1}" type="pres">
      <dgm:prSet presAssocID="{07FCB9B9-B7A2-4F83-A472-4F7F0A2AEEC7}" presName="sibTrans" presStyleCnt="0"/>
      <dgm:spPr/>
    </dgm:pt>
    <dgm:pt modelId="{8C1C3E46-A5BA-4BE1-AC7F-6580E44418A2}" type="pres">
      <dgm:prSet presAssocID="{02886A67-B7A3-483C-A110-66535CAB93B7}" presName="compNode" presStyleCnt="0"/>
      <dgm:spPr/>
    </dgm:pt>
    <dgm:pt modelId="{9F562E71-2EFD-4F67-97B0-B51BABB9D867}" type="pres">
      <dgm:prSet presAssocID="{02886A67-B7A3-483C-A110-66535CAB93B7}" presName="bgRect" presStyleLbl="bgShp" presStyleIdx="1" presStyleCnt="2"/>
      <dgm:spPr/>
    </dgm:pt>
    <dgm:pt modelId="{84D59C6C-94B2-4D3E-A979-AC3EEDF584FC}" type="pres">
      <dgm:prSet presAssocID="{02886A67-B7A3-483C-A110-66535CAB93B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ffice Worker"/>
        </a:ext>
      </dgm:extLst>
    </dgm:pt>
    <dgm:pt modelId="{DE62007A-7F7F-44FE-98F1-7D8D2E627759}" type="pres">
      <dgm:prSet presAssocID="{02886A67-B7A3-483C-A110-66535CAB93B7}" presName="spaceRect" presStyleCnt="0"/>
      <dgm:spPr/>
    </dgm:pt>
    <dgm:pt modelId="{4975CDCA-17FC-4DA4-8D4F-0ECB1D3AC01E}" type="pres">
      <dgm:prSet presAssocID="{02886A67-B7A3-483C-A110-66535CAB93B7}" presName="parTx" presStyleLbl="revTx" presStyleIdx="1" presStyleCnt="2">
        <dgm:presLayoutVars>
          <dgm:chMax val="0"/>
          <dgm:chPref val="0"/>
        </dgm:presLayoutVars>
      </dgm:prSet>
      <dgm:spPr/>
    </dgm:pt>
  </dgm:ptLst>
  <dgm:cxnLst>
    <dgm:cxn modelId="{407E7103-4EB8-406D-9652-FAD72D17A510}" type="presOf" srcId="{95988D1D-59AF-4754-B669-A19315E1ED55}" destId="{592CF999-9D1E-4355-B2D6-345CC16ECB55}" srcOrd="0" destOrd="0" presId="urn:microsoft.com/office/officeart/2018/2/layout/IconVerticalSolidList"/>
    <dgm:cxn modelId="{E9A3B415-8EB2-4FC2-9879-F3F51E33A370}" srcId="{95988D1D-59AF-4754-B669-A19315E1ED55}" destId="{02886A67-B7A3-483C-A110-66535CAB93B7}" srcOrd="1" destOrd="0" parTransId="{343AB179-377E-48B7-88E8-97E57876EB5C}" sibTransId="{61128A76-32EA-4744-9A05-3BDDE3863D14}"/>
    <dgm:cxn modelId="{31DB4463-4D92-4F42-9351-F02A1E86AD0F}" type="presOf" srcId="{02886A67-B7A3-483C-A110-66535CAB93B7}" destId="{4975CDCA-17FC-4DA4-8D4F-0ECB1D3AC01E}" srcOrd="0" destOrd="0" presId="urn:microsoft.com/office/officeart/2018/2/layout/IconVerticalSolidList"/>
    <dgm:cxn modelId="{0E9895A7-8AFD-400D-A099-4C880222C9DE}" srcId="{95988D1D-59AF-4754-B669-A19315E1ED55}" destId="{3044B609-5C75-4398-887F-31F9F3BB1318}" srcOrd="0" destOrd="0" parTransId="{96F3BC19-732E-4DB1-8CD0-FA062C406D62}" sibTransId="{07FCB9B9-B7A2-4F83-A472-4F7F0A2AEEC7}"/>
    <dgm:cxn modelId="{E4A5A4A9-BDC4-427D-894E-F8C29C4D329E}" type="presOf" srcId="{3044B609-5C75-4398-887F-31F9F3BB1318}" destId="{7AB6E890-4A0D-422A-971F-A992D94E425A}" srcOrd="0" destOrd="0" presId="urn:microsoft.com/office/officeart/2018/2/layout/IconVerticalSolidList"/>
    <dgm:cxn modelId="{46167F38-9B61-4625-A266-988160EB3D58}" type="presParOf" srcId="{592CF999-9D1E-4355-B2D6-345CC16ECB55}" destId="{B9DB5BC9-A378-4EB0-9B0E-B547CE269831}" srcOrd="0" destOrd="0" presId="urn:microsoft.com/office/officeart/2018/2/layout/IconVerticalSolidList"/>
    <dgm:cxn modelId="{1723A135-4AFF-4713-B459-8191AF94C3F4}" type="presParOf" srcId="{B9DB5BC9-A378-4EB0-9B0E-B547CE269831}" destId="{BCD154FA-05D8-4206-B4FA-3EC811435933}" srcOrd="0" destOrd="0" presId="urn:microsoft.com/office/officeart/2018/2/layout/IconVerticalSolidList"/>
    <dgm:cxn modelId="{75224270-DE9B-47CF-A23F-A41D9F2CE076}" type="presParOf" srcId="{B9DB5BC9-A378-4EB0-9B0E-B547CE269831}" destId="{015EF41A-A3DE-456D-AB4D-23ED62A01838}" srcOrd="1" destOrd="0" presId="urn:microsoft.com/office/officeart/2018/2/layout/IconVerticalSolidList"/>
    <dgm:cxn modelId="{F45F45DC-4FD2-4FA3-8ECE-E534C09DC001}" type="presParOf" srcId="{B9DB5BC9-A378-4EB0-9B0E-B547CE269831}" destId="{BED59F5D-3616-42F2-B991-C4F46F34A7D8}" srcOrd="2" destOrd="0" presId="urn:microsoft.com/office/officeart/2018/2/layout/IconVerticalSolidList"/>
    <dgm:cxn modelId="{61076668-E6E0-4E54-A91E-0B2470BD0A13}" type="presParOf" srcId="{B9DB5BC9-A378-4EB0-9B0E-B547CE269831}" destId="{7AB6E890-4A0D-422A-971F-A992D94E425A}" srcOrd="3" destOrd="0" presId="urn:microsoft.com/office/officeart/2018/2/layout/IconVerticalSolidList"/>
    <dgm:cxn modelId="{56E2AABC-FE01-4374-A2E5-AF30023A3211}" type="presParOf" srcId="{592CF999-9D1E-4355-B2D6-345CC16ECB55}" destId="{E065D765-18BB-47EC-A98D-272F6E9082B1}" srcOrd="1" destOrd="0" presId="urn:microsoft.com/office/officeart/2018/2/layout/IconVerticalSolidList"/>
    <dgm:cxn modelId="{87BA4468-3C3D-4681-BA6D-51A545DD9BD2}" type="presParOf" srcId="{592CF999-9D1E-4355-B2D6-345CC16ECB55}" destId="{8C1C3E46-A5BA-4BE1-AC7F-6580E44418A2}" srcOrd="2" destOrd="0" presId="urn:microsoft.com/office/officeart/2018/2/layout/IconVerticalSolidList"/>
    <dgm:cxn modelId="{D406E641-204F-4434-AE95-3CFD9AB718BB}" type="presParOf" srcId="{8C1C3E46-A5BA-4BE1-AC7F-6580E44418A2}" destId="{9F562E71-2EFD-4F67-97B0-B51BABB9D867}" srcOrd="0" destOrd="0" presId="urn:microsoft.com/office/officeart/2018/2/layout/IconVerticalSolidList"/>
    <dgm:cxn modelId="{778D6A90-2137-475D-A3E0-70ABC1527EB4}" type="presParOf" srcId="{8C1C3E46-A5BA-4BE1-AC7F-6580E44418A2}" destId="{84D59C6C-94B2-4D3E-A979-AC3EEDF584FC}" srcOrd="1" destOrd="0" presId="urn:microsoft.com/office/officeart/2018/2/layout/IconVerticalSolidList"/>
    <dgm:cxn modelId="{68F3E584-E88F-428F-9DC6-BB04081FB91C}" type="presParOf" srcId="{8C1C3E46-A5BA-4BE1-AC7F-6580E44418A2}" destId="{DE62007A-7F7F-44FE-98F1-7D8D2E627759}" srcOrd="2" destOrd="0" presId="urn:microsoft.com/office/officeart/2018/2/layout/IconVerticalSolidList"/>
    <dgm:cxn modelId="{8C52A956-CA63-46ED-9309-4D4B5D9D3EDB}" type="presParOf" srcId="{8C1C3E46-A5BA-4BE1-AC7F-6580E44418A2}" destId="{4975CDCA-17FC-4DA4-8D4F-0ECB1D3AC01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D154FA-05D8-4206-B4FA-3EC811435933}">
      <dsp:nvSpPr>
        <dsp:cNvPr id="0" name=""/>
        <dsp:cNvSpPr/>
      </dsp:nvSpPr>
      <dsp:spPr>
        <a:xfrm>
          <a:off x="0" y="600525"/>
          <a:ext cx="9604375" cy="11086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5EF41A-A3DE-456D-AB4D-23ED62A01838}">
      <dsp:nvSpPr>
        <dsp:cNvPr id="0" name=""/>
        <dsp:cNvSpPr/>
      </dsp:nvSpPr>
      <dsp:spPr>
        <a:xfrm>
          <a:off x="335370" y="849974"/>
          <a:ext cx="609764" cy="6097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B6E890-4A0D-422A-971F-A992D94E425A}">
      <dsp:nvSpPr>
        <dsp:cNvPr id="0" name=""/>
        <dsp:cNvSpPr/>
      </dsp:nvSpPr>
      <dsp:spPr>
        <a:xfrm>
          <a:off x="1280504" y="600525"/>
          <a:ext cx="8323870" cy="1108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33" tIns="117333" rIns="117333" bIns="117333" numCol="1" spcCol="1270" anchor="ctr" anchorCtr="0">
          <a:noAutofit/>
        </a:bodyPr>
        <a:lstStyle/>
        <a:p>
          <a:pPr marL="0" lvl="0" indent="0" algn="l" defTabSz="1111250">
            <a:lnSpc>
              <a:spcPct val="90000"/>
            </a:lnSpc>
            <a:spcBef>
              <a:spcPct val="0"/>
            </a:spcBef>
            <a:spcAft>
              <a:spcPct val="35000"/>
            </a:spcAft>
            <a:buNone/>
          </a:pPr>
          <a:r>
            <a:rPr lang="tr-TR" sz="2500" kern="1200"/>
            <a:t>Kaynaklar:</a:t>
          </a:r>
          <a:endParaRPr lang="en-US" sz="2500" kern="1200"/>
        </a:p>
      </dsp:txBody>
      <dsp:txXfrm>
        <a:off x="1280504" y="600525"/>
        <a:ext cx="8323870" cy="1108662"/>
      </dsp:txXfrm>
    </dsp:sp>
    <dsp:sp modelId="{9F562E71-2EFD-4F67-97B0-B51BABB9D867}">
      <dsp:nvSpPr>
        <dsp:cNvPr id="0" name=""/>
        <dsp:cNvSpPr/>
      </dsp:nvSpPr>
      <dsp:spPr>
        <a:xfrm>
          <a:off x="0" y="1986352"/>
          <a:ext cx="9604375" cy="11086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D59C6C-94B2-4D3E-A979-AC3EEDF584FC}">
      <dsp:nvSpPr>
        <dsp:cNvPr id="0" name=""/>
        <dsp:cNvSpPr/>
      </dsp:nvSpPr>
      <dsp:spPr>
        <a:xfrm>
          <a:off x="335370" y="2235801"/>
          <a:ext cx="609764" cy="60976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975CDCA-17FC-4DA4-8D4F-0ECB1D3AC01E}">
      <dsp:nvSpPr>
        <dsp:cNvPr id="0" name=""/>
        <dsp:cNvSpPr/>
      </dsp:nvSpPr>
      <dsp:spPr>
        <a:xfrm>
          <a:off x="1280504" y="1986352"/>
          <a:ext cx="8323870" cy="1108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33" tIns="117333" rIns="117333" bIns="117333" numCol="1" spcCol="1270" anchor="ctr" anchorCtr="0">
          <a:noAutofit/>
        </a:bodyPr>
        <a:lstStyle/>
        <a:p>
          <a:pPr marL="0" lvl="0" indent="0" algn="l" defTabSz="1111250">
            <a:lnSpc>
              <a:spcPct val="90000"/>
            </a:lnSpc>
            <a:spcBef>
              <a:spcPct val="0"/>
            </a:spcBef>
            <a:spcAft>
              <a:spcPct val="35000"/>
            </a:spcAft>
            <a:buNone/>
          </a:pPr>
          <a:r>
            <a:rPr lang="tr-TR" sz="2500" kern="1200"/>
            <a:t>Platon (2010) Devlet, Türkiye İş Bankası Kültür Yayınları.</a:t>
          </a:r>
          <a:endParaRPr lang="en-US" sz="2500" kern="1200"/>
        </a:p>
      </dsp:txBody>
      <dsp:txXfrm>
        <a:off x="1280504" y="1986352"/>
        <a:ext cx="8323870" cy="110866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Platon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r>
              <a:rPr lang="tr-TR" dirty="0"/>
              <a:t>Devlet,</a:t>
            </a:r>
          </a:p>
        </p:txBody>
      </p:sp>
    </p:spTree>
    <p:extLst>
      <p:ext uri="{BB962C8B-B14F-4D97-AF65-F5344CB8AC3E}">
        <p14:creationId xmlns:p14="http://schemas.microsoft.com/office/powerpoint/2010/main" val="764324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1AC5B6-67E7-48DD-BCA3-E2977ABA6AC2}"/>
              </a:ext>
            </a:extLst>
          </p:cNvPr>
          <p:cNvSpPr>
            <a:spLocks noGrp="1"/>
          </p:cNvSpPr>
          <p:nvPr>
            <p:ph type="title"/>
          </p:nvPr>
        </p:nvSpPr>
        <p:spPr/>
        <p:txBody>
          <a:bodyPr/>
          <a:lstStyle/>
          <a:p>
            <a:r>
              <a:rPr lang="tr-TR" dirty="0"/>
              <a:t>Platon</a:t>
            </a:r>
          </a:p>
        </p:txBody>
      </p:sp>
      <p:sp>
        <p:nvSpPr>
          <p:cNvPr id="3" name="İçerik Yer Tutucusu 2">
            <a:extLst>
              <a:ext uri="{FF2B5EF4-FFF2-40B4-BE49-F238E27FC236}">
                <a16:creationId xmlns:a16="http://schemas.microsoft.com/office/drawing/2014/main" id="{0B585B58-18D9-44CE-AEAD-B98F15D68C35}"/>
              </a:ext>
            </a:extLst>
          </p:cNvPr>
          <p:cNvSpPr>
            <a:spLocks noGrp="1"/>
          </p:cNvSpPr>
          <p:nvPr>
            <p:ph idx="1"/>
          </p:nvPr>
        </p:nvSpPr>
        <p:spPr/>
        <p:txBody>
          <a:bodyPr>
            <a:normAutofit/>
          </a:bodyPr>
          <a:lstStyle/>
          <a:p>
            <a:r>
              <a:rPr lang="tr-TR" sz="2800" dirty="0"/>
              <a:t>«En iyi düzene varmak isteyen devlette kadınlar, çocuklar ve bütün eğitim ortak olacak. Savaşta ve barışta girişilen bütün işlerde de öyle. Hem felsefede, hem savaşta en üstün gelen yurttaşlar da bu devletin başına geçecek» (Devlet, 2010).</a:t>
            </a:r>
          </a:p>
          <a:p>
            <a:endParaRPr lang="tr-TR" dirty="0"/>
          </a:p>
        </p:txBody>
      </p:sp>
    </p:spTree>
    <p:extLst>
      <p:ext uri="{BB962C8B-B14F-4D97-AF65-F5344CB8AC3E}">
        <p14:creationId xmlns:p14="http://schemas.microsoft.com/office/powerpoint/2010/main" val="2004966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779CB8-EADF-4831-ADB3-726D5C73FFC1}"/>
              </a:ext>
            </a:extLst>
          </p:cNvPr>
          <p:cNvSpPr>
            <a:spLocks noGrp="1"/>
          </p:cNvSpPr>
          <p:nvPr>
            <p:ph type="title"/>
          </p:nvPr>
        </p:nvSpPr>
        <p:spPr/>
        <p:txBody>
          <a:bodyPr/>
          <a:lstStyle/>
          <a:p>
            <a:r>
              <a:rPr lang="tr-TR" dirty="0"/>
              <a:t>Platon</a:t>
            </a:r>
          </a:p>
        </p:txBody>
      </p:sp>
      <p:sp>
        <p:nvSpPr>
          <p:cNvPr id="3" name="İçerik Yer Tutucusu 2">
            <a:extLst>
              <a:ext uri="{FF2B5EF4-FFF2-40B4-BE49-F238E27FC236}">
                <a16:creationId xmlns:a16="http://schemas.microsoft.com/office/drawing/2014/main" id="{62B55C52-6CEE-4E85-B988-F6CF4EFFA59A}"/>
              </a:ext>
            </a:extLst>
          </p:cNvPr>
          <p:cNvSpPr>
            <a:spLocks noGrp="1"/>
          </p:cNvSpPr>
          <p:nvPr>
            <p:ph idx="1"/>
          </p:nvPr>
        </p:nvSpPr>
        <p:spPr/>
        <p:txBody>
          <a:bodyPr>
            <a:normAutofit/>
          </a:bodyPr>
          <a:lstStyle/>
          <a:p>
            <a:pPr marL="0" indent="0">
              <a:buNone/>
            </a:pPr>
            <a:r>
              <a:rPr lang="tr-TR" dirty="0"/>
              <a:t>İdeal devlette yöneticiler için ailenin olmayacağını ve çocukları toplumun büyütmesi gerektiğini söyler:</a:t>
            </a:r>
          </a:p>
          <a:p>
            <a:r>
              <a:rPr lang="tr-TR" dirty="0"/>
              <a:t>«Doğan çocuklara gelince bunları özel bir kurula bırakmalı, bu kurulda kadınlar da olacak, erkekler de; çünkü devlet işlerinde her iki cins de ortaktır</a:t>
            </a:r>
          </a:p>
          <a:p>
            <a:r>
              <a:rPr lang="tr-TR" dirty="0"/>
              <a:t>Bu kurul, en seçkin yurttaş arın çocuklarını bir yuvaya yerleştirir, onlar' şehrin beli bir semtinde oturacak bakıcı kadın ara emanet eder. Seçkin olmayan yurttaşların ve daha başkalarının doğuştan bir eksikliği olan çocukları da gözden uzak uygun bir yerde bakar» (Devlet, 2010).</a:t>
            </a:r>
          </a:p>
          <a:p>
            <a:endParaRPr lang="tr-TR" dirty="0"/>
          </a:p>
        </p:txBody>
      </p:sp>
    </p:spTree>
    <p:extLst>
      <p:ext uri="{BB962C8B-B14F-4D97-AF65-F5344CB8AC3E}">
        <p14:creationId xmlns:p14="http://schemas.microsoft.com/office/powerpoint/2010/main" val="150546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68EA39F-0ECB-471D-A099-DBBDE67D3AEE}"/>
              </a:ext>
            </a:extLst>
          </p:cNvPr>
          <p:cNvSpPr>
            <a:spLocks noGrp="1"/>
          </p:cNvSpPr>
          <p:nvPr>
            <p:ph type="title"/>
          </p:nvPr>
        </p:nvSpPr>
        <p:spPr>
          <a:xfrm>
            <a:off x="1534696" y="804519"/>
            <a:ext cx="9520158" cy="1049235"/>
          </a:xfrm>
        </p:spPr>
        <p:txBody>
          <a:bodyPr>
            <a:normAutofit/>
          </a:bodyPr>
          <a:lstStyle/>
          <a:p>
            <a:r>
              <a:rPr lang="tr-TR" dirty="0"/>
              <a:t>Platon </a:t>
            </a:r>
          </a:p>
        </p:txBody>
      </p:sp>
      <p:cxnSp>
        <p:nvCxnSpPr>
          <p:cNvPr id="11" name="Straight Connector 10">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7" name="İçerik Yer Tutucusu 2">
            <a:extLst>
              <a:ext uri="{FF2B5EF4-FFF2-40B4-BE49-F238E27FC236}">
                <a16:creationId xmlns:a16="http://schemas.microsoft.com/office/drawing/2014/main" id="{F1309AA5-B7DC-4B40-9409-1A8D4E69F8BD}"/>
              </a:ext>
            </a:extLst>
          </p:cNvPr>
          <p:cNvGraphicFramePr>
            <a:graphicFrameLocks noGrp="1"/>
          </p:cNvGraphicFramePr>
          <p:nvPr>
            <p:ph idx="1"/>
            <p:extLst>
              <p:ext uri="{D42A27DB-BD31-4B8C-83A1-F6EECF244321}">
                <p14:modId xmlns:p14="http://schemas.microsoft.com/office/powerpoint/2010/main" val="1683784639"/>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4371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Platon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2200" dirty="0"/>
              <a:t>Platon’un Devlet’te iyi insanın ancak iyi devlette var olacağını ileri sürer.</a:t>
            </a:r>
          </a:p>
          <a:p>
            <a:r>
              <a:rPr lang="tr-TR" sz="2200" dirty="0"/>
              <a:t>Toplumu ortaya çıkaran işbölümüdür: «Bence toplumu yapan, insanın tek başına, kendi kendine yetmemesi, başkalarına gereksemesidir. Yoksa toplumun kurulmasında başka bir sebep var mıdır?  …Öyleyse bu insan bu eksiği için, bir başkasına başvurur, başka bir eksiği için de bir başkasına. Böylece birçok eksikler birçok insanların bir araya toplanmasına yol açar Hepsi yardımlaşarak bir ortaklık içinde yaşarlar. İşte bu türlü yaşamaya toplum düzeni deriz, değil mi?» (Devlet, 2010)</a:t>
            </a:r>
          </a:p>
        </p:txBody>
      </p:sp>
    </p:spTree>
    <p:extLst>
      <p:ext uri="{BB962C8B-B14F-4D97-AF65-F5344CB8AC3E}">
        <p14:creationId xmlns:p14="http://schemas.microsoft.com/office/powerpoint/2010/main" val="112703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94B46CE-F793-498F-919A-2A47FE92BADE}"/>
              </a:ext>
            </a:extLst>
          </p:cNvPr>
          <p:cNvSpPr>
            <a:spLocks noGrp="1"/>
          </p:cNvSpPr>
          <p:nvPr>
            <p:ph type="title"/>
          </p:nvPr>
        </p:nvSpPr>
        <p:spPr>
          <a:xfrm>
            <a:off x="849683" y="1240076"/>
            <a:ext cx="2727813" cy="4584527"/>
          </a:xfrm>
        </p:spPr>
        <p:txBody>
          <a:bodyPr anchor="t">
            <a:normAutofit/>
          </a:bodyPr>
          <a:lstStyle/>
          <a:p>
            <a:r>
              <a:rPr lang="tr-TR">
                <a:solidFill>
                  <a:srgbClr val="FFFFFF"/>
                </a:solidFill>
              </a:rPr>
              <a:t>Platon </a:t>
            </a:r>
          </a:p>
        </p:txBody>
      </p:sp>
      <p:sp>
        <p:nvSpPr>
          <p:cNvPr id="3" name="İçerik Yer Tutucusu 2">
            <a:extLst>
              <a:ext uri="{FF2B5EF4-FFF2-40B4-BE49-F238E27FC236}">
                <a16:creationId xmlns:a16="http://schemas.microsoft.com/office/drawing/2014/main" id="{A877E23B-4ACC-4395-9BD2-922590632E03}"/>
              </a:ext>
            </a:extLst>
          </p:cNvPr>
          <p:cNvSpPr>
            <a:spLocks noGrp="1"/>
          </p:cNvSpPr>
          <p:nvPr>
            <p:ph idx="1"/>
          </p:nvPr>
        </p:nvSpPr>
        <p:spPr>
          <a:xfrm>
            <a:off x="4705594" y="1240077"/>
            <a:ext cx="6034827" cy="4916465"/>
          </a:xfrm>
        </p:spPr>
        <p:txBody>
          <a:bodyPr anchor="t">
            <a:normAutofit/>
          </a:bodyPr>
          <a:lstStyle/>
          <a:p>
            <a:r>
              <a:rPr lang="tr-TR"/>
              <a:t>İnsanların yaradılıştan farklı işlere eğilimleri vardır. Platon, insanların «yaradılışına uygun olan işi zamanında görürse, iş gelişir, hem daha güzel, hem daha kolay» olacağını belirtir.</a:t>
            </a:r>
          </a:p>
          <a:p>
            <a:r>
              <a:rPr lang="tr-TR"/>
              <a:t>Platon ideal toplumda  üç kesimin olacağını belirtir:</a:t>
            </a:r>
          </a:p>
          <a:p>
            <a:pPr>
              <a:buFont typeface="Wingdings" panose="05000000000000000000" pitchFamily="2" charset="2"/>
              <a:buChar char="q"/>
            </a:pPr>
            <a:r>
              <a:rPr lang="tr-TR"/>
              <a:t>Yöneticiler (bekçiler)</a:t>
            </a:r>
          </a:p>
          <a:p>
            <a:pPr>
              <a:buFont typeface="Wingdings" panose="05000000000000000000" pitchFamily="2" charset="2"/>
              <a:buChar char="q"/>
            </a:pPr>
            <a:r>
              <a:rPr lang="tr-TR"/>
              <a:t>Koruyucular </a:t>
            </a:r>
          </a:p>
          <a:p>
            <a:pPr>
              <a:buFont typeface="Wingdings" panose="05000000000000000000" pitchFamily="2" charset="2"/>
              <a:buChar char="q"/>
            </a:pPr>
            <a:r>
              <a:rPr lang="tr-TR"/>
              <a:t>Besleyiciler </a:t>
            </a:r>
          </a:p>
          <a:p>
            <a:endParaRPr lang="tr-TR"/>
          </a:p>
          <a:p>
            <a:endParaRPr lang="tr-TR" dirty="0"/>
          </a:p>
        </p:txBody>
      </p:sp>
    </p:spTree>
    <p:extLst>
      <p:ext uri="{BB962C8B-B14F-4D97-AF65-F5344CB8AC3E}">
        <p14:creationId xmlns:p14="http://schemas.microsoft.com/office/powerpoint/2010/main" val="628233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1DE8D7-BC04-4863-A45F-4D5B25A91B4F}"/>
              </a:ext>
            </a:extLst>
          </p:cNvPr>
          <p:cNvSpPr>
            <a:spLocks noGrp="1"/>
          </p:cNvSpPr>
          <p:nvPr>
            <p:ph type="title"/>
          </p:nvPr>
        </p:nvSpPr>
        <p:spPr/>
        <p:txBody>
          <a:bodyPr/>
          <a:lstStyle/>
          <a:p>
            <a:r>
              <a:rPr lang="tr-TR" dirty="0"/>
              <a:t>Platon</a:t>
            </a:r>
          </a:p>
        </p:txBody>
      </p:sp>
      <p:sp>
        <p:nvSpPr>
          <p:cNvPr id="3" name="İçerik Yer Tutucusu 2">
            <a:extLst>
              <a:ext uri="{FF2B5EF4-FFF2-40B4-BE49-F238E27FC236}">
                <a16:creationId xmlns:a16="http://schemas.microsoft.com/office/drawing/2014/main" id="{8C0BD731-0A4F-4EE4-AF57-912A52F30159}"/>
              </a:ext>
            </a:extLst>
          </p:cNvPr>
          <p:cNvSpPr>
            <a:spLocks noGrp="1"/>
          </p:cNvSpPr>
          <p:nvPr>
            <p:ph idx="1"/>
          </p:nvPr>
        </p:nvSpPr>
        <p:spPr/>
        <p:txBody>
          <a:bodyPr>
            <a:normAutofit lnSpcReduction="10000"/>
          </a:bodyPr>
          <a:lstStyle/>
          <a:p>
            <a:pPr marL="0" indent="0">
              <a:buNone/>
            </a:pPr>
            <a:r>
              <a:rPr lang="tr-TR" dirty="0"/>
              <a:t>Platon toplumu yönetecek kişilerle ilgili görüşlerini şu şekilde belirtir:</a:t>
            </a:r>
          </a:p>
          <a:p>
            <a:r>
              <a:rPr lang="tr-TR" dirty="0"/>
              <a:t>«Öyleyse, bekçilerimizin başka bütün işlerden sıyrılarak, kendilerini sadece devlet işine vermeleri, ondan başka hiçbir şeyle uğraşmamaları gerekir. Onlar başka hiçbir işin taklidini bile yapmayacaklardır. Yaparlarsa, bu taklit, kendi işlerinin gerektirdiği ve çocukluklarından beri özenecekleri yiğitlik, bilgelik, dini bütünlük gibi erdemlerin taklidi olmalıdır. Bunların dışında hiçbir kötü işi ne yapsınlar ne de taklit etsinler. Çünkü, taklit ede ede, sonunda taklit ettikleri şeye alışırlar. Bu alışkanlık da hedefini, konuşmayı, görüşleri değiştiren ikinci bir tabiat olur» (Devlet, 2010)</a:t>
            </a:r>
          </a:p>
        </p:txBody>
      </p:sp>
    </p:spTree>
    <p:extLst>
      <p:ext uri="{BB962C8B-B14F-4D97-AF65-F5344CB8AC3E}">
        <p14:creationId xmlns:p14="http://schemas.microsoft.com/office/powerpoint/2010/main" val="1275559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B6E101-69F7-4E5E-AC85-5599AAD02BAB}"/>
              </a:ext>
            </a:extLst>
          </p:cNvPr>
          <p:cNvSpPr>
            <a:spLocks noGrp="1"/>
          </p:cNvSpPr>
          <p:nvPr>
            <p:ph type="title"/>
          </p:nvPr>
        </p:nvSpPr>
        <p:spPr/>
        <p:txBody>
          <a:bodyPr/>
          <a:lstStyle/>
          <a:p>
            <a:r>
              <a:rPr lang="tr-TR" dirty="0"/>
              <a:t>Platon</a:t>
            </a:r>
          </a:p>
        </p:txBody>
      </p:sp>
      <p:sp>
        <p:nvSpPr>
          <p:cNvPr id="3" name="İçerik Yer Tutucusu 2">
            <a:extLst>
              <a:ext uri="{FF2B5EF4-FFF2-40B4-BE49-F238E27FC236}">
                <a16:creationId xmlns:a16="http://schemas.microsoft.com/office/drawing/2014/main" id="{5004D626-0491-46E0-A965-8D213F7B936C}"/>
              </a:ext>
            </a:extLst>
          </p:cNvPr>
          <p:cNvSpPr>
            <a:spLocks noGrp="1"/>
          </p:cNvSpPr>
          <p:nvPr>
            <p:ph idx="1"/>
          </p:nvPr>
        </p:nvSpPr>
        <p:spPr/>
        <p:txBody>
          <a:bodyPr>
            <a:normAutofit lnSpcReduction="10000"/>
          </a:bodyPr>
          <a:lstStyle/>
          <a:p>
            <a:r>
              <a:rPr lang="tr-TR"/>
              <a:t>Platon ideal devlette müzik ve beden eğitiminin gerekli olduğunu belirtir:</a:t>
            </a:r>
          </a:p>
          <a:p>
            <a:r>
              <a:rPr lang="tr-TR"/>
              <a:t>«Onun için, Glaukon, dedim, müzik eğitimi, bundan ötürü eğitimlerin en iyisidir. Hiçbir şey insanın içine ritim ve düzen kadar işlemez. Müzik eğitimi gereği gibi yapıldı mı insanı yüceltir, özünü güzelleştirir. Kötü yapılınca da, bunun tersi olur. Gevşek ve bozuk düzen eserler, tabiattaki bozukluklar gibi, iyi yetişmiş insanın hemen gözüne batar, kızdırır onu. Kendini iyi bir insan olarak yetiştirmek isteyen, güzeli arar, güzeli över, ondan hoşlanır ve onunla beslenir. …Müzikten sonra, gençlerin yetişmesinde beden eğitimi gelir…..Savaşa hazırlayacak, ölçülü, akıllıca bir beden eğitimi demek istiyorum» (Devlet, 2010).</a:t>
            </a:r>
          </a:p>
          <a:p>
            <a:endParaRPr lang="tr-TR"/>
          </a:p>
          <a:p>
            <a:endParaRPr lang="tr-TR" dirty="0"/>
          </a:p>
        </p:txBody>
      </p:sp>
    </p:spTree>
    <p:extLst>
      <p:ext uri="{BB962C8B-B14F-4D97-AF65-F5344CB8AC3E}">
        <p14:creationId xmlns:p14="http://schemas.microsoft.com/office/powerpoint/2010/main" val="3486159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2EE33F-A23A-4AC8-A833-E34F29207CD1}"/>
              </a:ext>
            </a:extLst>
          </p:cNvPr>
          <p:cNvSpPr>
            <a:spLocks noGrp="1"/>
          </p:cNvSpPr>
          <p:nvPr>
            <p:ph type="title"/>
          </p:nvPr>
        </p:nvSpPr>
        <p:spPr/>
        <p:txBody>
          <a:bodyPr/>
          <a:lstStyle/>
          <a:p>
            <a:r>
              <a:rPr lang="tr-TR" dirty="0"/>
              <a:t>Platon</a:t>
            </a:r>
          </a:p>
        </p:txBody>
      </p:sp>
      <p:sp>
        <p:nvSpPr>
          <p:cNvPr id="3" name="İçerik Yer Tutucusu 2">
            <a:extLst>
              <a:ext uri="{FF2B5EF4-FFF2-40B4-BE49-F238E27FC236}">
                <a16:creationId xmlns:a16="http://schemas.microsoft.com/office/drawing/2014/main" id="{EE5F6044-1DAA-4A12-9EBE-CC8294478941}"/>
              </a:ext>
            </a:extLst>
          </p:cNvPr>
          <p:cNvSpPr>
            <a:spLocks noGrp="1"/>
          </p:cNvSpPr>
          <p:nvPr>
            <p:ph idx="1"/>
          </p:nvPr>
        </p:nvSpPr>
        <p:spPr/>
        <p:txBody>
          <a:bodyPr>
            <a:normAutofit lnSpcReduction="10000"/>
          </a:bodyPr>
          <a:lstStyle/>
          <a:p>
            <a:r>
              <a:rPr lang="tr-TR" dirty="0"/>
              <a:t>Platon devlette yönetenler ve yönetilenler kimler olacağı konusuna da açıklamıştır. </a:t>
            </a:r>
          </a:p>
          <a:p>
            <a:r>
              <a:rPr lang="tr-TR" dirty="0"/>
              <a:t>«Seçeceğimiz insanlar ömürleri boyunca yalnız toplumun yararına işler görmüş, zararına olan şeylerden de kaçınmış insanlar olmalı.</a:t>
            </a:r>
          </a:p>
          <a:p>
            <a:r>
              <a:rPr lang="tr-TR" dirty="0"/>
              <a:t>Her fırsatta hem kendileri, hem de toplum için en iyi olanı bulup yapmayı ödev bilecekler. Bunun için de onları çocukluklarından bu yana gözetleyeceğiz. Onları, bu ilkeyi unutmalarına, ya da değiştirmelerine yol açabilecek durumlara sokacağız; hangilerinin, ödevlerini unutmadıklarını, kolay kolay aldanmadıklarını görürsek onları seçeceğiz, öyle değil mi?» (Devlet, 2010)</a:t>
            </a:r>
          </a:p>
        </p:txBody>
      </p:sp>
    </p:spTree>
    <p:extLst>
      <p:ext uri="{BB962C8B-B14F-4D97-AF65-F5344CB8AC3E}">
        <p14:creationId xmlns:p14="http://schemas.microsoft.com/office/powerpoint/2010/main" val="3824367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B4D7CE-D357-42A1-B10C-5683ECB18F78}"/>
              </a:ext>
            </a:extLst>
          </p:cNvPr>
          <p:cNvSpPr>
            <a:spLocks noGrp="1"/>
          </p:cNvSpPr>
          <p:nvPr>
            <p:ph type="title"/>
          </p:nvPr>
        </p:nvSpPr>
        <p:spPr/>
        <p:txBody>
          <a:bodyPr/>
          <a:lstStyle/>
          <a:p>
            <a:r>
              <a:rPr lang="tr-TR"/>
              <a:t>Platon</a:t>
            </a:r>
            <a:endParaRPr lang="tr-TR" dirty="0"/>
          </a:p>
        </p:txBody>
      </p:sp>
      <p:sp>
        <p:nvSpPr>
          <p:cNvPr id="3" name="İçerik Yer Tutucusu 2">
            <a:extLst>
              <a:ext uri="{FF2B5EF4-FFF2-40B4-BE49-F238E27FC236}">
                <a16:creationId xmlns:a16="http://schemas.microsoft.com/office/drawing/2014/main" id="{29D76ACF-68A8-4010-B58B-6CBBEED4A773}"/>
              </a:ext>
            </a:extLst>
          </p:cNvPr>
          <p:cNvSpPr>
            <a:spLocks noGrp="1"/>
          </p:cNvSpPr>
          <p:nvPr>
            <p:ph idx="1"/>
          </p:nvPr>
        </p:nvSpPr>
        <p:spPr/>
        <p:txBody>
          <a:bodyPr>
            <a:normAutofit fontScale="77500" lnSpcReduction="20000"/>
          </a:bodyPr>
          <a:lstStyle/>
          <a:p>
            <a:endParaRPr lang="tr-TR"/>
          </a:p>
          <a:p>
            <a:r>
              <a:rPr lang="tr-TR"/>
              <a:t>İdeal devlette yöneticileri doğuştan güçlü ve zeki olanlar oluşturacaktır. Platon’a göre yurttaşlar hangi iş için yaratılmışlarsa yalnız o işi yapmaları gerekir.</a:t>
            </a:r>
          </a:p>
          <a:p>
            <a:r>
              <a:rPr lang="tr-TR"/>
              <a:t>«Bu toplumun birer parçası olan sizler, diyeceğim, birbirinizin kardeşisiniz……Ama, sizi yaratan Tanrı, aranızdan önder olarak yarattıklarının mayasına altın katmıştır. Onlar bunun için baş tacı olurlar. Yardımcı olarak yarattıklarının mayasına gümüş, çiftçiler ve öbür işçilerin mayasına da demir ve tunç katmıştır. Aramızda bir hamur birliği olduğuna göre sizden doğan çocuklar da herhalde size benzeyeceklerdir Ama arada bir, altından gümüş, gümüşten de altın doğduğu olabilir Bunun için Tanrı, her şeyden önce önderlere, doğan çocuklara iyi bekçilik etmelerini, içlerine bu madenlerden hangilerinin katılmış olduğunu dikkatle araştırmalarım buyurmuştur. Kendi çocukları tunçla, ya da demirle katışık doğmuşlarsa hiç acımayıp, hamurlarına uygun işlere koyacak onları; çiftçi, ya da işçi yapacak» (Devlet, 2010)</a:t>
            </a:r>
            <a:endParaRPr lang="tr-TR" dirty="0"/>
          </a:p>
        </p:txBody>
      </p:sp>
    </p:spTree>
    <p:extLst>
      <p:ext uri="{BB962C8B-B14F-4D97-AF65-F5344CB8AC3E}">
        <p14:creationId xmlns:p14="http://schemas.microsoft.com/office/powerpoint/2010/main" val="4076058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44859625-AC24-4BD3-9003-C32E4E35AE21}"/>
              </a:ext>
            </a:extLst>
          </p:cNvPr>
          <p:cNvSpPr>
            <a:spLocks noGrp="1"/>
          </p:cNvSpPr>
          <p:nvPr>
            <p:ph type="title"/>
          </p:nvPr>
        </p:nvSpPr>
        <p:spPr/>
        <p:txBody>
          <a:bodyPr/>
          <a:lstStyle/>
          <a:p>
            <a:r>
              <a:rPr lang="tr-TR" dirty="0"/>
              <a:t>Platon</a:t>
            </a:r>
          </a:p>
        </p:txBody>
      </p:sp>
      <p:sp>
        <p:nvSpPr>
          <p:cNvPr id="3" name="İçerik Yer Tutucusu 2">
            <a:extLst>
              <a:ext uri="{FF2B5EF4-FFF2-40B4-BE49-F238E27FC236}">
                <a16:creationId xmlns:a16="http://schemas.microsoft.com/office/drawing/2014/main" id="{B0ADF402-EE52-4189-9F6A-818F128D7D86}"/>
              </a:ext>
            </a:extLst>
          </p:cNvPr>
          <p:cNvSpPr>
            <a:spLocks noGrp="1"/>
          </p:cNvSpPr>
          <p:nvPr>
            <p:ph idx="1"/>
          </p:nvPr>
        </p:nvSpPr>
        <p:spPr/>
        <p:txBody>
          <a:bodyPr>
            <a:normAutofit/>
          </a:bodyPr>
          <a:lstStyle/>
          <a:p>
            <a:r>
              <a:rPr lang="tr-TR" dirty="0"/>
              <a:t>Kimler yönetici olmalı? </a:t>
            </a:r>
          </a:p>
          <a:p>
            <a:r>
              <a:rPr lang="tr-TR" dirty="0"/>
              <a:t>«Filozoflar bu devletlerde kral, ya da şimdi kral, önder dediklerimiz gerçekten filozof olmadıkça, böylece aynı insanda devlet gücüyle akıl gücü birleşmedikçe, kesin bir kanunla herkese yalnız kendi yapacağı iş verilmedikçe, sevgili </a:t>
            </a:r>
            <a:r>
              <a:rPr lang="tr-TR" dirty="0" err="1"/>
              <a:t>Glaukon</a:t>
            </a:r>
            <a:r>
              <a:rPr lang="tr-TR" dirty="0"/>
              <a:t>, bence bu devletlerin başı dertten kurtulamaz, insanoğlu da bunu yapmadıkça tasarladığımız devlet mümkün olduğu ölçüde bile doğamaz, kavuşamaz gün ışığına» (Devlet, 2010). </a:t>
            </a:r>
          </a:p>
          <a:p>
            <a:pPr marL="0" indent="0">
              <a:buNone/>
            </a:pPr>
            <a:endParaRPr lang="tr-TR" dirty="0"/>
          </a:p>
        </p:txBody>
      </p:sp>
    </p:spTree>
    <p:extLst>
      <p:ext uri="{BB962C8B-B14F-4D97-AF65-F5344CB8AC3E}">
        <p14:creationId xmlns:p14="http://schemas.microsoft.com/office/powerpoint/2010/main" val="3744694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C6D4E3F-0016-4DAE-B726-0A99D7108A71}"/>
              </a:ext>
            </a:extLst>
          </p:cNvPr>
          <p:cNvSpPr>
            <a:spLocks noGrp="1"/>
          </p:cNvSpPr>
          <p:nvPr>
            <p:ph type="title"/>
          </p:nvPr>
        </p:nvSpPr>
        <p:spPr>
          <a:xfrm>
            <a:off x="1249961" y="1600199"/>
            <a:ext cx="3173482" cy="4297680"/>
          </a:xfrm>
        </p:spPr>
        <p:txBody>
          <a:bodyPr anchor="ctr">
            <a:normAutofit/>
          </a:bodyPr>
          <a:lstStyle/>
          <a:p>
            <a:br>
              <a:rPr lang="tr-TR" dirty="0"/>
            </a:br>
            <a:br>
              <a:rPr lang="tr-TR" dirty="0"/>
            </a:br>
            <a:r>
              <a:rPr lang="tr-TR" dirty="0"/>
              <a:t>Platon</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628D8343-CD99-464D-AB77-03D6983D0C80}"/>
              </a:ext>
            </a:extLst>
          </p:cNvPr>
          <p:cNvSpPr>
            <a:spLocks noGrp="1"/>
          </p:cNvSpPr>
          <p:nvPr>
            <p:ph idx="1"/>
          </p:nvPr>
        </p:nvSpPr>
        <p:spPr>
          <a:xfrm>
            <a:off x="4885151" y="1600199"/>
            <a:ext cx="6169703" cy="4297680"/>
          </a:xfrm>
        </p:spPr>
        <p:txBody>
          <a:bodyPr anchor="ctr">
            <a:normAutofit/>
          </a:bodyPr>
          <a:lstStyle/>
          <a:p>
            <a:pPr>
              <a:lnSpc>
                <a:spcPct val="110000"/>
              </a:lnSpc>
            </a:pPr>
            <a:r>
              <a:rPr lang="tr-TR" sz="1400" dirty="0"/>
              <a:t>Platon’un ideal devletinde kadınlar da erkekler gibi yetiştirilecek ve onların yaptığı işleri yapabileceklerdi. </a:t>
            </a:r>
          </a:p>
          <a:p>
            <a:pPr>
              <a:lnSpc>
                <a:spcPct val="110000"/>
              </a:lnSpc>
            </a:pPr>
            <a:r>
              <a:rPr lang="tr-TR" sz="1400" dirty="0"/>
              <a:t>«Kadınların erkeklerle aynı işleri yapmalarını istersek, onları da erkekler gibi veriştirmemiz gerek. Ne derlerse desinler, bir yenilik yapıp kadınları jimnastiğe, müziğe, silah kullanmaya, ata binmeye alıştırmak istiyoruz. Demek ki, devletin yönetiminde kadının kadın olduğu için, erkeğin de erkek olduğu için daha iyi yapacağı iş yoktur. Yaradılıştan her iki cinste de aynı güçler vardır. Kadın da erkek gibi bütün işleri görebilin Ne var ki, kadın hiçbir işte erkek kadar olamaz. Demek bu değerlen olan kadınları aynı değen olan erkeklere eş yapacağız. Devlet bekçiliğin; birlikte yapacaklar; çünkü bu iş ikisinin de gelir dinden; yaradılışları arasında yakınlık vardır» (Devlet, 2010).</a:t>
            </a:r>
          </a:p>
        </p:txBody>
      </p:sp>
    </p:spTree>
    <p:extLst>
      <p:ext uri="{BB962C8B-B14F-4D97-AF65-F5344CB8AC3E}">
        <p14:creationId xmlns:p14="http://schemas.microsoft.com/office/powerpoint/2010/main" val="390170090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6</TotalTime>
  <Words>985</Words>
  <Application>Microsoft Office PowerPoint</Application>
  <PresentationFormat>Geniş ekran</PresentationFormat>
  <Paragraphs>40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Palatino Linotype</vt:lpstr>
      <vt:lpstr>Wingdings</vt:lpstr>
      <vt:lpstr>Galeri</vt:lpstr>
      <vt:lpstr>Platon </vt:lpstr>
      <vt:lpstr>Platon </vt:lpstr>
      <vt:lpstr>Platon </vt:lpstr>
      <vt:lpstr>Platon</vt:lpstr>
      <vt:lpstr>Platon</vt:lpstr>
      <vt:lpstr>Platon</vt:lpstr>
      <vt:lpstr>Platon</vt:lpstr>
      <vt:lpstr>Platon</vt:lpstr>
      <vt:lpstr>  Platon</vt:lpstr>
      <vt:lpstr>Platon</vt:lpstr>
      <vt:lpstr>Platon</vt:lpstr>
      <vt:lpstr>Platon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Platon </dc:title>
  <dc:creator>Mavis</dc:creator>
  <cp:lastModifiedBy>Mavis</cp:lastModifiedBy>
  <cp:revision>2</cp:revision>
  <dcterms:created xsi:type="dcterms:W3CDTF">2020-05-27T10:41:41Z</dcterms:created>
  <dcterms:modified xsi:type="dcterms:W3CDTF">2020-05-28T06:31:00Z</dcterms:modified>
</cp:coreProperties>
</file>