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al__ma_Sayfas_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tr-TR"/>
  <c:style val="20"/>
  <c:chart>
    <c:autoTitleDeleted val="1"/>
    <c:view3D>
      <c:perspective val="30"/>
    </c:view3D>
    <c:plotArea>
      <c:layout/>
      <c:bar3DChart>
        <c:barDir val="col"/>
        <c:grouping val="clustered"/>
        <c:ser>
          <c:idx val="0"/>
          <c:order val="0"/>
          <c:tx>
            <c:strRef>
              <c:f>Sayfa1!$B$1</c:f>
              <c:strCache>
                <c:ptCount val="1"/>
                <c:pt idx="0">
                  <c:v>Alan </c:v>
                </c:pt>
              </c:strCache>
            </c:strRef>
          </c:tx>
          <c:cat>
            <c:strRef>
              <c:f>Sayfa1!$A$2:$A$5</c:f>
              <c:strCache>
                <c:ptCount val="4"/>
                <c:pt idx="0">
                  <c:v>20 da, 35,8</c:v>
                </c:pt>
                <c:pt idx="1">
                  <c:v>20 da, 6,2</c:v>
                </c:pt>
                <c:pt idx="2">
                  <c:v>500 da,0,6</c:v>
                </c:pt>
                <c:pt idx="3">
                  <c:v>500 da,10,7</c:v>
                </c:pt>
              </c:strCache>
            </c:strRef>
          </c:cat>
          <c:val>
            <c:numRef>
              <c:f>Sayfa1!$B$2:$B$5</c:f>
              <c:numCache>
                <c:formatCode>General</c:formatCode>
                <c:ptCount val="4"/>
                <c:pt idx="0">
                  <c:v>35.800000000000004</c:v>
                </c:pt>
                <c:pt idx="1">
                  <c:v>6.2</c:v>
                </c:pt>
                <c:pt idx="2">
                  <c:v>0.60000000000000031</c:v>
                </c:pt>
                <c:pt idx="3">
                  <c:v>10.7</c:v>
                </c:pt>
              </c:numCache>
            </c:numRef>
          </c:val>
        </c:ser>
        <c:shape val="cylinder"/>
        <c:axId val="92441216"/>
        <c:axId val="92451200"/>
        <c:axId val="0"/>
      </c:bar3DChart>
      <c:catAx>
        <c:axId val="92441216"/>
        <c:scaling>
          <c:orientation val="minMax"/>
        </c:scaling>
        <c:axPos val="b"/>
        <c:majorTickMark val="none"/>
        <c:tickLblPos val="nextTo"/>
        <c:crossAx val="92451200"/>
        <c:crosses val="autoZero"/>
        <c:auto val="1"/>
        <c:lblAlgn val="ctr"/>
        <c:lblOffset val="100"/>
      </c:catAx>
      <c:valAx>
        <c:axId val="92451200"/>
        <c:scaling>
          <c:orientation val="minMax"/>
        </c:scaling>
        <c:axPos val="l"/>
        <c:majorGridlines/>
        <c:numFmt formatCode="General" sourceLinked="1"/>
        <c:majorTickMark val="none"/>
        <c:tickLblPos val="nextTo"/>
        <c:crossAx val="92441216"/>
        <c:crosses val="autoZero"/>
        <c:crossBetween val="between"/>
      </c:valAx>
    </c:plotArea>
    <c:plotVisOnly val="1"/>
  </c:chart>
  <c:txPr>
    <a:bodyPr/>
    <a:lstStyle/>
    <a:p>
      <a:pPr>
        <a:defRPr sz="1800"/>
      </a:pPr>
      <a:endParaRPr lang="tr-TR"/>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1F28714-1D84-4707-8F93-9AA4591E5B03}" type="datetimeFigureOut">
              <a:rPr lang="tr-TR" smtClean="0"/>
              <a:pPr/>
              <a:t>28.03.2017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FAFFF43-5205-4983-B642-E81F6E44528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28714-1D84-4707-8F93-9AA4591E5B03}" type="datetimeFigureOut">
              <a:rPr lang="tr-TR" smtClean="0"/>
              <a:pPr/>
              <a:t>28.03.2017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FFF43-5205-4983-B642-E81F6E44528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2" name="Text Box 14"/>
          <p:cNvSpPr txBox="1">
            <a:spLocks noChangeArrowheads="1"/>
          </p:cNvSpPr>
          <p:nvPr/>
        </p:nvSpPr>
        <p:spPr bwMode="auto">
          <a:xfrm>
            <a:off x="3348038" y="6237288"/>
            <a:ext cx="2457450" cy="366712"/>
          </a:xfrm>
          <a:prstGeom prst="rect">
            <a:avLst/>
          </a:prstGeom>
          <a:noFill/>
          <a:ln w="9525">
            <a:noFill/>
            <a:miter lim="800000"/>
            <a:headEnd/>
            <a:tailEnd/>
          </a:ln>
          <a:effectLst/>
        </p:spPr>
        <p:txBody>
          <a:bodyPr wrap="none">
            <a:spAutoFit/>
          </a:bodyPr>
          <a:lstStyle/>
          <a:p>
            <a:r>
              <a:rPr lang="fr-FR">
                <a:hlinkClick r:id="rId2"/>
              </a:rPr>
              <a:t>Powerpoint Templates</a:t>
            </a:r>
            <a:endParaRPr lang="fr-FR"/>
          </a:p>
        </p:txBody>
      </p:sp>
      <p:pic>
        <p:nvPicPr>
          <p:cNvPr id="2061" name="Picture 13" descr="gfdfgd"/>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4" name="Text Box 6"/>
          <p:cNvSpPr txBox="1">
            <a:spLocks noChangeArrowheads="1"/>
          </p:cNvSpPr>
          <p:nvPr/>
        </p:nvSpPr>
        <p:spPr bwMode="auto">
          <a:xfrm>
            <a:off x="1835150" y="549275"/>
            <a:ext cx="4644220" cy="1446550"/>
          </a:xfrm>
          <a:prstGeom prst="rect">
            <a:avLst/>
          </a:prstGeom>
          <a:noFill/>
          <a:ln w="9525">
            <a:noFill/>
            <a:miter lim="800000"/>
            <a:headEnd/>
            <a:tailEnd/>
          </a:ln>
          <a:effectLst/>
        </p:spPr>
        <p:txBody>
          <a:bodyPr wrap="none">
            <a:spAutoFit/>
          </a:bodyPr>
          <a:lstStyle/>
          <a:p>
            <a:r>
              <a:rPr lang="tr-TR" sz="4400" b="1" dirty="0" smtClean="0">
                <a:solidFill>
                  <a:schemeClr val="bg1"/>
                </a:solidFill>
                <a:latin typeface="Verdana" pitchFamily="34" charset="0"/>
              </a:rPr>
              <a:t>Tarım Hukuku</a:t>
            </a:r>
          </a:p>
          <a:p>
            <a:r>
              <a:rPr lang="tr-TR" sz="4400" b="1" i="1" dirty="0" smtClean="0">
                <a:solidFill>
                  <a:schemeClr val="bg1"/>
                </a:solidFill>
                <a:latin typeface="Verdana" pitchFamily="34" charset="0"/>
              </a:rPr>
              <a:t>          </a:t>
            </a:r>
            <a:r>
              <a:rPr lang="tr-TR" sz="4400" b="1" i="1" dirty="0" smtClean="0">
                <a:solidFill>
                  <a:schemeClr val="bg1"/>
                </a:solidFill>
                <a:latin typeface="Verdana" pitchFamily="34" charset="0"/>
              </a:rPr>
              <a:t>4</a:t>
            </a:r>
            <a:endParaRPr lang="fr-FR" sz="2800" i="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8433" name="Rectangle 1"/>
          <p:cNvSpPr>
            <a:spLocks noChangeArrowheads="1"/>
          </p:cNvSpPr>
          <p:nvPr/>
        </p:nvSpPr>
        <p:spPr bwMode="auto">
          <a:xfrm>
            <a:off x="179512" y="138650"/>
            <a:ext cx="871296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Zati İşletmecilik</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İşletmecinin toprağa ve işletme sermayesine sahip olduğu ve üçüncü kişilerin müdahalesinden bağımsız olarak işletmeyi yönetip kendi aile işgücü ile değerlendirdiği işletme biçimi.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Mülkiyet</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İşletmeci toprağa ve işletme sermayesine sahiptir.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Mülkiyet hakkının kullanılması “yasa çerçevesinde” (YY)</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Mülkiyet hakkının kullanılması toplum yararına aykırı olamaz(Anayasa)</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Mülkiyet tarım bölgelerine ve çeşitlerine göre sınırlandırılabilir (Anayasa)</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Doğrudan doğruya işletme</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Mülk sahibi aynı zamanda işletmecidir. Zati işletme bir aile işletmesidir, tersi her zaman geçerli değildir.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Çiftçinin hukuksal açıdan işletmeyi kendi bildiği biçimde ve kendi yeteneğine göre işletmek hak ve yetkisinin olması önemlidir.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İşgücü kaynağı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Aile işgücüne dayanır.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İşletmenin genişliği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Dar bir alanda tarım yapılması. Aile bireylerinin sayısı, uygulanan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tarım tekniğinin düzeyi, yetiştirilen ürün tipi zati işletmenin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genişliğini belirleyen öğelerdir.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7409" name="Rectangle 1"/>
          <p:cNvSpPr>
            <a:spLocks noChangeArrowheads="1"/>
          </p:cNvSpPr>
          <p:nvPr/>
        </p:nvSpPr>
        <p:spPr bwMode="auto">
          <a:xfrm>
            <a:off x="395536" y="558875"/>
            <a:ext cx="8748464" cy="30777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2001 tarım sayımı verilerine göre yalnız kendi toprağını işleyen 20 dekara kadar olan mülk işletmelerin oranı   %  35,8’dir. Ancak bu mülk sahipleri toplam mülk toprakların % 6,2’sine sahiptir. Benzer dağılım büyük toprak sahipliğinde de görülmektedir. 500 dekardan büyük mülk işletmelerin toplam mülk sahipleri içindeki oranı %0,6 iken, bu işletmelerin işledikleri alan, toplam alanın %10,7’sidir.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16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tr-TR" sz="1600" dirty="0" smtClean="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2001                                                              Sayı                                 Alan</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Yalnız kendi arazisini işletenler                      81,3                                 74,0</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3 Grafik"/>
          <p:cNvGraphicFramePr/>
          <p:nvPr/>
        </p:nvGraphicFramePr>
        <p:xfrm>
          <a:off x="467544" y="3429000"/>
          <a:ext cx="6096000" cy="316835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6385" name="Rectangle 1"/>
          <p:cNvSpPr>
            <a:spLocks noChangeArrowheads="1"/>
          </p:cNvSpPr>
          <p:nvPr/>
        </p:nvSpPr>
        <p:spPr bwMode="auto">
          <a:xfrm>
            <a:off x="395536" y="4523"/>
            <a:ext cx="8496944"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Kiracılık</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İşletmecinin toprak üzerinde mülkiyet hakkı yoktur.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Kiracı, toprağı kullanma karşılığı olarak, toprak sahibine daha önceden kararlaştırılmış parasal ya da özdeksel bir ödemede bulunur. Böylece kiracılık götürü bir sistemi gerçekleştirmiş olmaktadır.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Borçlar Yasası 270-295. maddeleri ürün kirası kuralları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Sözleşmelerin serbest bir biçimde yapılması ve tarafların iradesi ilkesi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İki taraf karşılıklı ve birbirine uygun olarak onamlarını bildirince sözleşme meydana gelir.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Sözleşmenin geçerliği yasada tersine kural bulunmadıkça hiçbir biçime bağlı değildir.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sözleşmenin konusu yasanın gösterdiği sınır içinde serbestçe saptanabilir.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kirası hukuku; kiranın süresi, bedeli, kira sözleşmesinin biçimi, kiracının toprakta yaptığı iyileştirmelerden dolayı ona bir </a:t>
            </a:r>
            <a:r>
              <a:rPr kumimoji="0" lang="tr-TR"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ödence</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hakkı tanınması, kiracıyı mülk sahibi yapabilmek için ona bir önalım(</a:t>
            </a:r>
            <a:r>
              <a:rPr kumimoji="0" lang="tr-TR"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suf</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hakkı tanınması </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vb konularda pek çok özellikler gösterir.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5361" name="Rectangle 1"/>
          <p:cNvSpPr>
            <a:spLocks noChangeArrowheads="1"/>
          </p:cNvSpPr>
          <p:nvPr/>
        </p:nvSpPr>
        <p:spPr bwMode="auto">
          <a:xfrm>
            <a:off x="395536" y="377555"/>
            <a:ext cx="856895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Yalın kira ve ürün kirası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Yalın kira; kiralanan şeyde ancak bir kullanma hakkı(</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usus</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verir. Ürün vermeyen taşınır ve taşınmazlar için geçerlidir. Kiracı kiralanandan sadece faydalanmakla yetinir.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Ürün kirası; kiralanan şeyi hem kullanma ve hem de verimlerinden faydalanma(</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usus</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 </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fructus</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hakkını verir. Ürün veren taşınır ve taşınmazlar ve üretici haklar(av hakkı, işletme hakkı) için geçerlidir. Kiracı, kiralanan şeyi gerçek bir biçimde işletmektedir, fakat bunların özünü korumakla yükümlüdür.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Borçlar yasasına göre ürün kirası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Ürün kirası bir sözleşmedir ki, onunla kiraya veren, ürün veren bir malın veya hakkın kullanılmasını ve ürünlerinin devşirilmesini, bir kira parası karşılığında, bırakma borcu altına girer.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Toprak ve tarım reformu yasasına göre kiracılık</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sahibi ile kiracı arasında düzenlenen, kiracının toprağı işleyip semerelerini almasını ve buna karşılık toprak sahibine önceden kararlaştırılan nakdi veya ayni veya hem nakdi hem ayni belirli bir miktarı kira olarak ödemesini öngören sözleşmeye dayanan işletme şekline kiracılık denir.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4337" name="Rectangle 1"/>
          <p:cNvSpPr>
            <a:spLocks noChangeArrowheads="1"/>
          </p:cNvSpPr>
          <p:nvPr/>
        </p:nvSpPr>
        <p:spPr bwMode="auto">
          <a:xfrm>
            <a:off x="179512" y="227635"/>
            <a:ext cx="8136904"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Ortakçılık</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Borçlar yasasına göre iştirakli kira olarak belirtilmiştir.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Ortakçılıkta kiraya verenin ürünler üzerindeki hakkı saptanırken bölgesel töreye uyulur.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Ortakçılık; hasat sonunda ürünün belirli oranlarda toprak sahibi ile ortakçı arasında paylaşımını gerçekleştiren bir sistemdir. Toprak sahibi işletme üzerindeki yönetim ve denetim hakkını sürdürür.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Toprak ve tarım reformu yasasına göre ortakçılık</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Toprağın işlenmesi sonucu elde edilecek ürünün belirli bir oranda toprak sahibi ile toprağı işleyen arasında paylaşılmasını öngören sözleşmeye dayanan işletme şekline ortakçılık denir. Toprak sahibinin işletmeyi denetim hakkı vardır.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Verimsiz bir toprak üzerinde noksan sermaye ile tembel işin ortaklığı(</a:t>
            </a:r>
            <a:r>
              <a:rPr kumimoji="0" lang="tr-TR" sz="16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Gasparin</a:t>
            </a: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ma\Desktop\Adsız.pn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
        <p:nvSpPr>
          <p:cNvPr id="13313" name="Rectangle 1"/>
          <p:cNvSpPr>
            <a:spLocks noChangeArrowheads="1"/>
          </p:cNvSpPr>
          <p:nvPr/>
        </p:nvSpPr>
        <p:spPr bwMode="auto">
          <a:xfrm>
            <a:off x="0" y="161023"/>
            <a:ext cx="889248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Yeni tip ortakçılık</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Sermaye sahibi girişimcilerin, kimi mülk sahiplerinin ekonomik nedenlerle işletemedikleri ya da işletilmesinde fayda ummadıkları toprakları ürünün taraflar arasında paylaşılması biçiminde işletmeleri.</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Geleneksel tipteki ortakçılık</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Ortakçılar mülk sahiplerinin toprakları üzerinde hiçbir güvenceleri olmadan çalışırlar.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Büyük mülkiyetin fazla yaygın olduğu, nüfus yoğunluğu az, ulaştırma ve pazar olanakları sınırlı yerlerde görülen işletme biçimi.</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Ürünün paylaşılması</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rantının yükselmesiyle mülk sahibi ortakçılık koşullarını ortakçı zararına değiştirmektedir. </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Tarla mal sahibinin, tohum ortakçının ürün ½</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Tarla mal sahibinin, tohum ortak  ürün ½</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Tarla ve tohum mal sahibinin, ürün-tohum  ½</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Tarla, tohum ve çift hayvanı mal sahibinin, ürün  1/3, ¼, 1/8 vb.</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İşletmenin yönetimi</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Toprak sahibi özellikle işletme masraflarına katıldığı oranda işletme üzerindeki denetim ve yönetim hakkını kullanır.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rgbClr val="800000"/>
                </a:solidFill>
                <a:effectLst/>
                <a:latin typeface="Arial" pitchFamily="34" charset="0"/>
                <a:ea typeface="Times New Roman" pitchFamily="18" charset="0"/>
                <a:cs typeface="Arial" pitchFamily="34" charset="0"/>
              </a:rPr>
              <a:t>Angarya hizmetler ve özdek ödemeler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Ürünün paylaşılması dışında diğer özdek ödemeler ve kişisel hizmetler</a:t>
            </a:r>
            <a:endParaRPr kumimoji="0" lang="tr-T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743</Words>
  <Application>Microsoft Office PowerPoint</Application>
  <PresentationFormat>Ekran Gösterisi (4:3)</PresentationFormat>
  <Paragraphs>78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Slayt 1</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dc:creator>
  <cp:lastModifiedBy>Sema</cp:lastModifiedBy>
  <cp:revision>10</cp:revision>
  <dcterms:created xsi:type="dcterms:W3CDTF">2012-03-14T13:59:29Z</dcterms:created>
  <dcterms:modified xsi:type="dcterms:W3CDTF">2017-03-28T10:09:29Z</dcterms:modified>
</cp:coreProperties>
</file>