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4" r:id="rId3"/>
    <p:sldId id="276" r:id="rId4"/>
    <p:sldId id="277" r:id="rId5"/>
    <p:sldId id="278" r:id="rId6"/>
    <p:sldId id="279" r:id="rId7"/>
    <p:sldId id="280" r:id="rId8"/>
    <p:sldId id="275" r:id="rId9"/>
    <p:sldId id="267" r:id="rId10"/>
    <p:sldId id="272" r:id="rId11"/>
    <p:sldId id="260" r:id="rId12"/>
    <p:sldId id="281" r:id="rId13"/>
    <p:sldId id="282" r:id="rId14"/>
    <p:sldId id="283" r:id="rId15"/>
    <p:sldId id="284"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E7F6704-AC0F-4034-A45A-E59E14A70A3D}"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EE07BB-0E2F-489E-A342-BACE1C568ED0}" type="slidenum">
              <a:rPr lang="tr-TR" smtClean="0"/>
              <a:t>‹#›</a:t>
            </a:fld>
            <a:endParaRPr lang="tr-TR"/>
          </a:p>
        </p:txBody>
      </p:sp>
    </p:spTree>
    <p:extLst>
      <p:ext uri="{BB962C8B-B14F-4D97-AF65-F5344CB8AC3E}">
        <p14:creationId xmlns:p14="http://schemas.microsoft.com/office/powerpoint/2010/main" val="1430642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7F6704-AC0F-4034-A45A-E59E14A70A3D}"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EE07BB-0E2F-489E-A342-BACE1C568ED0}" type="slidenum">
              <a:rPr lang="tr-TR" smtClean="0"/>
              <a:t>‹#›</a:t>
            </a:fld>
            <a:endParaRPr lang="tr-TR"/>
          </a:p>
        </p:txBody>
      </p:sp>
    </p:spTree>
    <p:extLst>
      <p:ext uri="{BB962C8B-B14F-4D97-AF65-F5344CB8AC3E}">
        <p14:creationId xmlns:p14="http://schemas.microsoft.com/office/powerpoint/2010/main" val="2320742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7F6704-AC0F-4034-A45A-E59E14A70A3D}"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EE07BB-0E2F-489E-A342-BACE1C568ED0}" type="slidenum">
              <a:rPr lang="tr-TR" smtClean="0"/>
              <a:t>‹#›</a:t>
            </a:fld>
            <a:endParaRPr lang="tr-TR"/>
          </a:p>
        </p:txBody>
      </p:sp>
    </p:spTree>
    <p:extLst>
      <p:ext uri="{BB962C8B-B14F-4D97-AF65-F5344CB8AC3E}">
        <p14:creationId xmlns:p14="http://schemas.microsoft.com/office/powerpoint/2010/main" val="1382381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7F6704-AC0F-4034-A45A-E59E14A70A3D}"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EE07BB-0E2F-489E-A342-BACE1C568ED0}" type="slidenum">
              <a:rPr lang="tr-TR" smtClean="0"/>
              <a:t>‹#›</a:t>
            </a:fld>
            <a:endParaRPr lang="tr-TR"/>
          </a:p>
        </p:txBody>
      </p:sp>
    </p:spTree>
    <p:extLst>
      <p:ext uri="{BB962C8B-B14F-4D97-AF65-F5344CB8AC3E}">
        <p14:creationId xmlns:p14="http://schemas.microsoft.com/office/powerpoint/2010/main" val="2233760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E7F6704-AC0F-4034-A45A-E59E14A70A3D}"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BEE07BB-0E2F-489E-A342-BACE1C568ED0}" type="slidenum">
              <a:rPr lang="tr-TR" smtClean="0"/>
              <a:t>‹#›</a:t>
            </a:fld>
            <a:endParaRPr lang="tr-TR"/>
          </a:p>
        </p:txBody>
      </p:sp>
    </p:spTree>
    <p:extLst>
      <p:ext uri="{BB962C8B-B14F-4D97-AF65-F5344CB8AC3E}">
        <p14:creationId xmlns:p14="http://schemas.microsoft.com/office/powerpoint/2010/main" val="1238250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E7F6704-AC0F-4034-A45A-E59E14A70A3D}"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BEE07BB-0E2F-489E-A342-BACE1C568ED0}" type="slidenum">
              <a:rPr lang="tr-TR" smtClean="0"/>
              <a:t>‹#›</a:t>
            </a:fld>
            <a:endParaRPr lang="tr-TR"/>
          </a:p>
        </p:txBody>
      </p:sp>
    </p:spTree>
    <p:extLst>
      <p:ext uri="{BB962C8B-B14F-4D97-AF65-F5344CB8AC3E}">
        <p14:creationId xmlns:p14="http://schemas.microsoft.com/office/powerpoint/2010/main" val="14692492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E7F6704-AC0F-4034-A45A-E59E14A70A3D}" type="datetimeFigureOut">
              <a:rPr lang="tr-TR" smtClean="0"/>
              <a:t>8.3.2018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BEE07BB-0E2F-489E-A342-BACE1C568ED0}" type="slidenum">
              <a:rPr lang="tr-TR" smtClean="0"/>
              <a:t>‹#›</a:t>
            </a:fld>
            <a:endParaRPr lang="tr-TR"/>
          </a:p>
        </p:txBody>
      </p:sp>
    </p:spTree>
    <p:extLst>
      <p:ext uri="{BB962C8B-B14F-4D97-AF65-F5344CB8AC3E}">
        <p14:creationId xmlns:p14="http://schemas.microsoft.com/office/powerpoint/2010/main" val="2445815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E7F6704-AC0F-4034-A45A-E59E14A70A3D}" type="datetimeFigureOut">
              <a:rPr lang="tr-TR" smtClean="0"/>
              <a:t>8.3.2018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BEE07BB-0E2F-489E-A342-BACE1C568ED0}" type="slidenum">
              <a:rPr lang="tr-TR" smtClean="0"/>
              <a:t>‹#›</a:t>
            </a:fld>
            <a:endParaRPr lang="tr-TR"/>
          </a:p>
        </p:txBody>
      </p:sp>
    </p:spTree>
    <p:extLst>
      <p:ext uri="{BB962C8B-B14F-4D97-AF65-F5344CB8AC3E}">
        <p14:creationId xmlns:p14="http://schemas.microsoft.com/office/powerpoint/2010/main" val="3397022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E7F6704-AC0F-4034-A45A-E59E14A70A3D}" type="datetimeFigureOut">
              <a:rPr lang="tr-TR" smtClean="0"/>
              <a:t>8.3.2018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BEE07BB-0E2F-489E-A342-BACE1C568ED0}" type="slidenum">
              <a:rPr lang="tr-TR" smtClean="0"/>
              <a:t>‹#›</a:t>
            </a:fld>
            <a:endParaRPr lang="tr-TR"/>
          </a:p>
        </p:txBody>
      </p:sp>
    </p:spTree>
    <p:extLst>
      <p:ext uri="{BB962C8B-B14F-4D97-AF65-F5344CB8AC3E}">
        <p14:creationId xmlns:p14="http://schemas.microsoft.com/office/powerpoint/2010/main" val="2171106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E7F6704-AC0F-4034-A45A-E59E14A70A3D}"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BEE07BB-0E2F-489E-A342-BACE1C568ED0}" type="slidenum">
              <a:rPr lang="tr-TR" smtClean="0"/>
              <a:t>‹#›</a:t>
            </a:fld>
            <a:endParaRPr lang="tr-TR"/>
          </a:p>
        </p:txBody>
      </p:sp>
    </p:spTree>
    <p:extLst>
      <p:ext uri="{BB962C8B-B14F-4D97-AF65-F5344CB8AC3E}">
        <p14:creationId xmlns:p14="http://schemas.microsoft.com/office/powerpoint/2010/main" val="1779182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E7F6704-AC0F-4034-A45A-E59E14A70A3D}"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BEE07BB-0E2F-489E-A342-BACE1C568ED0}" type="slidenum">
              <a:rPr lang="tr-TR" smtClean="0"/>
              <a:t>‹#›</a:t>
            </a:fld>
            <a:endParaRPr lang="tr-TR"/>
          </a:p>
        </p:txBody>
      </p:sp>
    </p:spTree>
    <p:extLst>
      <p:ext uri="{BB962C8B-B14F-4D97-AF65-F5344CB8AC3E}">
        <p14:creationId xmlns:p14="http://schemas.microsoft.com/office/powerpoint/2010/main" val="33163658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7F6704-AC0F-4034-A45A-E59E14A70A3D}" type="datetimeFigureOut">
              <a:rPr lang="tr-TR" smtClean="0"/>
              <a:t>8.3.2018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EE07BB-0E2F-489E-A342-BACE1C568ED0}" type="slidenum">
              <a:rPr lang="tr-TR" smtClean="0"/>
              <a:t>‹#›</a:t>
            </a:fld>
            <a:endParaRPr lang="tr-TR"/>
          </a:p>
        </p:txBody>
      </p:sp>
    </p:spTree>
    <p:extLst>
      <p:ext uri="{BB962C8B-B14F-4D97-AF65-F5344CB8AC3E}">
        <p14:creationId xmlns:p14="http://schemas.microsoft.com/office/powerpoint/2010/main" val="37873849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sz="4400" b="1" dirty="0" smtClean="0"/>
              <a:t>Fiilimsiler</a:t>
            </a:r>
            <a:endParaRPr lang="tr-TR" sz="4400" b="1"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3531055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p:txBody>
          <a:bodyPr/>
          <a:lstStyle/>
          <a:p>
            <a:r>
              <a:rPr lang="tr-TR" altLang="tr-TR" dirty="0" smtClean="0"/>
              <a:t>Zarf fiiller çekimli fiil haline gelmeye elverişli değillerdir. Zarf </a:t>
            </a:r>
            <a:r>
              <a:rPr lang="tr-TR" altLang="tr-TR" dirty="0" err="1" smtClean="0"/>
              <a:t>fiilliklerini</a:t>
            </a:r>
            <a:r>
              <a:rPr lang="tr-TR" altLang="tr-TR" dirty="0" smtClean="0"/>
              <a:t> kaybedip çekimli fiil durumuna geçmeleri çok nadirdir.</a:t>
            </a:r>
          </a:p>
          <a:p>
            <a:r>
              <a:rPr lang="tr-TR" altLang="tr-TR" dirty="0"/>
              <a:t>Bazı devir ve sahalarda bunun misalleri </a:t>
            </a:r>
            <a:r>
              <a:rPr lang="tr-TR" altLang="tr-TR" dirty="0" smtClean="0"/>
              <a:t>görülmektedir. Aynı </a:t>
            </a:r>
            <a:r>
              <a:rPr lang="tr-TR" altLang="tr-TR" dirty="0"/>
              <a:t>şekilde aslında gerundium iken fonksiyonlarını kaybedip klişeleşerek isim ve edat durumuna geçen kelimelerde vardır</a:t>
            </a:r>
            <a:r>
              <a:rPr lang="tr-TR" altLang="tr-TR" dirty="0" smtClean="0"/>
              <a:t>.</a:t>
            </a:r>
          </a:p>
          <a:p>
            <a:r>
              <a:rPr lang="tr-TR" altLang="tr-TR" dirty="0"/>
              <a:t>ZARF FİİLLER ya tek başlarına zarf şeklinde kullanılırlar veya yardımcı fiillerin önüne gelerek birleşik fiil </a:t>
            </a:r>
            <a:r>
              <a:rPr lang="tr-TR" altLang="tr-TR" dirty="0" smtClean="0"/>
              <a:t>kuruluşunda görev yaparlar.</a:t>
            </a:r>
            <a:endParaRPr lang="tr-TR" altLang="tr-TR" dirty="0"/>
          </a:p>
          <a:p>
            <a:pPr marL="0" indent="0">
              <a:buNone/>
            </a:pPr>
            <a:endParaRPr lang="tr-TR" altLang="tr-TR" dirty="0" smtClean="0"/>
          </a:p>
        </p:txBody>
      </p:sp>
      <p:sp>
        <p:nvSpPr>
          <p:cNvPr id="13315" name="Unvan 1"/>
          <p:cNvSpPr>
            <a:spLocks noGrp="1"/>
          </p:cNvSpPr>
          <p:nvPr>
            <p:ph type="title"/>
          </p:nvPr>
        </p:nvSpPr>
        <p:spPr/>
        <p:txBody>
          <a:bodyPr/>
          <a:lstStyle/>
          <a:p>
            <a:endParaRPr lang="tr-TR" smtClean="0"/>
          </a:p>
        </p:txBody>
      </p:sp>
    </p:spTree>
    <p:extLst>
      <p:ext uri="{BB962C8B-B14F-4D97-AF65-F5344CB8AC3E}">
        <p14:creationId xmlns:p14="http://schemas.microsoft.com/office/powerpoint/2010/main" val="28856949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pPr>
              <a:buFontTx/>
              <a:buNone/>
            </a:pPr>
            <a:r>
              <a:rPr lang="tr-TR" altLang="tr-TR" b="1" dirty="0" smtClean="0"/>
              <a:t>-A:</a:t>
            </a:r>
            <a:r>
              <a:rPr lang="tr-TR" altLang="tr-TR" dirty="0" smtClean="0">
                <a:solidFill>
                  <a:srgbClr val="FF0000"/>
                </a:solidFill>
              </a:rPr>
              <a:t> </a:t>
            </a:r>
            <a:r>
              <a:rPr lang="tr-TR" altLang="tr-TR" dirty="0" smtClean="0"/>
              <a:t>Türkçe </a:t>
            </a:r>
            <a:r>
              <a:rPr lang="tr-TR" altLang="tr-TR" dirty="0"/>
              <a:t>de eskiden beri kullanılan bu ek bugün gerundium tekrarlarında görülen bir ektir. Bu gün bu ekle yapılmış zarf fiiller tek olarak </a:t>
            </a:r>
            <a:r>
              <a:rPr lang="tr-TR" altLang="tr-TR" dirty="0" smtClean="0"/>
              <a:t>kullanılamazlar; koş-a </a:t>
            </a:r>
            <a:r>
              <a:rPr lang="tr-TR" altLang="tr-TR" dirty="0" err="1" smtClean="0"/>
              <a:t>koş-a</a:t>
            </a:r>
            <a:r>
              <a:rPr lang="tr-TR" altLang="tr-TR" dirty="0" smtClean="0"/>
              <a:t>, gül-e </a:t>
            </a:r>
            <a:r>
              <a:rPr lang="tr-TR" altLang="tr-TR" dirty="0" err="1" smtClean="0"/>
              <a:t>gül-e</a:t>
            </a:r>
            <a:r>
              <a:rPr lang="tr-TR" altLang="tr-TR" dirty="0" smtClean="0"/>
              <a:t>; düş-e yaz-, bak-a kal-</a:t>
            </a:r>
          </a:p>
          <a:p>
            <a:pPr>
              <a:buFontTx/>
              <a:buNone/>
            </a:pPr>
            <a:r>
              <a:rPr lang="tr-TR" altLang="tr-TR" dirty="0" smtClean="0">
                <a:solidFill>
                  <a:srgbClr val="FF0000"/>
                </a:solidFill>
              </a:rPr>
              <a:t>-</a:t>
            </a:r>
            <a:r>
              <a:rPr lang="tr-TR" altLang="tr-TR" b="1" dirty="0" smtClean="0"/>
              <a:t>I, -U: </a:t>
            </a:r>
            <a:r>
              <a:rPr lang="tr-TR" altLang="tr-TR" dirty="0" smtClean="0"/>
              <a:t>Türkçe </a:t>
            </a:r>
            <a:r>
              <a:rPr lang="tr-TR" altLang="tr-TR" dirty="0"/>
              <a:t>de eskiden beri kullanılan bu ek </a:t>
            </a:r>
            <a:r>
              <a:rPr lang="tr-TR" altLang="tr-TR" dirty="0" err="1"/>
              <a:t>bügün</a:t>
            </a:r>
            <a:r>
              <a:rPr lang="tr-TR" altLang="tr-TR" dirty="0"/>
              <a:t> yalnızca birleşik fiillerde görülmektedir</a:t>
            </a:r>
            <a:r>
              <a:rPr lang="tr-TR" altLang="tr-TR" dirty="0" smtClean="0"/>
              <a:t>. Bu </a:t>
            </a:r>
            <a:r>
              <a:rPr lang="tr-TR" altLang="tr-TR" dirty="0"/>
              <a:t>eklerin dikkat çeken bir hususiyeti de eskiden vokal dışında kalmış olmasıdır</a:t>
            </a:r>
            <a:r>
              <a:rPr lang="tr-TR" altLang="tr-TR" dirty="0" smtClean="0"/>
              <a:t>. düş-ü ver-, bak-ı ver- çiz-i ver-</a:t>
            </a:r>
          </a:p>
          <a:p>
            <a:r>
              <a:rPr lang="tr-TR" altLang="tr-TR" b="1" dirty="0"/>
              <a:t>-</a:t>
            </a:r>
            <a:r>
              <a:rPr lang="tr-TR" altLang="tr-TR" b="1" dirty="0" err="1"/>
              <a:t>ıp</a:t>
            </a:r>
            <a:r>
              <a:rPr lang="tr-TR" altLang="tr-TR" b="1" dirty="0"/>
              <a:t>,-ip,-</a:t>
            </a:r>
            <a:r>
              <a:rPr lang="tr-TR" altLang="tr-TR" b="1" dirty="0" err="1"/>
              <a:t>up</a:t>
            </a:r>
            <a:r>
              <a:rPr lang="tr-TR" altLang="tr-TR" b="1" dirty="0"/>
              <a:t>,-</a:t>
            </a:r>
            <a:r>
              <a:rPr lang="tr-TR" altLang="tr-TR" b="1" dirty="0" err="1" smtClean="0"/>
              <a:t>üp</a:t>
            </a:r>
            <a:r>
              <a:rPr lang="tr-TR" altLang="tr-TR" b="1" dirty="0" smtClean="0"/>
              <a:t>: </a:t>
            </a:r>
            <a:r>
              <a:rPr lang="tr-TR" altLang="tr-TR" dirty="0" smtClean="0"/>
              <a:t>Bu </a:t>
            </a:r>
            <a:r>
              <a:rPr lang="tr-TR" altLang="tr-TR" dirty="0"/>
              <a:t>ek Türkçe de eskiden beri en geniş ölçüde kullanılan bir </a:t>
            </a:r>
            <a:r>
              <a:rPr lang="tr-TR" altLang="tr-TR" dirty="0" smtClean="0"/>
              <a:t>zarf fiil ekidir: bak-</a:t>
            </a:r>
            <a:r>
              <a:rPr lang="tr-TR" altLang="tr-TR" dirty="0" err="1" smtClean="0"/>
              <a:t>ıp</a:t>
            </a:r>
            <a:r>
              <a:rPr lang="tr-TR" altLang="tr-TR" dirty="0" smtClean="0"/>
              <a:t> gitti, </a:t>
            </a:r>
            <a:r>
              <a:rPr lang="tr-TR" altLang="tr-TR" i="1" dirty="0" smtClean="0"/>
              <a:t>kitapları topla-y-</a:t>
            </a:r>
            <a:r>
              <a:rPr lang="tr-TR" altLang="tr-TR" i="1" dirty="0" err="1" smtClean="0"/>
              <a:t>ıp</a:t>
            </a:r>
            <a:r>
              <a:rPr lang="tr-TR" altLang="tr-TR" dirty="0" smtClean="0"/>
              <a:t> verdi.</a:t>
            </a:r>
            <a:endParaRPr lang="tr-TR" altLang="tr-TR" dirty="0"/>
          </a:p>
          <a:p>
            <a:pPr>
              <a:buFontTx/>
              <a:buNone/>
            </a:pPr>
            <a:endParaRPr lang="tr-TR" altLang="tr-TR" dirty="0"/>
          </a:p>
          <a:p>
            <a:pPr>
              <a:buFontTx/>
              <a:buNone/>
            </a:pPr>
            <a:endParaRPr lang="tr-TR" altLang="tr-TR" dirty="0"/>
          </a:p>
          <a:p>
            <a:endParaRPr lang="tr-TR" dirty="0"/>
          </a:p>
        </p:txBody>
      </p:sp>
    </p:spTree>
    <p:extLst>
      <p:ext uri="{BB962C8B-B14F-4D97-AF65-F5344CB8AC3E}">
        <p14:creationId xmlns:p14="http://schemas.microsoft.com/office/powerpoint/2010/main" val="14120566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altLang="tr-TR" b="1" dirty="0"/>
              <a:t>-arak,-</a:t>
            </a:r>
            <a:r>
              <a:rPr lang="tr-TR" altLang="tr-TR" b="1" dirty="0" smtClean="0"/>
              <a:t>erek: </a:t>
            </a:r>
            <a:r>
              <a:rPr lang="tr-TR" altLang="tr-TR" dirty="0" smtClean="0"/>
              <a:t>Bugün </a:t>
            </a:r>
            <a:r>
              <a:rPr lang="tr-TR" altLang="tr-TR" dirty="0"/>
              <a:t>en geniş ölçüde kullanılan </a:t>
            </a:r>
            <a:r>
              <a:rPr lang="tr-TR" altLang="tr-TR" dirty="0" smtClean="0"/>
              <a:t>zarf </a:t>
            </a:r>
            <a:r>
              <a:rPr lang="tr-TR" altLang="tr-TR" dirty="0"/>
              <a:t>eklerinden </a:t>
            </a:r>
            <a:r>
              <a:rPr lang="tr-TR" altLang="tr-TR" dirty="0" smtClean="0"/>
              <a:t>biridir: gülerek konuştu, yürüyerek gitti.</a:t>
            </a:r>
          </a:p>
          <a:p>
            <a:r>
              <a:rPr lang="tr-TR" altLang="tr-TR" b="1" dirty="0" smtClean="0"/>
              <a:t>-</a:t>
            </a:r>
            <a:r>
              <a:rPr lang="tr-TR" altLang="tr-TR" b="1" dirty="0" err="1" smtClean="0"/>
              <a:t>IncA</a:t>
            </a:r>
            <a:r>
              <a:rPr lang="tr-TR" altLang="tr-TR" b="1" dirty="0" smtClean="0"/>
              <a:t>:</a:t>
            </a:r>
            <a:r>
              <a:rPr lang="tr-TR" altLang="tr-TR" b="1" dirty="0" smtClean="0">
                <a:solidFill>
                  <a:srgbClr val="FF0000"/>
                </a:solidFill>
              </a:rPr>
              <a:t> </a:t>
            </a:r>
            <a:r>
              <a:rPr lang="tr-TR" altLang="tr-TR" dirty="0" smtClean="0"/>
              <a:t>Türkçe </a:t>
            </a:r>
            <a:r>
              <a:rPr lang="tr-TR" altLang="tr-TR" dirty="0"/>
              <a:t>de eskiden beri kullanılan bu gerundium ekinde bir hareket hali ifadesinden başka o hareket halinin ortaya çıktığı anı göstermek gibi bir zaman ifadesi de </a:t>
            </a:r>
            <a:r>
              <a:rPr lang="tr-TR" altLang="tr-TR" dirty="0" smtClean="0"/>
              <a:t>vardır: gel-ince çalışırsınız. </a:t>
            </a:r>
            <a:r>
              <a:rPr lang="tr-TR" altLang="tr-TR" dirty="0" err="1"/>
              <a:t>d</a:t>
            </a:r>
            <a:r>
              <a:rPr lang="tr-TR" altLang="tr-TR" dirty="0" err="1" smtClean="0"/>
              <a:t>inley</a:t>
            </a:r>
            <a:r>
              <a:rPr lang="tr-TR" altLang="tr-TR" dirty="0" smtClean="0"/>
              <a:t>-ince anladı.</a:t>
            </a:r>
          </a:p>
          <a:p>
            <a:r>
              <a:rPr lang="tr-TR" altLang="tr-TR" dirty="0" smtClean="0"/>
              <a:t>-</a:t>
            </a:r>
            <a:r>
              <a:rPr lang="tr-TR" altLang="tr-TR" dirty="0" err="1" smtClean="0"/>
              <a:t>AlI</a:t>
            </a:r>
            <a:r>
              <a:rPr lang="tr-TR" altLang="tr-TR" dirty="0" smtClean="0"/>
              <a:t>: Türkçede </a:t>
            </a:r>
            <a:r>
              <a:rPr lang="tr-TR" altLang="tr-TR" dirty="0"/>
              <a:t>eskiden beri kullanılan bu ek de Eski Türkçe de –</a:t>
            </a:r>
            <a:r>
              <a:rPr lang="tr-TR" altLang="tr-TR" dirty="0" err="1"/>
              <a:t>galı</a:t>
            </a:r>
            <a:r>
              <a:rPr lang="tr-TR" altLang="tr-TR" dirty="0"/>
              <a:t> ,-</a:t>
            </a:r>
            <a:r>
              <a:rPr lang="tr-TR" altLang="tr-TR" dirty="0" err="1"/>
              <a:t>geli</a:t>
            </a:r>
            <a:r>
              <a:rPr lang="tr-TR" altLang="tr-TR" dirty="0"/>
              <a:t> şeklindeydi</a:t>
            </a:r>
            <a:r>
              <a:rPr lang="tr-TR" altLang="tr-TR" dirty="0" smtClean="0"/>
              <a:t>. Batı </a:t>
            </a:r>
            <a:r>
              <a:rPr lang="tr-TR" altLang="tr-TR" dirty="0"/>
              <a:t>Türkçesine –alı,-eli şeklinde geçmiştir. </a:t>
            </a:r>
            <a:r>
              <a:rPr lang="tr-TR" altLang="tr-TR" dirty="0" smtClean="0"/>
              <a:t>Eve gideli iki ay oldu.</a:t>
            </a:r>
            <a:endParaRPr lang="tr-TR" altLang="tr-TR" dirty="0"/>
          </a:p>
          <a:p>
            <a:r>
              <a:rPr lang="tr-TR" altLang="tr-TR" dirty="0" smtClean="0"/>
              <a:t> </a:t>
            </a:r>
            <a:endParaRPr lang="tr-TR" altLang="tr-TR" dirty="0"/>
          </a:p>
          <a:p>
            <a:endParaRPr lang="tr-TR" dirty="0"/>
          </a:p>
        </p:txBody>
      </p:sp>
    </p:spTree>
    <p:extLst>
      <p:ext uri="{BB962C8B-B14F-4D97-AF65-F5344CB8AC3E}">
        <p14:creationId xmlns:p14="http://schemas.microsoft.com/office/powerpoint/2010/main" val="23047879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altLang="tr-TR" b="1" dirty="0" smtClean="0"/>
              <a:t>-</a:t>
            </a:r>
            <a:r>
              <a:rPr lang="tr-TR" altLang="tr-TR" b="1" dirty="0" err="1" smtClean="0"/>
              <a:t>mAdAn</a:t>
            </a:r>
            <a:r>
              <a:rPr lang="tr-TR" altLang="tr-TR" b="1" dirty="0" smtClean="0"/>
              <a:t>: </a:t>
            </a:r>
            <a:r>
              <a:rPr lang="tr-TR" altLang="tr-TR" dirty="0" smtClean="0"/>
              <a:t>Olumsuzluk </a:t>
            </a:r>
            <a:r>
              <a:rPr lang="tr-TR" altLang="tr-TR" dirty="0"/>
              <a:t>ifade eden </a:t>
            </a:r>
            <a:r>
              <a:rPr lang="tr-TR" altLang="tr-TR" dirty="0" smtClean="0"/>
              <a:t>zarf fiil </a:t>
            </a:r>
            <a:r>
              <a:rPr lang="tr-TR" altLang="tr-TR" dirty="0"/>
              <a:t>ekidir</a:t>
            </a:r>
            <a:r>
              <a:rPr lang="tr-TR" altLang="tr-TR" dirty="0" smtClean="0"/>
              <a:t>. Aslında </a:t>
            </a:r>
            <a:r>
              <a:rPr lang="tr-TR" altLang="tr-TR" dirty="0"/>
              <a:t>içinde </a:t>
            </a:r>
            <a:r>
              <a:rPr lang="tr-TR" altLang="tr-TR" dirty="0" smtClean="0"/>
              <a:t>olumsuzluk </a:t>
            </a:r>
            <a:r>
              <a:rPr lang="tr-TR" altLang="tr-TR" dirty="0"/>
              <a:t>eki </a:t>
            </a:r>
            <a:r>
              <a:rPr lang="tr-TR" altLang="tr-TR" dirty="0" smtClean="0"/>
              <a:t>bulunduğu için </a:t>
            </a:r>
            <a:r>
              <a:rPr lang="tr-TR" altLang="tr-TR" dirty="0"/>
              <a:t>bu ek yalnız </a:t>
            </a:r>
            <a:r>
              <a:rPr lang="tr-TR" altLang="tr-TR" dirty="0" smtClean="0"/>
              <a:t>olumlu </a:t>
            </a:r>
            <a:r>
              <a:rPr lang="tr-TR" altLang="tr-TR" dirty="0"/>
              <a:t>fiil kök ve gövdelerine </a:t>
            </a:r>
            <a:r>
              <a:rPr lang="tr-TR" altLang="tr-TR" dirty="0" smtClean="0"/>
              <a:t>getirilir: </a:t>
            </a:r>
            <a:r>
              <a:rPr lang="tr-TR" altLang="tr-TR" i="1" dirty="0" smtClean="0"/>
              <a:t>dinle-</a:t>
            </a:r>
            <a:r>
              <a:rPr lang="tr-TR" altLang="tr-TR" i="1" dirty="0" err="1" smtClean="0"/>
              <a:t>meden</a:t>
            </a:r>
            <a:r>
              <a:rPr lang="tr-TR" altLang="tr-TR" dirty="0" smtClean="0"/>
              <a:t> konuşuyor. </a:t>
            </a:r>
            <a:r>
              <a:rPr lang="tr-TR" altLang="tr-TR" i="1" dirty="0" smtClean="0"/>
              <a:t>Ara ver-</a:t>
            </a:r>
            <a:r>
              <a:rPr lang="tr-TR" altLang="tr-TR" i="1" dirty="0" err="1" smtClean="0"/>
              <a:t>meden</a:t>
            </a:r>
            <a:r>
              <a:rPr lang="tr-TR" altLang="tr-TR" dirty="0" smtClean="0"/>
              <a:t> yürüdü.</a:t>
            </a:r>
          </a:p>
          <a:p>
            <a:r>
              <a:rPr lang="tr-TR" altLang="tr-TR" b="1" dirty="0" smtClean="0"/>
              <a:t>-</a:t>
            </a:r>
            <a:r>
              <a:rPr lang="tr-TR" altLang="tr-TR" b="1" dirty="0" err="1" smtClean="0"/>
              <a:t>ken</a:t>
            </a:r>
            <a:r>
              <a:rPr lang="tr-TR" altLang="tr-TR" b="1" dirty="0" smtClean="0"/>
              <a:t>: </a:t>
            </a:r>
            <a:r>
              <a:rPr lang="tr-TR" altLang="tr-TR" dirty="0" smtClean="0"/>
              <a:t>Ana yardımcı fiile ulanan zarf fiil ekidir: </a:t>
            </a:r>
            <a:r>
              <a:rPr lang="tr-TR" altLang="tr-TR" i="1" dirty="0" smtClean="0"/>
              <a:t>konuşur</a:t>
            </a:r>
            <a:r>
              <a:rPr lang="tr-TR" altLang="tr-TR" b="1" i="1" dirty="0" smtClean="0"/>
              <a:t>ken</a:t>
            </a:r>
            <a:r>
              <a:rPr lang="tr-TR" altLang="tr-TR" i="1" dirty="0" smtClean="0"/>
              <a:t> </a:t>
            </a:r>
            <a:r>
              <a:rPr lang="tr-TR" altLang="tr-TR" dirty="0" smtClean="0"/>
              <a:t>birden sustu. </a:t>
            </a:r>
            <a:r>
              <a:rPr lang="tr-TR" altLang="tr-TR" i="1" dirty="0" smtClean="0"/>
              <a:t>Köprüden geçer</a:t>
            </a:r>
            <a:r>
              <a:rPr lang="tr-TR" altLang="tr-TR" b="1" i="1" dirty="0" smtClean="0"/>
              <a:t>ken</a:t>
            </a:r>
            <a:r>
              <a:rPr lang="tr-TR" altLang="tr-TR" dirty="0" smtClean="0"/>
              <a:t> hızla akan sulara baktı.</a:t>
            </a:r>
          </a:p>
          <a:p>
            <a:r>
              <a:rPr lang="tr-TR" altLang="tr-TR" b="1" dirty="0" smtClean="0"/>
              <a:t>-</a:t>
            </a:r>
            <a:r>
              <a:rPr lang="tr-TR" altLang="tr-TR" b="1" dirty="0" err="1" smtClean="0"/>
              <a:t>DIkçA</a:t>
            </a:r>
            <a:r>
              <a:rPr lang="tr-TR" altLang="tr-TR" b="1" dirty="0" smtClean="0"/>
              <a:t>: </a:t>
            </a:r>
            <a:r>
              <a:rPr lang="tr-TR" altLang="tr-TR" dirty="0" smtClean="0"/>
              <a:t>-</a:t>
            </a:r>
            <a:r>
              <a:rPr lang="tr-TR" altLang="tr-TR" dirty="0" err="1" smtClean="0"/>
              <a:t>Dık</a:t>
            </a:r>
            <a:r>
              <a:rPr lang="tr-TR" altLang="tr-TR" dirty="0" smtClean="0"/>
              <a:t> sıfat fiil eki ile –</a:t>
            </a:r>
            <a:r>
              <a:rPr lang="tr-TR" altLang="tr-TR" dirty="0" err="1" smtClean="0"/>
              <a:t>çA</a:t>
            </a:r>
            <a:r>
              <a:rPr lang="tr-TR" altLang="tr-TR" dirty="0" smtClean="0"/>
              <a:t> eşitlik halinin birleşmesiyle oluşmuştur: Dinle-dikçe hak verdi.</a:t>
            </a:r>
          </a:p>
          <a:p>
            <a:r>
              <a:rPr lang="tr-TR" altLang="tr-TR" b="1" dirty="0"/>
              <a:t>-</a:t>
            </a:r>
            <a:r>
              <a:rPr lang="tr-TR" altLang="tr-TR" b="1" dirty="0" err="1" smtClean="0"/>
              <a:t>dıkta</a:t>
            </a:r>
            <a:r>
              <a:rPr lang="tr-TR" altLang="tr-TR" dirty="0" smtClean="0"/>
              <a:t>: yalnız kalıp düşündüğümde ağlarım </a:t>
            </a:r>
          </a:p>
          <a:p>
            <a:r>
              <a:rPr lang="tr-TR" altLang="tr-TR" b="1" dirty="0" smtClean="0"/>
              <a:t>-</a:t>
            </a:r>
            <a:r>
              <a:rPr lang="tr-TR" altLang="tr-TR" b="1" dirty="0" err="1" smtClean="0"/>
              <a:t>dıktan</a:t>
            </a:r>
            <a:r>
              <a:rPr lang="tr-TR" altLang="tr-TR" dirty="0" smtClean="0"/>
              <a:t>: Eşyaları atmaya </a:t>
            </a:r>
            <a:r>
              <a:rPr lang="tr-TR" altLang="tr-TR" i="1" dirty="0" smtClean="0"/>
              <a:t>kıyama</a:t>
            </a:r>
            <a:r>
              <a:rPr lang="tr-TR" altLang="tr-TR" b="1" i="1" dirty="0" smtClean="0"/>
              <a:t>dığından</a:t>
            </a:r>
            <a:r>
              <a:rPr lang="tr-TR" altLang="tr-TR" dirty="0" smtClean="0"/>
              <a:t> verdi. </a:t>
            </a:r>
          </a:p>
          <a:p>
            <a:r>
              <a:rPr lang="tr-TR" altLang="tr-TR" b="1" dirty="0" smtClean="0"/>
              <a:t>-</a:t>
            </a:r>
            <a:r>
              <a:rPr lang="tr-TR" altLang="tr-TR" b="1" dirty="0" err="1" smtClean="0"/>
              <a:t>mAksIzIn</a:t>
            </a:r>
            <a:r>
              <a:rPr lang="tr-TR" altLang="tr-TR" dirty="0" smtClean="0"/>
              <a:t>: </a:t>
            </a:r>
            <a:r>
              <a:rPr lang="tr-TR" altLang="tr-TR" i="1" dirty="0" smtClean="0"/>
              <a:t>hiçbir şey düşün</a:t>
            </a:r>
            <a:r>
              <a:rPr lang="tr-TR" altLang="tr-TR" b="1" i="1" dirty="0" smtClean="0"/>
              <a:t>meksizin</a:t>
            </a:r>
            <a:r>
              <a:rPr lang="tr-TR" altLang="tr-TR" dirty="0" smtClean="0"/>
              <a:t> öyle duruyor. Bir kelime konuşmaksızın hemen yatağına girdi.</a:t>
            </a:r>
          </a:p>
          <a:p>
            <a:endParaRPr lang="tr-TR" altLang="tr-TR" dirty="0"/>
          </a:p>
          <a:p>
            <a:endParaRPr lang="tr-TR" dirty="0"/>
          </a:p>
        </p:txBody>
      </p:sp>
    </p:spTree>
    <p:extLst>
      <p:ext uri="{BB962C8B-B14F-4D97-AF65-F5344CB8AC3E}">
        <p14:creationId xmlns:p14="http://schemas.microsoft.com/office/powerpoint/2010/main" val="2072781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altLang="tr-TR" b="1" dirty="0"/>
              <a:t>-</a:t>
            </a:r>
            <a:r>
              <a:rPr lang="tr-TR" altLang="tr-TR" b="1" dirty="0" err="1"/>
              <a:t>IrcAsInA</a:t>
            </a:r>
            <a:r>
              <a:rPr lang="tr-TR" altLang="tr-TR" dirty="0"/>
              <a:t>: Yağmur bardaktan boşanırcasına yağıyordu. </a:t>
            </a:r>
          </a:p>
          <a:p>
            <a:r>
              <a:rPr lang="tr-TR" b="1" dirty="0" smtClean="0"/>
              <a:t>-</a:t>
            </a:r>
            <a:r>
              <a:rPr lang="tr-TR" b="1" dirty="0" err="1" smtClean="0"/>
              <a:t>mIşçAsInA</a:t>
            </a:r>
            <a:r>
              <a:rPr lang="tr-TR" b="1" dirty="0" smtClean="0"/>
              <a:t>:</a:t>
            </a:r>
            <a:r>
              <a:rPr lang="tr-TR" dirty="0" smtClean="0"/>
              <a:t> bir eser ortaya koymuşçasına sevindi.</a:t>
            </a:r>
          </a:p>
          <a:p>
            <a:r>
              <a:rPr lang="tr-TR" b="1" dirty="0" smtClean="0"/>
              <a:t>-</a:t>
            </a:r>
            <a:r>
              <a:rPr lang="tr-TR" b="1" dirty="0" err="1" smtClean="0"/>
              <a:t>AcAkçAsInA</a:t>
            </a:r>
            <a:r>
              <a:rPr lang="tr-TR" b="1" dirty="0" smtClean="0"/>
              <a:t>/-</a:t>
            </a:r>
            <a:r>
              <a:rPr lang="tr-TR" b="1" dirty="0"/>
              <a:t> </a:t>
            </a:r>
            <a:r>
              <a:rPr lang="tr-TR" b="1" dirty="0" err="1" smtClean="0"/>
              <a:t>AcAkmIşçAsInA</a:t>
            </a:r>
            <a:r>
              <a:rPr lang="tr-TR" b="1" dirty="0" smtClean="0"/>
              <a:t> </a:t>
            </a:r>
            <a:r>
              <a:rPr lang="tr-TR" dirty="0" smtClean="0"/>
              <a:t>: Adam karşı masadakine </a:t>
            </a:r>
            <a:r>
              <a:rPr lang="tr-TR" i="1" dirty="0" err="1" smtClean="0"/>
              <a:t>yiy</a:t>
            </a:r>
            <a:r>
              <a:rPr lang="tr-TR" b="1" i="1" dirty="0" err="1" smtClean="0"/>
              <a:t>ecekçesine</a:t>
            </a:r>
            <a:r>
              <a:rPr lang="tr-TR" dirty="0" smtClean="0"/>
              <a:t> bakıyor. Elbiselerini </a:t>
            </a:r>
            <a:r>
              <a:rPr lang="tr-TR" dirty="0"/>
              <a:t>t</a:t>
            </a:r>
            <a:r>
              <a:rPr lang="tr-TR" dirty="0" smtClean="0"/>
              <a:t>emelli </a:t>
            </a:r>
            <a:r>
              <a:rPr lang="tr-TR" i="1" dirty="0" smtClean="0"/>
              <a:t>kal</a:t>
            </a:r>
            <a:r>
              <a:rPr lang="tr-TR" b="1" i="1" dirty="0" smtClean="0"/>
              <a:t>acakmışçasına</a:t>
            </a:r>
            <a:r>
              <a:rPr lang="tr-TR" dirty="0" smtClean="0"/>
              <a:t> yerleştirdi.</a:t>
            </a:r>
          </a:p>
          <a:p>
            <a:r>
              <a:rPr lang="tr-TR" b="1" dirty="0" smtClean="0"/>
              <a:t>-(</a:t>
            </a:r>
            <a:r>
              <a:rPr lang="tr-TR" b="1" dirty="0" err="1" smtClean="0"/>
              <a:t>ma</a:t>
            </a:r>
            <a:r>
              <a:rPr lang="tr-TR" b="1" dirty="0" smtClean="0"/>
              <a:t>)</a:t>
            </a:r>
            <a:r>
              <a:rPr lang="tr-TR" b="1" dirty="0" err="1" smtClean="0"/>
              <a:t>mAcAsInA</a:t>
            </a:r>
            <a:r>
              <a:rPr lang="tr-TR" b="1" dirty="0" smtClean="0"/>
              <a:t>: </a:t>
            </a:r>
            <a:r>
              <a:rPr lang="tr-TR" i="1" dirty="0" smtClean="0"/>
              <a:t>birbirimize birer kitap al</a:t>
            </a:r>
            <a:r>
              <a:rPr lang="tr-TR" b="1" i="1" dirty="0" smtClean="0"/>
              <a:t>macasına</a:t>
            </a:r>
            <a:r>
              <a:rPr lang="tr-TR" dirty="0" smtClean="0"/>
              <a:t> lades tutuşalım. Odasına </a:t>
            </a:r>
            <a:r>
              <a:rPr lang="tr-TR" i="1" dirty="0" smtClean="0"/>
              <a:t>dışarıya hiç çık</a:t>
            </a:r>
            <a:r>
              <a:rPr lang="tr-TR" b="1" i="1" dirty="0" smtClean="0"/>
              <a:t>mamacasına</a:t>
            </a:r>
            <a:r>
              <a:rPr lang="tr-TR" dirty="0" smtClean="0"/>
              <a:t> kapanırdı.</a:t>
            </a:r>
          </a:p>
          <a:p>
            <a:r>
              <a:rPr lang="tr-TR" b="1" dirty="0" smtClean="0"/>
              <a:t>-DI </a:t>
            </a:r>
            <a:r>
              <a:rPr lang="tr-TR" b="1" dirty="0" err="1" smtClean="0"/>
              <a:t>mI</a:t>
            </a:r>
            <a:r>
              <a:rPr lang="tr-TR" b="1" dirty="0" smtClean="0"/>
              <a:t> : </a:t>
            </a:r>
            <a:r>
              <a:rPr lang="tr-TR" i="1" dirty="0" smtClean="0"/>
              <a:t>hak iddia et</a:t>
            </a:r>
            <a:r>
              <a:rPr lang="tr-TR" b="1" i="1" dirty="0" smtClean="0"/>
              <a:t>ti mi</a:t>
            </a:r>
            <a:r>
              <a:rPr lang="tr-TR" dirty="0" smtClean="0"/>
              <a:t> iş değişiyor.</a:t>
            </a:r>
          </a:p>
          <a:p>
            <a:r>
              <a:rPr lang="tr-TR" dirty="0" smtClean="0"/>
              <a:t>…-r /…-z: </a:t>
            </a:r>
            <a:r>
              <a:rPr lang="tr-TR" i="1" dirty="0" smtClean="0"/>
              <a:t>Köy evinin içine ayak basa</a:t>
            </a:r>
            <a:r>
              <a:rPr lang="tr-TR" b="1" i="1" dirty="0" smtClean="0"/>
              <a:t>r</a:t>
            </a:r>
            <a:r>
              <a:rPr lang="tr-TR" i="1" dirty="0" smtClean="0"/>
              <a:t> basma</a:t>
            </a:r>
            <a:r>
              <a:rPr lang="tr-TR" b="1" i="1" dirty="0" smtClean="0"/>
              <a:t>z</a:t>
            </a:r>
            <a:r>
              <a:rPr lang="tr-TR" dirty="0" smtClean="0"/>
              <a:t> koku duyulur.</a:t>
            </a:r>
            <a:endParaRPr lang="tr-TR" dirty="0"/>
          </a:p>
        </p:txBody>
      </p:sp>
    </p:spTree>
    <p:extLst>
      <p:ext uri="{BB962C8B-B14F-4D97-AF65-F5344CB8AC3E}">
        <p14:creationId xmlns:p14="http://schemas.microsoft.com/office/powerpoint/2010/main" val="1468359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Kaynaklar</a:t>
            </a:r>
            <a:endParaRPr lang="tr-TR" dirty="0"/>
          </a:p>
        </p:txBody>
      </p:sp>
      <p:sp>
        <p:nvSpPr>
          <p:cNvPr id="3" name="İçerik Yer Tutucusu 2"/>
          <p:cNvSpPr>
            <a:spLocks noGrp="1"/>
          </p:cNvSpPr>
          <p:nvPr>
            <p:ph idx="1"/>
          </p:nvPr>
        </p:nvSpPr>
        <p:spPr/>
        <p:txBody>
          <a:bodyPr>
            <a:normAutofit fontScale="92500" lnSpcReduction="20000"/>
          </a:bodyPr>
          <a:lstStyle/>
          <a:p>
            <a:pPr marL="0" indent="0">
              <a:buNone/>
            </a:pPr>
            <a:endParaRPr lang="tr-TR" dirty="0"/>
          </a:p>
          <a:p>
            <a:r>
              <a:rPr lang="tr-TR" dirty="0"/>
              <a:t>Ergin M. (1982) Türk Dil Bilgisi, İstanbul: Bayrak.</a:t>
            </a:r>
          </a:p>
          <a:p>
            <a:r>
              <a:rPr lang="tr-TR" dirty="0" err="1"/>
              <a:t>Ahanov</a:t>
            </a:r>
            <a:r>
              <a:rPr lang="tr-TR" dirty="0"/>
              <a:t> K. (2008) Dil </a:t>
            </a:r>
            <a:r>
              <a:rPr lang="tr-TR" dirty="0" err="1"/>
              <a:t>Bilminin</a:t>
            </a:r>
            <a:r>
              <a:rPr lang="tr-TR" dirty="0"/>
              <a:t> Esasları, çev. Murat </a:t>
            </a:r>
            <a:r>
              <a:rPr lang="tr-TR" dirty="0" err="1"/>
              <a:t>Ceritoglu</a:t>
            </a:r>
            <a:r>
              <a:rPr lang="tr-TR" dirty="0"/>
              <a:t>, Ankara: TDK.</a:t>
            </a:r>
          </a:p>
          <a:p>
            <a:r>
              <a:rPr lang="tr-TR" dirty="0"/>
              <a:t>Karaağaç G. (2012) Türkçenin Dil Bilgisi, İstanbul: </a:t>
            </a:r>
            <a:r>
              <a:rPr lang="tr-TR" dirty="0" err="1"/>
              <a:t>Akçağ</a:t>
            </a:r>
            <a:r>
              <a:rPr lang="tr-TR" dirty="0"/>
              <a:t>.</a:t>
            </a:r>
          </a:p>
          <a:p>
            <a:r>
              <a:rPr lang="tr-TR" dirty="0"/>
              <a:t>Vardar B. vd. (1998) Açıklamalı Dilbilim </a:t>
            </a:r>
            <a:r>
              <a:rPr lang="tr-TR" dirty="0" err="1"/>
              <a:t>Yerimleri</a:t>
            </a:r>
            <a:r>
              <a:rPr lang="tr-TR" dirty="0"/>
              <a:t> Sözlüğü, İstanbul: </a:t>
            </a:r>
            <a:r>
              <a:rPr lang="tr-TR" dirty="0" err="1"/>
              <a:t>abc</a:t>
            </a:r>
            <a:r>
              <a:rPr lang="tr-TR" dirty="0"/>
              <a:t>.</a:t>
            </a:r>
          </a:p>
          <a:p>
            <a:r>
              <a:rPr lang="tr-TR" dirty="0"/>
              <a:t>Karaağaç G. (2013) Dil Bilimi Terimleri Sözlüğü, Ankara: TDK.</a:t>
            </a:r>
          </a:p>
          <a:p>
            <a:r>
              <a:rPr lang="tr-TR" dirty="0"/>
              <a:t>Aksan D. (2015) Her Yönüyle Dil (Ana Çizgileriyle Dilbilim), Ankara: TDK.</a:t>
            </a:r>
          </a:p>
          <a:p>
            <a:r>
              <a:rPr lang="tr-TR" dirty="0"/>
              <a:t>Eker S. (2010) Çağdaş Türk Dili, Ankara: Grafiker.</a:t>
            </a:r>
          </a:p>
          <a:p>
            <a:r>
              <a:rPr lang="tr-TR" dirty="0" err="1"/>
              <a:t>Hasenov</a:t>
            </a:r>
            <a:r>
              <a:rPr lang="tr-TR" dirty="0"/>
              <a:t> É. (2003) </a:t>
            </a:r>
            <a:r>
              <a:rPr lang="tr-TR" dirty="0" err="1"/>
              <a:t>Til</a:t>
            </a:r>
            <a:r>
              <a:rPr lang="tr-TR" dirty="0"/>
              <a:t> Bilimi, Almatı: Sanat.</a:t>
            </a:r>
          </a:p>
          <a:p>
            <a:r>
              <a:rPr lang="tr-TR" dirty="0" err="1"/>
              <a:t>Safiyullina</a:t>
            </a:r>
            <a:r>
              <a:rPr lang="tr-TR" dirty="0"/>
              <a:t> F:S. (2001)</a:t>
            </a:r>
            <a:r>
              <a:rPr lang="tr-TR" dirty="0" err="1"/>
              <a:t>Til</a:t>
            </a:r>
            <a:r>
              <a:rPr lang="tr-TR" dirty="0"/>
              <a:t> </a:t>
            </a:r>
            <a:r>
              <a:rPr lang="tr-TR" dirty="0" err="1"/>
              <a:t>Gıylimine</a:t>
            </a:r>
            <a:r>
              <a:rPr lang="tr-TR" dirty="0"/>
              <a:t> Kiriş, Kazan: </a:t>
            </a:r>
            <a:r>
              <a:rPr lang="tr-TR" dirty="0" err="1"/>
              <a:t>TaRİH</a:t>
            </a:r>
            <a:r>
              <a:rPr lang="tr-TR" dirty="0"/>
              <a:t>.</a:t>
            </a:r>
          </a:p>
          <a:p>
            <a:pPr marL="0" indent="0">
              <a:buNone/>
            </a:pPr>
            <a:endParaRPr lang="tr-TR" dirty="0"/>
          </a:p>
        </p:txBody>
      </p:sp>
    </p:spTree>
    <p:extLst>
      <p:ext uri="{BB962C8B-B14F-4D97-AF65-F5344CB8AC3E}">
        <p14:creationId xmlns:p14="http://schemas.microsoft.com/office/powerpoint/2010/main" val="3482173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Fiilleri veya fiil yönetiminde oluşturulan söz öbeklerinin cümlede veya başka bir söz öbeğinde isim, sıfat ve zarf </a:t>
            </a:r>
            <a:r>
              <a:rPr lang="tr-TR" dirty="0"/>
              <a:t>gibi </a:t>
            </a:r>
            <a:r>
              <a:rPr lang="tr-TR" dirty="0" smtClean="0"/>
              <a:t>kullanabilmek için sokuldukları biçimlere fiilimsi denir. Fiilimsileri oluşturmak için kullanılan eklere de fiilimsi eki adı verilir. Fiilden isim </a:t>
            </a:r>
            <a:r>
              <a:rPr lang="tr-TR" dirty="0" err="1" smtClean="0"/>
              <a:t>yapme</a:t>
            </a:r>
            <a:r>
              <a:rPr lang="tr-TR" dirty="0" smtClean="0"/>
              <a:t> eki ulanmış bir fiil,  doğal olarak yönetme yeteneğini yitirirken fiilimsi eki ulanmış bir fiil yönetme kabiliyetini korur.</a:t>
            </a:r>
          </a:p>
          <a:p>
            <a:r>
              <a:rPr lang="tr-TR" dirty="0" smtClean="0"/>
              <a:t>Fiilimsi ekleri, ana hatlarıyla öncelikli işlevleri esas alındığında isim fiil ekleri, sıfat fiil ekleri ve zarf fiil ekleri başlıkları altında toplanır.</a:t>
            </a:r>
            <a:endParaRPr lang="tr-TR" dirty="0"/>
          </a:p>
        </p:txBody>
      </p:sp>
    </p:spTree>
    <p:extLst>
      <p:ext uri="{BB962C8B-B14F-4D97-AF65-F5344CB8AC3E}">
        <p14:creationId xmlns:p14="http://schemas.microsoft.com/office/powerpoint/2010/main" val="3846271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İsim Fiiller</a:t>
            </a:r>
            <a:endParaRPr lang="tr-TR" dirty="0"/>
          </a:p>
        </p:txBody>
      </p:sp>
      <p:sp>
        <p:nvSpPr>
          <p:cNvPr id="3" name="İçerik Yer Tutucusu 2"/>
          <p:cNvSpPr>
            <a:spLocks noGrp="1"/>
          </p:cNvSpPr>
          <p:nvPr>
            <p:ph idx="1"/>
          </p:nvPr>
        </p:nvSpPr>
        <p:spPr/>
        <p:txBody>
          <a:bodyPr>
            <a:normAutofit fontScale="85000" lnSpcReduction="10000"/>
          </a:bodyPr>
          <a:lstStyle/>
          <a:p>
            <a:r>
              <a:rPr lang="tr-TR" dirty="0" smtClean="0"/>
              <a:t>Fiillerin veya fiil yönetiminde oluşan söz öbeklerinin başka bir söz öbeğinde veya cümlede bir adın üstleneceği görevleri </a:t>
            </a:r>
            <a:r>
              <a:rPr lang="tr-TR" dirty="0" err="1" smtClean="0"/>
              <a:t>üstlenebilemesi</a:t>
            </a:r>
            <a:r>
              <a:rPr lang="tr-TR" dirty="0" smtClean="0"/>
              <a:t> için sokulduğu biçimdir.</a:t>
            </a:r>
          </a:p>
          <a:p>
            <a:r>
              <a:rPr lang="tr-TR" dirty="0" smtClean="0"/>
              <a:t>Türk dilinde fiilleri isim fiil biçimine sokmak için «-</a:t>
            </a:r>
            <a:r>
              <a:rPr lang="tr-TR" dirty="0" err="1" smtClean="0"/>
              <a:t>mAk</a:t>
            </a:r>
            <a:r>
              <a:rPr lang="tr-TR" dirty="0" smtClean="0"/>
              <a:t>;-</a:t>
            </a:r>
            <a:r>
              <a:rPr lang="tr-TR" dirty="0" err="1" smtClean="0"/>
              <a:t>mA</a:t>
            </a:r>
            <a:r>
              <a:rPr lang="tr-TR" dirty="0" smtClean="0"/>
              <a:t> ve –</a:t>
            </a:r>
            <a:r>
              <a:rPr lang="tr-TR" dirty="0" err="1" smtClean="0"/>
              <a:t>Iş</a:t>
            </a:r>
            <a:r>
              <a:rPr lang="tr-TR" dirty="0" smtClean="0"/>
              <a:t>» eklerinden yararlanılır.</a:t>
            </a:r>
          </a:p>
          <a:p>
            <a:r>
              <a:rPr lang="tr-TR" dirty="0" smtClean="0"/>
              <a:t>-</a:t>
            </a:r>
            <a:r>
              <a:rPr lang="tr-TR" dirty="0" err="1" smtClean="0"/>
              <a:t>mAk</a:t>
            </a:r>
            <a:r>
              <a:rPr lang="tr-TR" dirty="0" smtClean="0"/>
              <a:t>: En yaygın kullanılan isim fiil ekidir. Hemen hemen bütün fiil tabanlarına ulanarak onların isim biçimlerini oluştururlar: </a:t>
            </a:r>
            <a:r>
              <a:rPr lang="tr-TR" i="1" dirty="0" smtClean="0"/>
              <a:t>Kişi noksanını bil</a:t>
            </a:r>
            <a:r>
              <a:rPr lang="tr-TR" b="1" i="1" dirty="0" smtClean="0"/>
              <a:t>mek</a:t>
            </a:r>
            <a:r>
              <a:rPr lang="tr-TR" dirty="0" smtClean="0"/>
              <a:t> gibi irfan olmaz.</a:t>
            </a:r>
          </a:p>
          <a:p>
            <a:r>
              <a:rPr lang="tr-TR" dirty="0" smtClean="0"/>
              <a:t>-</a:t>
            </a:r>
            <a:r>
              <a:rPr lang="tr-TR" dirty="0" err="1" smtClean="0"/>
              <a:t>mA</a:t>
            </a:r>
            <a:r>
              <a:rPr lang="tr-TR" dirty="0" smtClean="0"/>
              <a:t>: -</a:t>
            </a:r>
            <a:r>
              <a:rPr lang="tr-TR" dirty="0" err="1" smtClean="0"/>
              <a:t>mAk</a:t>
            </a:r>
            <a:r>
              <a:rPr lang="tr-TR" dirty="0" smtClean="0"/>
              <a:t> isim fiil ekine yakın kullanım yaygınlığı vardır.  Günümüzde daha çok fiillerin isim biçimleri  isim tamlamasında tamlayan veya </a:t>
            </a:r>
            <a:r>
              <a:rPr lang="tr-TR" dirty="0" err="1" smtClean="0"/>
              <a:t>tamlanan</a:t>
            </a:r>
            <a:r>
              <a:rPr lang="tr-TR" dirty="0" smtClean="0"/>
              <a:t> olarak kullanılacağı zaman tercih edilmektedir: </a:t>
            </a:r>
            <a:r>
              <a:rPr lang="tr-TR" i="1" dirty="0" smtClean="0"/>
              <a:t>Hatır için konuş</a:t>
            </a:r>
            <a:r>
              <a:rPr lang="tr-TR" b="1" i="1" dirty="0" smtClean="0"/>
              <a:t>ma</a:t>
            </a:r>
            <a:r>
              <a:rPr lang="tr-TR" dirty="0" smtClean="0"/>
              <a:t>yı hiç başaramam.  </a:t>
            </a:r>
          </a:p>
          <a:p>
            <a:r>
              <a:rPr lang="tr-TR" dirty="0" smtClean="0"/>
              <a:t>-</a:t>
            </a:r>
            <a:r>
              <a:rPr lang="tr-TR" dirty="0" err="1" smtClean="0"/>
              <a:t>Iş</a:t>
            </a:r>
            <a:r>
              <a:rPr lang="tr-TR" dirty="0" smtClean="0"/>
              <a:t>: -</a:t>
            </a:r>
            <a:r>
              <a:rPr lang="tr-TR" dirty="0" err="1" smtClean="0"/>
              <a:t>mA</a:t>
            </a:r>
            <a:r>
              <a:rPr lang="tr-TR" dirty="0" smtClean="0"/>
              <a:t> isim fiil ekine yakın bir kullanış  sahası ve yaygınlığı vardı: </a:t>
            </a:r>
            <a:r>
              <a:rPr lang="tr-TR" i="1" dirty="0" smtClean="0"/>
              <a:t>Sizin araya gir</a:t>
            </a:r>
            <a:r>
              <a:rPr lang="tr-TR" b="1" i="1" dirty="0" smtClean="0"/>
              <a:t>iş</a:t>
            </a:r>
            <a:r>
              <a:rPr lang="tr-TR" dirty="0" smtClean="0"/>
              <a:t>iniz durumu kurtardı.</a:t>
            </a:r>
            <a:endParaRPr lang="tr-TR" dirty="0"/>
          </a:p>
        </p:txBody>
      </p:sp>
    </p:spTree>
    <p:extLst>
      <p:ext uri="{BB962C8B-B14F-4D97-AF65-F5344CB8AC3E}">
        <p14:creationId xmlns:p14="http://schemas.microsoft.com/office/powerpoint/2010/main" val="749937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Sıfat Fiiller</a:t>
            </a:r>
            <a:endParaRPr lang="tr-TR" dirty="0"/>
          </a:p>
        </p:txBody>
      </p:sp>
      <p:sp>
        <p:nvSpPr>
          <p:cNvPr id="3" name="İçerik Yer Tutucusu 2"/>
          <p:cNvSpPr>
            <a:spLocks noGrp="1"/>
          </p:cNvSpPr>
          <p:nvPr>
            <p:ph idx="1"/>
          </p:nvPr>
        </p:nvSpPr>
        <p:spPr/>
        <p:txBody>
          <a:bodyPr>
            <a:normAutofit lnSpcReduction="10000"/>
          </a:bodyPr>
          <a:lstStyle/>
          <a:p>
            <a:r>
              <a:rPr lang="tr-TR" dirty="0"/>
              <a:t>Fiillerin veya fiil yönetiminde oluşan söz öbeklerinin başka bir söz öbeğinde veya cümlede bir </a:t>
            </a:r>
            <a:r>
              <a:rPr lang="tr-TR" dirty="0" smtClean="0"/>
              <a:t>ismin veya sıfatın yerine getirdiği </a:t>
            </a:r>
            <a:r>
              <a:rPr lang="tr-TR" dirty="0"/>
              <a:t>görevleri </a:t>
            </a:r>
            <a:r>
              <a:rPr lang="tr-TR" dirty="0" smtClean="0"/>
              <a:t>üstlenebilmesi </a:t>
            </a:r>
            <a:r>
              <a:rPr lang="tr-TR" dirty="0"/>
              <a:t>için sokulduğu biçimdir</a:t>
            </a:r>
            <a:r>
              <a:rPr lang="tr-TR" dirty="0" smtClean="0"/>
              <a:t>. Sıfat fiillerin isim ve sıfat olarak, hatta zarf olarak kullanışları vardır. Varlıklar gerçekleştirdikleri hareketle adlandırılmak veya nitelenmek istendiğinde fiillere sıfat fiil ekleri ulanır.</a:t>
            </a:r>
          </a:p>
          <a:p>
            <a:r>
              <a:rPr lang="tr-TR" dirty="0" smtClean="0"/>
              <a:t>İsim fil ve zarf fiillerden farklı olarak sıfat fiillerde bağımsız zaman ifadesi bulunur. Bu zaman ifadeleri dikkate alınarak sıfat fiiller geçmiş zaman, şimdiki zaman ve gelecek zaman sıfat fiilleri olarak sınıflandırılırlar.</a:t>
            </a:r>
          </a:p>
          <a:p>
            <a:r>
              <a:rPr lang="tr-TR" dirty="0" smtClean="0"/>
              <a:t> </a:t>
            </a:r>
            <a:endParaRPr lang="tr-TR" dirty="0"/>
          </a:p>
          <a:p>
            <a:endParaRPr lang="tr-TR" dirty="0"/>
          </a:p>
        </p:txBody>
      </p:sp>
    </p:spTree>
    <p:extLst>
      <p:ext uri="{BB962C8B-B14F-4D97-AF65-F5344CB8AC3E}">
        <p14:creationId xmlns:p14="http://schemas.microsoft.com/office/powerpoint/2010/main" val="1086994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Geçmiş zaman sıfat fiilleri</a:t>
            </a:r>
            <a:endParaRPr lang="tr-TR" dirty="0"/>
          </a:p>
        </p:txBody>
      </p:sp>
      <p:sp>
        <p:nvSpPr>
          <p:cNvPr id="3" name="İçerik Yer Tutucusu 2"/>
          <p:cNvSpPr>
            <a:spLocks noGrp="1"/>
          </p:cNvSpPr>
          <p:nvPr>
            <p:ph idx="1"/>
          </p:nvPr>
        </p:nvSpPr>
        <p:spPr/>
        <p:txBody>
          <a:bodyPr/>
          <a:lstStyle/>
          <a:p>
            <a:r>
              <a:rPr lang="tr-TR" dirty="0" smtClean="0"/>
              <a:t>-DIK: </a:t>
            </a:r>
            <a:r>
              <a:rPr lang="tr-TR" i="1" dirty="0" smtClean="0"/>
              <a:t>tanı-</a:t>
            </a:r>
            <a:r>
              <a:rPr lang="tr-TR" b="1" i="1" dirty="0" err="1" smtClean="0"/>
              <a:t>dık</a:t>
            </a:r>
            <a:r>
              <a:rPr lang="tr-TR" dirty="0" smtClean="0"/>
              <a:t> adam; </a:t>
            </a:r>
            <a:r>
              <a:rPr lang="tr-TR" i="1" dirty="0" smtClean="0"/>
              <a:t>görülme-</a:t>
            </a:r>
            <a:r>
              <a:rPr lang="tr-TR" b="1" i="1" dirty="0" smtClean="0"/>
              <a:t>dik</a:t>
            </a:r>
            <a:r>
              <a:rPr lang="tr-TR" dirty="0" smtClean="0"/>
              <a:t> iş; </a:t>
            </a:r>
            <a:r>
              <a:rPr lang="tr-TR" i="1" dirty="0" smtClean="0"/>
              <a:t>sonbahar ayların kendisiyle birlikte tenha Yakacık kırlarında al meyveli koca yemiş fidanları arasında dolaş</a:t>
            </a:r>
            <a:r>
              <a:rPr lang="tr-TR" b="1" i="1" dirty="0" smtClean="0"/>
              <a:t>tığ</a:t>
            </a:r>
            <a:r>
              <a:rPr lang="tr-TR" dirty="0" smtClean="0"/>
              <a:t>ımız bir Fransız dostum.</a:t>
            </a:r>
          </a:p>
          <a:p>
            <a:r>
              <a:rPr lang="tr-TR" dirty="0" smtClean="0"/>
              <a:t>-</a:t>
            </a:r>
            <a:r>
              <a:rPr lang="tr-TR" dirty="0" err="1" smtClean="0"/>
              <a:t>mIş</a:t>
            </a:r>
            <a:r>
              <a:rPr lang="tr-TR" dirty="0" smtClean="0"/>
              <a:t>: bozul-muş yiyecek, yan-</a:t>
            </a:r>
            <a:r>
              <a:rPr lang="tr-TR" dirty="0" err="1" smtClean="0"/>
              <a:t>mış</a:t>
            </a:r>
            <a:r>
              <a:rPr lang="tr-TR" dirty="0" smtClean="0"/>
              <a:t> odun; </a:t>
            </a:r>
            <a:r>
              <a:rPr lang="tr-TR" i="1" dirty="0" smtClean="0"/>
              <a:t>henüz dokunulma</a:t>
            </a:r>
            <a:r>
              <a:rPr lang="tr-TR" b="1" i="1" dirty="0" smtClean="0"/>
              <a:t>mış</a:t>
            </a:r>
            <a:r>
              <a:rPr lang="tr-TR" dirty="0" smtClean="0"/>
              <a:t> zeytinyağlı biber dolması</a:t>
            </a:r>
            <a:endParaRPr lang="tr-TR" dirty="0"/>
          </a:p>
        </p:txBody>
      </p:sp>
    </p:spTree>
    <p:extLst>
      <p:ext uri="{BB962C8B-B14F-4D97-AF65-F5344CB8AC3E}">
        <p14:creationId xmlns:p14="http://schemas.microsoft.com/office/powerpoint/2010/main" val="797921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Geniş zaman sıfat fiil ekleri</a:t>
            </a:r>
            <a:endParaRPr lang="tr-TR" dirty="0"/>
          </a:p>
        </p:txBody>
      </p:sp>
      <p:sp>
        <p:nvSpPr>
          <p:cNvPr id="3" name="İçerik Yer Tutucusu 2"/>
          <p:cNvSpPr>
            <a:spLocks noGrp="1"/>
          </p:cNvSpPr>
          <p:nvPr>
            <p:ph idx="1"/>
          </p:nvPr>
        </p:nvSpPr>
        <p:spPr/>
        <p:txBody>
          <a:bodyPr/>
          <a:lstStyle/>
          <a:p>
            <a:pPr marL="0" indent="0">
              <a:buNone/>
            </a:pPr>
            <a:r>
              <a:rPr lang="tr-TR" b="1" dirty="0" smtClean="0"/>
              <a:t>An:</a:t>
            </a:r>
            <a:r>
              <a:rPr lang="tr-TR" dirty="0" smtClean="0"/>
              <a:t> otur-an </a:t>
            </a:r>
            <a:r>
              <a:rPr lang="tr-TR" dirty="0" err="1" smtClean="0"/>
              <a:t>adam;geç-en</a:t>
            </a:r>
            <a:r>
              <a:rPr lang="tr-TR" dirty="0" smtClean="0"/>
              <a:t> yıl; </a:t>
            </a:r>
            <a:r>
              <a:rPr lang="tr-TR" i="1" dirty="0" smtClean="0"/>
              <a:t>yüksek bursun demir saçaklı penceresinden ufukları ormanlarla </a:t>
            </a:r>
            <a:r>
              <a:rPr lang="tr-TR" i="1" dirty="0" err="1" smtClean="0"/>
              <a:t>çevilrimiş</a:t>
            </a:r>
            <a:r>
              <a:rPr lang="tr-TR" i="1" dirty="0" smtClean="0"/>
              <a:t> ıssız vadiye dalgın dalgın bak-</a:t>
            </a:r>
            <a:r>
              <a:rPr lang="tr-TR" b="1" i="1" dirty="0" smtClean="0"/>
              <a:t>an</a:t>
            </a:r>
            <a:r>
              <a:rPr lang="tr-TR" dirty="0" smtClean="0"/>
              <a:t> Ali bey</a:t>
            </a:r>
          </a:p>
          <a:p>
            <a:pPr marL="0" indent="0">
              <a:buNone/>
            </a:pPr>
            <a:r>
              <a:rPr lang="tr-TR" b="1" dirty="0" smtClean="0"/>
              <a:t>-Ar/-</a:t>
            </a:r>
            <a:r>
              <a:rPr lang="tr-TR" b="1" dirty="0" err="1" smtClean="0"/>
              <a:t>Ir</a:t>
            </a:r>
            <a:r>
              <a:rPr lang="tr-TR" b="1" dirty="0" smtClean="0"/>
              <a:t>:</a:t>
            </a:r>
            <a:r>
              <a:rPr lang="tr-TR" dirty="0" smtClean="0"/>
              <a:t> </a:t>
            </a:r>
            <a:r>
              <a:rPr lang="tr-TR" altLang="tr-TR" dirty="0" smtClean="0"/>
              <a:t>dayanıl-</a:t>
            </a:r>
            <a:r>
              <a:rPr lang="tr-TR" altLang="tr-TR" dirty="0" err="1" smtClean="0"/>
              <a:t>ır</a:t>
            </a:r>
            <a:r>
              <a:rPr lang="tr-TR" altLang="tr-TR" dirty="0" smtClean="0"/>
              <a:t> acı, gör-</a:t>
            </a:r>
            <a:r>
              <a:rPr lang="tr-TR" altLang="tr-TR" dirty="0" err="1" smtClean="0"/>
              <a:t>ür</a:t>
            </a:r>
            <a:r>
              <a:rPr lang="tr-TR" altLang="tr-TR" dirty="0" smtClean="0"/>
              <a:t> göz, </a:t>
            </a:r>
            <a:r>
              <a:rPr lang="tr-TR" altLang="tr-TR" dirty="0"/>
              <a:t>geç-er </a:t>
            </a:r>
            <a:r>
              <a:rPr lang="tr-TR" altLang="tr-TR" dirty="0" smtClean="0"/>
              <a:t>akçe; </a:t>
            </a:r>
            <a:r>
              <a:rPr lang="tr-TR" altLang="tr-TR" i="1" dirty="0" smtClean="0"/>
              <a:t>nihayetsiz mor bir kubbeyi andıran dumanlı gökten faniliğin geçmiş saatlerinin hatırlat-</a:t>
            </a:r>
            <a:r>
              <a:rPr lang="tr-TR" altLang="tr-TR" b="1" i="1" dirty="0" err="1" smtClean="0"/>
              <a:t>ır</a:t>
            </a:r>
            <a:r>
              <a:rPr lang="tr-TR" altLang="tr-TR" dirty="0" smtClean="0"/>
              <a:t> gamlı guguk sesleri aksediyordu.</a:t>
            </a:r>
          </a:p>
          <a:p>
            <a:pPr marL="0" indent="0">
              <a:buNone/>
            </a:pPr>
            <a:r>
              <a:rPr lang="tr-TR" b="1" dirty="0" smtClean="0"/>
              <a:t>-z:</a:t>
            </a:r>
            <a:r>
              <a:rPr lang="tr-TR" dirty="0" smtClean="0"/>
              <a:t> bilinme-z iş; çıkma-z sokak; yarama-z çocuk; ölüye diriye yarama-z şeyler</a:t>
            </a:r>
            <a:endParaRPr lang="tr-TR" dirty="0"/>
          </a:p>
        </p:txBody>
      </p:sp>
    </p:spTree>
    <p:extLst>
      <p:ext uri="{BB962C8B-B14F-4D97-AF65-F5344CB8AC3E}">
        <p14:creationId xmlns:p14="http://schemas.microsoft.com/office/powerpoint/2010/main" val="3857198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Gelecek zaman sıfat fiilleri</a:t>
            </a:r>
            <a:endParaRPr lang="tr-TR" dirty="0"/>
          </a:p>
        </p:txBody>
      </p:sp>
      <p:sp>
        <p:nvSpPr>
          <p:cNvPr id="3" name="İçerik Yer Tutucusu 2"/>
          <p:cNvSpPr>
            <a:spLocks noGrp="1"/>
          </p:cNvSpPr>
          <p:nvPr>
            <p:ph idx="1"/>
          </p:nvPr>
        </p:nvSpPr>
        <p:spPr/>
        <p:txBody>
          <a:bodyPr/>
          <a:lstStyle/>
          <a:p>
            <a:r>
              <a:rPr lang="tr-TR" dirty="0" smtClean="0"/>
              <a:t>-</a:t>
            </a:r>
            <a:r>
              <a:rPr lang="tr-TR" b="1" i="1" dirty="0" err="1" smtClean="0"/>
              <a:t>AcAk</a:t>
            </a:r>
            <a:r>
              <a:rPr lang="tr-TR" dirty="0" smtClean="0"/>
              <a:t>: </a:t>
            </a:r>
            <a:r>
              <a:rPr lang="tr-TR" altLang="tr-TR" i="1" dirty="0" smtClean="0"/>
              <a:t>yat-</a:t>
            </a:r>
            <a:r>
              <a:rPr lang="tr-TR" altLang="tr-TR" b="1" i="1" dirty="0" err="1" smtClean="0"/>
              <a:t>acak</a:t>
            </a:r>
            <a:r>
              <a:rPr lang="tr-TR" altLang="tr-TR" dirty="0" smtClean="0"/>
              <a:t> yer, </a:t>
            </a:r>
            <a:r>
              <a:rPr lang="tr-TR" altLang="tr-TR" i="1" dirty="0" smtClean="0"/>
              <a:t>doğ-</a:t>
            </a:r>
            <a:r>
              <a:rPr lang="tr-TR" altLang="tr-TR" b="1" i="1" dirty="0" err="1" smtClean="0"/>
              <a:t>acak</a:t>
            </a:r>
            <a:r>
              <a:rPr lang="tr-TR" altLang="tr-TR" dirty="0" smtClean="0"/>
              <a:t> güneş, </a:t>
            </a:r>
            <a:r>
              <a:rPr lang="tr-TR" altLang="tr-TR" i="1" dirty="0" smtClean="0"/>
              <a:t>Türk hayalinde daima bir irade ve himmet hamlesi gibi kal-</a:t>
            </a:r>
            <a:r>
              <a:rPr lang="tr-TR" altLang="tr-TR" i="1" dirty="0" err="1" smtClean="0"/>
              <a:t>acak</a:t>
            </a:r>
            <a:r>
              <a:rPr lang="tr-TR" altLang="tr-TR" i="1" dirty="0" smtClean="0"/>
              <a:t> </a:t>
            </a:r>
            <a:r>
              <a:rPr lang="tr-TR" altLang="tr-TR" dirty="0" smtClean="0"/>
              <a:t>bu tablo; </a:t>
            </a:r>
            <a:r>
              <a:rPr lang="tr-TR" altLang="tr-TR" i="1" dirty="0" smtClean="0"/>
              <a:t>sevgilisiyle buluş</a:t>
            </a:r>
            <a:r>
              <a:rPr lang="tr-TR" altLang="tr-TR" b="1" i="1" dirty="0" smtClean="0"/>
              <a:t>acağ</a:t>
            </a:r>
            <a:r>
              <a:rPr lang="tr-TR" altLang="tr-TR" dirty="0" smtClean="0"/>
              <a:t>ı gün</a:t>
            </a:r>
          </a:p>
          <a:p>
            <a:r>
              <a:rPr lang="tr-TR" dirty="0" smtClean="0"/>
              <a:t>-</a:t>
            </a:r>
            <a:r>
              <a:rPr lang="tr-TR" dirty="0" err="1" smtClean="0"/>
              <a:t>AsI</a:t>
            </a:r>
            <a:r>
              <a:rPr lang="tr-TR" dirty="0" smtClean="0"/>
              <a:t>: küstah ve kırılası gurur; parçalanası kafa</a:t>
            </a:r>
            <a:endParaRPr lang="tr-TR" dirty="0"/>
          </a:p>
        </p:txBody>
      </p:sp>
    </p:spTree>
    <p:extLst>
      <p:ext uri="{BB962C8B-B14F-4D97-AF65-F5344CB8AC3E}">
        <p14:creationId xmlns:p14="http://schemas.microsoft.com/office/powerpoint/2010/main" val="742775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p:txBody>
          <a:bodyPr/>
          <a:lstStyle/>
          <a:p>
            <a:r>
              <a:rPr lang="tr-TR" altLang="tr-TR" dirty="0" smtClean="0"/>
              <a:t>Zarf fiiller, hareket hali ifade eden fiil şekilleridir. Bunlar ne fiil çekimleri gibi şekle, zamana bağlanmış bir hareket, ne sıfat fiiller gibi nesne ifade ederler.</a:t>
            </a:r>
          </a:p>
          <a:p>
            <a:r>
              <a:rPr lang="tr-TR" altLang="tr-TR" dirty="0"/>
              <a:t>Zarf fiiller şahsa ve zamana bağlanmayan soyut bir hareket hali karşılarlar. Zarf fiiller hareket hali ifade ettikleri için anlam bakımından sıfat fiillerden farklı olarak zarf olan kelimelerdir</a:t>
            </a:r>
            <a:r>
              <a:rPr lang="tr-TR" altLang="tr-TR" dirty="0" smtClean="0"/>
              <a:t>.</a:t>
            </a:r>
          </a:p>
          <a:p>
            <a:r>
              <a:rPr lang="tr-TR" altLang="tr-TR" dirty="0"/>
              <a:t>İsim gibi kullanılmaz ,isim çekim ve işletme eklerini almazlar. Zaten fiillerin zarf şekilleri olarak daima çekimsiz kullanılan kelimelerdir. </a:t>
            </a:r>
          </a:p>
          <a:p>
            <a:r>
              <a:rPr lang="tr-TR" altLang="tr-TR" dirty="0"/>
              <a:t>Fiil çekimlerine fiillerin hareket kipleri, sıfat fiillere vasıf yani nesne kipleri, zarf fiillere de hal kipleri denmektedir.</a:t>
            </a:r>
          </a:p>
          <a:p>
            <a:endParaRPr lang="tr-TR" altLang="tr-TR" dirty="0"/>
          </a:p>
          <a:p>
            <a:endParaRPr lang="tr-TR" altLang="tr-TR" dirty="0" smtClean="0"/>
          </a:p>
        </p:txBody>
      </p:sp>
      <p:sp>
        <p:nvSpPr>
          <p:cNvPr id="2" name="Unvan 1"/>
          <p:cNvSpPr>
            <a:spLocks noGrp="1"/>
          </p:cNvSpPr>
          <p:nvPr>
            <p:ph type="title"/>
          </p:nvPr>
        </p:nvSpPr>
        <p:spPr/>
        <p:txBody>
          <a:bodyPr/>
          <a:lstStyle/>
          <a:p>
            <a:r>
              <a:rPr lang="tr-TR" dirty="0" smtClean="0"/>
              <a:t>Zarf Fiiller</a:t>
            </a:r>
          </a:p>
        </p:txBody>
      </p:sp>
    </p:spTree>
    <p:extLst>
      <p:ext uri="{BB962C8B-B14F-4D97-AF65-F5344CB8AC3E}">
        <p14:creationId xmlns:p14="http://schemas.microsoft.com/office/powerpoint/2010/main" val="356914084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075">
                                            <p:txEl>
                                              <p:pRg st="0" end="0"/>
                                            </p:txEl>
                                          </p:spTgt>
                                        </p:tgtEl>
                                        <p:attrNameLst>
                                          <p:attrName>style.visibility</p:attrName>
                                        </p:attrNameLst>
                                      </p:cBhvr>
                                      <p:to>
                                        <p:strVal val="visible"/>
                                      </p:to>
                                    </p:set>
                                    <p:anim calcmode="lin" valueType="num">
                                      <p:cBhvr>
                                        <p:cTn id="7" dur="1000" fill="hold"/>
                                        <p:tgtEl>
                                          <p:spTgt spid="307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307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3075">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075">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p:stCondLst>
                        <p:cond delay="indefinite"/>
                      </p:stCondLst>
                      <p:childTnLst>
                        <p:par>
                          <p:cTn id="12" fill="hold">
                            <p:stCondLst>
                              <p:cond delay="0"/>
                            </p:stCondLst>
                            <p:childTnLst>
                              <p:par>
                                <p:cTn id="13" presetID="15" presetClass="entr" presetSubtype="0" fill="hold" grpId="0" nodeType="clickEffect">
                                  <p:stCondLst>
                                    <p:cond delay="0"/>
                                  </p:stCondLst>
                                  <p:childTnLst>
                                    <p:set>
                                      <p:cBhvr>
                                        <p:cTn id="14" dur="1" fill="hold">
                                          <p:stCondLst>
                                            <p:cond delay="0"/>
                                          </p:stCondLst>
                                        </p:cTn>
                                        <p:tgtEl>
                                          <p:spTgt spid="3075">
                                            <p:txEl>
                                              <p:pRg st="1" end="1"/>
                                            </p:txEl>
                                          </p:spTgt>
                                        </p:tgtEl>
                                        <p:attrNameLst>
                                          <p:attrName>style.visibility</p:attrName>
                                        </p:attrNameLst>
                                      </p:cBhvr>
                                      <p:to>
                                        <p:strVal val="visible"/>
                                      </p:to>
                                    </p:set>
                                    <p:anim calcmode="lin" valueType="num">
                                      <p:cBhvr>
                                        <p:cTn id="15" dur="1000" fill="hold"/>
                                        <p:tgtEl>
                                          <p:spTgt spid="3075">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3075">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3075">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3075">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9" fill="hold">
                      <p:stCondLst>
                        <p:cond delay="indefinite"/>
                      </p:stCondLst>
                      <p:childTnLst>
                        <p:par>
                          <p:cTn id="20" fill="hold">
                            <p:stCondLst>
                              <p:cond delay="0"/>
                            </p:stCondLst>
                            <p:childTnLst>
                              <p:par>
                                <p:cTn id="21" presetID="15" presetClass="entr" presetSubtype="0" fill="hold" grpId="0" nodeType="clickEffect">
                                  <p:stCondLst>
                                    <p:cond delay="0"/>
                                  </p:stCondLst>
                                  <p:childTnLst>
                                    <p:set>
                                      <p:cBhvr>
                                        <p:cTn id="22" dur="1" fill="hold">
                                          <p:stCondLst>
                                            <p:cond delay="0"/>
                                          </p:stCondLst>
                                        </p:cTn>
                                        <p:tgtEl>
                                          <p:spTgt spid="3075">
                                            <p:txEl>
                                              <p:pRg st="2" end="2"/>
                                            </p:txEl>
                                          </p:spTgt>
                                        </p:tgtEl>
                                        <p:attrNameLst>
                                          <p:attrName>style.visibility</p:attrName>
                                        </p:attrNameLst>
                                      </p:cBhvr>
                                      <p:to>
                                        <p:strVal val="visible"/>
                                      </p:to>
                                    </p:set>
                                    <p:anim calcmode="lin" valueType="num">
                                      <p:cBhvr>
                                        <p:cTn id="23" dur="1000" fill="hold"/>
                                        <p:tgtEl>
                                          <p:spTgt spid="3075">
                                            <p:txEl>
                                              <p:pRg st="2" end="2"/>
                                            </p:txEl>
                                          </p:spTgt>
                                        </p:tgtEl>
                                        <p:attrNameLst>
                                          <p:attrName>ppt_w</p:attrName>
                                        </p:attrNameLst>
                                      </p:cBhvr>
                                      <p:tavLst>
                                        <p:tav tm="0">
                                          <p:val>
                                            <p:fltVal val="0"/>
                                          </p:val>
                                        </p:tav>
                                        <p:tav tm="100000">
                                          <p:val>
                                            <p:strVal val="#ppt_w"/>
                                          </p:val>
                                        </p:tav>
                                      </p:tavLst>
                                    </p:anim>
                                    <p:anim calcmode="lin" valueType="num">
                                      <p:cBhvr>
                                        <p:cTn id="24" dur="1000" fill="hold"/>
                                        <p:tgtEl>
                                          <p:spTgt spid="3075">
                                            <p:txEl>
                                              <p:pRg st="2" end="2"/>
                                            </p:txEl>
                                          </p:spTgt>
                                        </p:tgtEl>
                                        <p:attrNameLst>
                                          <p:attrName>ppt_h</p:attrName>
                                        </p:attrNameLst>
                                      </p:cBhvr>
                                      <p:tavLst>
                                        <p:tav tm="0">
                                          <p:val>
                                            <p:fltVal val="0"/>
                                          </p:val>
                                        </p:tav>
                                        <p:tav tm="100000">
                                          <p:val>
                                            <p:strVal val="#ppt_h"/>
                                          </p:val>
                                        </p:tav>
                                      </p:tavLst>
                                    </p:anim>
                                    <p:anim calcmode="lin" valueType="num">
                                      <p:cBhvr>
                                        <p:cTn id="25" dur="1000" fill="hold"/>
                                        <p:tgtEl>
                                          <p:spTgt spid="3075">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6" dur="1000" fill="hold"/>
                                        <p:tgtEl>
                                          <p:spTgt spid="3075">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7" fill="hold">
                      <p:stCondLst>
                        <p:cond delay="indefinite"/>
                      </p:stCondLst>
                      <p:childTnLst>
                        <p:par>
                          <p:cTn id="28" fill="hold">
                            <p:stCondLst>
                              <p:cond delay="0"/>
                            </p:stCondLst>
                            <p:childTnLst>
                              <p:par>
                                <p:cTn id="29" presetID="15" presetClass="entr" presetSubtype="0" fill="hold" grpId="0" nodeType="clickEffect">
                                  <p:stCondLst>
                                    <p:cond delay="0"/>
                                  </p:stCondLst>
                                  <p:childTnLst>
                                    <p:set>
                                      <p:cBhvr>
                                        <p:cTn id="30" dur="1" fill="hold">
                                          <p:stCondLst>
                                            <p:cond delay="0"/>
                                          </p:stCondLst>
                                        </p:cTn>
                                        <p:tgtEl>
                                          <p:spTgt spid="3075">
                                            <p:txEl>
                                              <p:pRg st="3" end="3"/>
                                            </p:txEl>
                                          </p:spTgt>
                                        </p:tgtEl>
                                        <p:attrNameLst>
                                          <p:attrName>style.visibility</p:attrName>
                                        </p:attrNameLst>
                                      </p:cBhvr>
                                      <p:to>
                                        <p:strVal val="visible"/>
                                      </p:to>
                                    </p:set>
                                    <p:anim calcmode="lin" valueType="num">
                                      <p:cBhvr>
                                        <p:cTn id="31" dur="1000" fill="hold"/>
                                        <p:tgtEl>
                                          <p:spTgt spid="3075">
                                            <p:txEl>
                                              <p:pRg st="3" end="3"/>
                                            </p:txEl>
                                          </p:spTgt>
                                        </p:tgtEl>
                                        <p:attrNameLst>
                                          <p:attrName>ppt_w</p:attrName>
                                        </p:attrNameLst>
                                      </p:cBhvr>
                                      <p:tavLst>
                                        <p:tav tm="0">
                                          <p:val>
                                            <p:fltVal val="0"/>
                                          </p:val>
                                        </p:tav>
                                        <p:tav tm="100000">
                                          <p:val>
                                            <p:strVal val="#ppt_w"/>
                                          </p:val>
                                        </p:tav>
                                      </p:tavLst>
                                    </p:anim>
                                    <p:anim calcmode="lin" valueType="num">
                                      <p:cBhvr>
                                        <p:cTn id="32" dur="1000" fill="hold"/>
                                        <p:tgtEl>
                                          <p:spTgt spid="3075">
                                            <p:txEl>
                                              <p:pRg st="3" end="3"/>
                                            </p:txEl>
                                          </p:spTgt>
                                        </p:tgtEl>
                                        <p:attrNameLst>
                                          <p:attrName>ppt_h</p:attrName>
                                        </p:attrNameLst>
                                      </p:cBhvr>
                                      <p:tavLst>
                                        <p:tav tm="0">
                                          <p:val>
                                            <p:fltVal val="0"/>
                                          </p:val>
                                        </p:tav>
                                        <p:tav tm="100000">
                                          <p:val>
                                            <p:strVal val="#ppt_h"/>
                                          </p:val>
                                        </p:tav>
                                      </p:tavLst>
                                    </p:anim>
                                    <p:anim calcmode="lin" valueType="num">
                                      <p:cBhvr>
                                        <p:cTn id="33" dur="1000" fill="hold"/>
                                        <p:tgtEl>
                                          <p:spTgt spid="3075">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4" dur="1000" fill="hold"/>
                                        <p:tgtEl>
                                          <p:spTgt spid="3075">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5"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p:txBody>
          <a:bodyPr>
            <a:normAutofit/>
          </a:bodyPr>
          <a:lstStyle/>
          <a:p>
            <a:r>
              <a:rPr lang="tr-TR" altLang="tr-TR" dirty="0" smtClean="0"/>
              <a:t>Zarf fiiller hareketi şahsa ve zamana bağlamadan bir hal şeklinde ifade eden fiil şekilleri olduğu için hüküm taşıyan bitimli bir hareket değil, hüküm taşımayan çekimli bir fiildir.</a:t>
            </a:r>
          </a:p>
          <a:p>
            <a:r>
              <a:rPr lang="tr-TR" altLang="tr-TR" dirty="0"/>
              <a:t>Asıl hareketin yardımcı hareketlerini ifade eden kelimeler olarak </a:t>
            </a:r>
            <a:r>
              <a:rPr lang="tr-TR" altLang="tr-TR" dirty="0" smtClean="0"/>
              <a:t>zarf fiiller, isim fiil ve sıfat </a:t>
            </a:r>
            <a:r>
              <a:rPr lang="tr-TR" altLang="tr-TR" dirty="0"/>
              <a:t>fiillerle birlikte Türkçeyi birkaç hareketi basit bir cümleyle karşılayan bir dil haline sokarlar. </a:t>
            </a:r>
            <a:endParaRPr lang="tr-TR" altLang="tr-TR" dirty="0" smtClean="0"/>
          </a:p>
          <a:p>
            <a:r>
              <a:rPr lang="tr-TR" altLang="tr-TR" dirty="0" smtClean="0"/>
              <a:t>Örnek: </a:t>
            </a:r>
            <a:r>
              <a:rPr lang="tr-TR" altLang="tr-TR" dirty="0"/>
              <a:t>Kedi odaya girdi, Sobanın yanına gitti, Oradaki sütü döktü. Ayşe onu kovaladı. / Odaya girip sobanın yanına giden kedi sütü dökünce Ayşe onu kovaladı.</a:t>
            </a:r>
          </a:p>
          <a:p>
            <a:pPr marL="0" indent="0">
              <a:buNone/>
            </a:pPr>
            <a:endParaRPr lang="tr-TR" altLang="tr-TR" dirty="0" smtClean="0"/>
          </a:p>
        </p:txBody>
      </p:sp>
      <p:sp>
        <p:nvSpPr>
          <p:cNvPr id="8195" name="Unvan 1"/>
          <p:cNvSpPr>
            <a:spLocks noGrp="1"/>
          </p:cNvSpPr>
          <p:nvPr>
            <p:ph type="title"/>
          </p:nvPr>
        </p:nvSpPr>
        <p:spPr/>
        <p:txBody>
          <a:bodyPr/>
          <a:lstStyle/>
          <a:p>
            <a:endParaRPr lang="tr-TR" smtClean="0"/>
          </a:p>
        </p:txBody>
      </p:sp>
    </p:spTree>
    <p:extLst>
      <p:ext uri="{BB962C8B-B14F-4D97-AF65-F5344CB8AC3E}">
        <p14:creationId xmlns:p14="http://schemas.microsoft.com/office/powerpoint/2010/main" val="817119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TotalTime>
  <Words>1227</Words>
  <Application>Microsoft Office PowerPoint</Application>
  <PresentationFormat>Geniş ekran</PresentationFormat>
  <Paragraphs>65</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Fiilimsiler</vt:lpstr>
      <vt:lpstr>PowerPoint Sunusu</vt:lpstr>
      <vt:lpstr>İsim Fiiller</vt:lpstr>
      <vt:lpstr>Sıfat Fiiller</vt:lpstr>
      <vt:lpstr>Geçmiş zaman sıfat fiilleri</vt:lpstr>
      <vt:lpstr>Geniş zaman sıfat fiil ekleri</vt:lpstr>
      <vt:lpstr>Gelecek zaman sıfat fiilleri</vt:lpstr>
      <vt:lpstr>Zarf Fiiller</vt:lpstr>
      <vt:lpstr>PowerPoint Sunusu</vt:lpstr>
      <vt:lpstr>PowerPoint Sunusu</vt:lpstr>
      <vt:lpstr>PowerPoint Sunusu</vt:lpstr>
      <vt:lpstr>PowerPoint Sunusu</vt:lpstr>
      <vt:lpstr>PowerPoint Sunusu</vt:lpstr>
      <vt:lpstr>PowerPoint Sunusu</vt:lpstr>
      <vt:lpstr>Kaynaklar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kutbilge</dc:creator>
  <cp:lastModifiedBy>kutbilge</cp:lastModifiedBy>
  <cp:revision>21</cp:revision>
  <dcterms:created xsi:type="dcterms:W3CDTF">2018-02-27T14:51:54Z</dcterms:created>
  <dcterms:modified xsi:type="dcterms:W3CDTF">2018-03-08T10:41:05Z</dcterms:modified>
</cp:coreProperties>
</file>