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79" r:id="rId30"/>
    <p:sldId id="285"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2009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103798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153132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28624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82429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223380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361445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185063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166880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7640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BDBD0CC-0F31-4C4B-9C0A-20EE2B5EF62C}"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29323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D0CC-0F31-4C4B-9C0A-20EE2B5EF62C}"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A1360-A0E9-403E-8F5B-21680A554F3B}" type="slidenum">
              <a:rPr lang="tr-TR" smtClean="0"/>
              <a:pPr/>
              <a:t>‹#›</a:t>
            </a:fld>
            <a:endParaRPr lang="tr-TR"/>
          </a:p>
        </p:txBody>
      </p:sp>
    </p:spTree>
    <p:extLst>
      <p:ext uri="{BB962C8B-B14F-4D97-AF65-F5344CB8AC3E}">
        <p14:creationId xmlns:p14="http://schemas.microsoft.com/office/powerpoint/2010/main" xmlns="" val="57013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766218"/>
            <a:ext cx="10515600" cy="1325563"/>
          </a:xfrm>
        </p:spPr>
        <p:txBody>
          <a:bodyPr/>
          <a:lstStyle/>
          <a:p>
            <a:pPr algn="ctr"/>
            <a:r>
              <a:rPr lang="es-ES" b="1" dirty="0" smtClean="0"/>
              <a:t>KALIP HAZIRLAMA VE MODEL GELİŞTİRME</a:t>
            </a:r>
            <a:endParaRPr lang="tr-TR" b="1" dirty="0"/>
          </a:p>
        </p:txBody>
      </p:sp>
    </p:spTree>
    <p:extLst>
      <p:ext uri="{BB962C8B-B14F-4D97-AF65-F5344CB8AC3E}">
        <p14:creationId xmlns:p14="http://schemas.microsoft.com/office/powerpoint/2010/main" xmlns="" val="377992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r>
              <a:rPr lang="tr-TR" dirty="0" smtClean="0"/>
              <a:t/>
            </a:r>
            <a:br>
              <a:rPr lang="tr-TR" dirty="0" smtClean="0"/>
            </a:br>
            <a:r>
              <a:rPr lang="tr-TR" b="1" dirty="0" smtClean="0"/>
              <a:t>Seri </a:t>
            </a:r>
            <a:r>
              <a:rPr lang="tr-TR" b="1" dirty="0"/>
              <a:t>Çiziminde Dikkat Edilecek Noktalar</a:t>
            </a:r>
            <a:br>
              <a:rPr lang="tr-TR" b="1" dirty="0"/>
            </a:br>
            <a:endParaRPr lang="tr-TR" b="1" dirty="0"/>
          </a:p>
        </p:txBody>
      </p:sp>
      <p:sp>
        <p:nvSpPr>
          <p:cNvPr id="3" name="İçerik Yer Tutucusu 2"/>
          <p:cNvSpPr>
            <a:spLocks noGrp="1"/>
          </p:cNvSpPr>
          <p:nvPr>
            <p:ph idx="1"/>
          </p:nvPr>
        </p:nvSpPr>
        <p:spPr/>
        <p:txBody>
          <a:bodyPr/>
          <a:lstStyle/>
          <a:p>
            <a:pPr marL="514350" indent="-514350" algn="just">
              <a:buFont typeface="+mj-lt"/>
              <a:buAutoNum type="arabicPeriod"/>
            </a:pPr>
            <a:r>
              <a:rPr lang="tr-TR" dirty="0" smtClean="0"/>
              <a:t>Serisi </a:t>
            </a:r>
            <a:r>
              <a:rPr lang="tr-TR" dirty="0"/>
              <a:t>yapılacak modelin temel beden kalıbı doğru ve düzgün çalışılmış </a:t>
            </a:r>
            <a:r>
              <a:rPr lang="tr-TR" dirty="0" smtClean="0"/>
              <a:t>olmalıdır.</a:t>
            </a:r>
          </a:p>
          <a:p>
            <a:pPr marL="514350" indent="-514350" algn="just">
              <a:buFont typeface="+mj-lt"/>
              <a:buAutoNum type="arabicPeriod"/>
            </a:pPr>
            <a:r>
              <a:rPr lang="tr-TR" dirty="0" smtClean="0"/>
              <a:t>Seri </a:t>
            </a:r>
            <a:r>
              <a:rPr lang="tr-TR" dirty="0"/>
              <a:t>çiziminde model özelliğinin ve oranlarının değişmemesine dikkat </a:t>
            </a:r>
            <a:r>
              <a:rPr lang="tr-TR" dirty="0" smtClean="0"/>
              <a:t>edilmelidir.</a:t>
            </a:r>
          </a:p>
          <a:p>
            <a:pPr marL="514350" indent="-514350" algn="just">
              <a:buFont typeface="+mj-lt"/>
              <a:buAutoNum type="arabicPeriod"/>
            </a:pPr>
            <a:r>
              <a:rPr lang="tr-TR" dirty="0" smtClean="0"/>
              <a:t>Parçalardaki </a:t>
            </a:r>
            <a:r>
              <a:rPr lang="tr-TR" dirty="0"/>
              <a:t>seri çizimi yapılırken bütün bedenlerdeki ölçülerin değişmemesine dikkat </a:t>
            </a:r>
            <a:r>
              <a:rPr lang="tr-TR" dirty="0" smtClean="0"/>
              <a:t>edilmelidir.</a:t>
            </a:r>
          </a:p>
          <a:p>
            <a:pPr marL="514350" indent="-514350" algn="just">
              <a:buFont typeface="+mj-lt"/>
              <a:buAutoNum type="arabicPeriod"/>
            </a:pPr>
            <a:r>
              <a:rPr lang="tr-TR" dirty="0" smtClean="0"/>
              <a:t>Seri </a:t>
            </a:r>
            <a:r>
              <a:rPr lang="tr-TR" dirty="0"/>
              <a:t>yapılırken parçaların düz boy ipliklerine dikkat </a:t>
            </a:r>
            <a:r>
              <a:rPr lang="tr-TR" dirty="0" smtClean="0"/>
              <a:t>edilmelidir.</a:t>
            </a:r>
          </a:p>
          <a:p>
            <a:pPr marL="514350" indent="-514350" algn="just">
              <a:buFont typeface="+mj-lt"/>
              <a:buAutoNum type="arabicPeriod"/>
            </a:pPr>
            <a:r>
              <a:rPr lang="tr-TR" dirty="0" smtClean="0"/>
              <a:t>Çizimlerin </a:t>
            </a:r>
            <a:r>
              <a:rPr lang="tr-TR" dirty="0"/>
              <a:t>netliğine ve düzgünlüğüne dikkat edilmelidir. </a:t>
            </a:r>
          </a:p>
        </p:txBody>
      </p:sp>
    </p:spTree>
    <p:extLst>
      <p:ext uri="{BB962C8B-B14F-4D97-AF65-F5344CB8AC3E}">
        <p14:creationId xmlns:p14="http://schemas.microsoft.com/office/powerpoint/2010/main" xmlns="" val="140410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5200" y="597238"/>
            <a:ext cx="10096500" cy="4616648"/>
          </a:xfrm>
          <a:prstGeom prst="rect">
            <a:avLst/>
          </a:prstGeom>
        </p:spPr>
        <p:txBody>
          <a:bodyPr wrap="square">
            <a:spAutoFit/>
          </a:bodyPr>
          <a:lstStyle/>
          <a:p>
            <a:pPr marL="342900" indent="-342900" algn="just">
              <a:lnSpc>
                <a:spcPct val="150000"/>
              </a:lnSpc>
              <a:buFont typeface="+mj-lt"/>
              <a:buAutoNum type="arabicPeriod" startAt="6"/>
            </a:pPr>
            <a:r>
              <a:rPr lang="tr-TR" sz="2800" dirty="0" smtClean="0"/>
              <a:t>Seri </a:t>
            </a:r>
            <a:r>
              <a:rPr lang="tr-TR" sz="2800" dirty="0"/>
              <a:t>farkları hesaplamalarına ve seri yönlerine dikkat </a:t>
            </a:r>
            <a:r>
              <a:rPr lang="tr-TR" sz="2800" dirty="0" smtClean="0"/>
              <a:t>edilmelidir.</a:t>
            </a:r>
          </a:p>
          <a:p>
            <a:pPr marL="342900" indent="-342900" algn="just">
              <a:lnSpc>
                <a:spcPct val="150000"/>
              </a:lnSpc>
              <a:buFont typeface="+mj-lt"/>
              <a:buAutoNum type="arabicPeriod" startAt="6"/>
            </a:pPr>
            <a:r>
              <a:rPr lang="tr-TR" sz="2800" dirty="0" smtClean="0"/>
              <a:t>Araç </a:t>
            </a:r>
            <a:r>
              <a:rPr lang="tr-TR" sz="2800" dirty="0"/>
              <a:t>gereçlerin doğru ve düzgün kullanılmasına dikkat </a:t>
            </a:r>
            <a:r>
              <a:rPr lang="tr-TR" sz="2800" dirty="0" smtClean="0"/>
              <a:t>edilmelidir.</a:t>
            </a:r>
          </a:p>
          <a:p>
            <a:pPr marL="342900" indent="-342900" algn="just">
              <a:lnSpc>
                <a:spcPct val="150000"/>
              </a:lnSpc>
              <a:buFont typeface="+mj-lt"/>
              <a:buAutoNum type="arabicPeriod" startAt="6"/>
            </a:pPr>
            <a:r>
              <a:rPr lang="tr-TR" sz="2800" dirty="0" smtClean="0"/>
              <a:t>Serilemede </a:t>
            </a:r>
            <a:r>
              <a:rPr lang="tr-TR" sz="2800" dirty="0"/>
              <a:t>ölçü birimi olarak mm kullanılmasına dikkat </a:t>
            </a:r>
            <a:r>
              <a:rPr lang="tr-TR" sz="2800" dirty="0" smtClean="0"/>
              <a:t>edilmelidir.</a:t>
            </a:r>
          </a:p>
          <a:p>
            <a:pPr marL="342900" indent="-342900" algn="just">
              <a:lnSpc>
                <a:spcPct val="150000"/>
              </a:lnSpc>
              <a:buFont typeface="+mj-lt"/>
              <a:buAutoNum type="arabicPeriod" startAt="6"/>
            </a:pPr>
            <a:r>
              <a:rPr lang="tr-TR" sz="2800" dirty="0" smtClean="0"/>
              <a:t>Şablon </a:t>
            </a:r>
            <a:r>
              <a:rPr lang="tr-TR" sz="2800" dirty="0"/>
              <a:t>üzerinde bulunan bütün yazı ve işaretler serisi </a:t>
            </a:r>
            <a:r>
              <a:rPr lang="tr-TR" sz="2800" dirty="0" smtClean="0"/>
              <a:t>yapılan şablon </a:t>
            </a:r>
            <a:r>
              <a:rPr lang="tr-TR" sz="2800" dirty="0"/>
              <a:t>üzerine </a:t>
            </a:r>
            <a:r>
              <a:rPr lang="tr-TR" sz="2800" dirty="0" smtClean="0"/>
              <a:t>geçirilmelidir.</a:t>
            </a:r>
          </a:p>
          <a:p>
            <a:pPr marL="342900" indent="-342900" algn="just">
              <a:lnSpc>
                <a:spcPct val="150000"/>
              </a:lnSpc>
              <a:buFont typeface="+mj-lt"/>
              <a:buAutoNum type="arabicPeriod" startAt="6"/>
            </a:pPr>
            <a:r>
              <a:rPr lang="tr-TR" sz="2800" dirty="0" smtClean="0"/>
              <a:t>Seri </a:t>
            </a:r>
            <a:r>
              <a:rPr lang="tr-TR" sz="2800" dirty="0"/>
              <a:t>çizimi bittiğinde ölçü kontrolleri yapılmalıdır.</a:t>
            </a:r>
          </a:p>
        </p:txBody>
      </p:sp>
    </p:spTree>
    <p:extLst>
      <p:ext uri="{BB962C8B-B14F-4D97-AF65-F5344CB8AC3E}">
        <p14:creationId xmlns:p14="http://schemas.microsoft.com/office/powerpoint/2010/main" xmlns="" val="95980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Seri Farkları Tablosu Oluşturma İşlemleri </a:t>
            </a:r>
          </a:p>
        </p:txBody>
      </p:sp>
      <p:sp>
        <p:nvSpPr>
          <p:cNvPr id="3" name="İçerik Yer Tutucusu 2"/>
          <p:cNvSpPr>
            <a:spLocks noGrp="1"/>
          </p:cNvSpPr>
          <p:nvPr>
            <p:ph idx="1"/>
          </p:nvPr>
        </p:nvSpPr>
        <p:spPr/>
        <p:txBody>
          <a:bodyPr/>
          <a:lstStyle/>
          <a:p>
            <a:pPr marL="0" indent="0">
              <a:lnSpc>
                <a:spcPct val="150000"/>
              </a:lnSpc>
              <a:buNone/>
            </a:pPr>
            <a:r>
              <a:rPr lang="tr-TR" b="1" dirty="0"/>
              <a:t>Seri Farkı (Seri Değeri):</a:t>
            </a:r>
            <a:r>
              <a:rPr lang="tr-TR" dirty="0"/>
              <a:t> Bir sonraki beden için gerekli olan büyütme ya da küçültme miktarlarını gösteren değerlerdir</a:t>
            </a:r>
            <a:r>
              <a:rPr lang="tr-TR" dirty="0" smtClean="0"/>
              <a:t>. Tablolarda </a:t>
            </a:r>
            <a:r>
              <a:rPr lang="tr-TR" dirty="0"/>
              <a:t>genellikle mm cinsinden gösterilir. </a:t>
            </a:r>
            <a:endParaRPr lang="tr-TR" dirty="0" smtClean="0"/>
          </a:p>
          <a:p>
            <a:pPr marL="0" indent="0">
              <a:lnSpc>
                <a:spcPct val="150000"/>
              </a:lnSpc>
              <a:buNone/>
            </a:pPr>
            <a:r>
              <a:rPr lang="tr-TR" dirty="0"/>
              <a:t>Dikiş paylı olarak hazırlanan kalıpların (hangi beden olursa olsun) istenilen bütün bedenler için büyütülüp ya da küçültülmesine serileme denir.</a:t>
            </a:r>
          </a:p>
          <a:p>
            <a:endParaRPr lang="tr-TR" dirty="0"/>
          </a:p>
        </p:txBody>
      </p:sp>
    </p:spTree>
    <p:extLst>
      <p:ext uri="{BB962C8B-B14F-4D97-AF65-F5344CB8AC3E}">
        <p14:creationId xmlns:p14="http://schemas.microsoft.com/office/powerpoint/2010/main" xmlns="" val="138932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2300" y="584200"/>
            <a:ext cx="10947400" cy="5196166"/>
          </a:xfrm>
          <a:prstGeom prst="rect">
            <a:avLst/>
          </a:prstGeom>
        </p:spPr>
        <p:txBody>
          <a:bodyPr wrap="square">
            <a:spAutoFit/>
          </a:bodyPr>
          <a:lstStyle/>
          <a:p>
            <a:pPr algn="just">
              <a:lnSpc>
                <a:spcPct val="150000"/>
              </a:lnSpc>
            </a:pPr>
            <a:r>
              <a:rPr lang="tr-TR" sz="2800" dirty="0"/>
              <a:t>Sistemli bir serileme yapabilmek için beden ölçülerinin bilinmesi gerekir(ölçü tabloları).Bu ölçülerle bedenden bedene büyüyüp küçültme için gerekli sayısal değerler hesaplanır</a:t>
            </a:r>
            <a:r>
              <a:rPr lang="tr-TR" sz="2800" dirty="0" smtClean="0"/>
              <a:t>. Her </a:t>
            </a:r>
            <a:r>
              <a:rPr lang="tr-TR" sz="2800" dirty="0"/>
              <a:t>kalıp sisteminin kendine özgü ölçü tablosu vardır</a:t>
            </a:r>
            <a:r>
              <a:rPr lang="tr-TR" sz="2800" dirty="0" smtClean="0"/>
              <a:t>. Bu </a:t>
            </a:r>
            <a:r>
              <a:rPr lang="tr-TR" sz="2800" dirty="0"/>
              <a:t>tablolara göre gerekli hesaplamalar, değerlendirmeler ya da oranlamalar yapılarak serilemede kullanılmak üzere temel seri farkları tabloları hazırlanır. Temel seri farkları tabloları her işletme için, her okul için ya da her kalıp sistemi için bir defa hazırlanır. Sonraki çalışmalarda hep bu seri farkları tabloları kullanılır. </a:t>
            </a:r>
          </a:p>
        </p:txBody>
      </p:sp>
    </p:spTree>
    <p:extLst>
      <p:ext uri="{BB962C8B-B14F-4D97-AF65-F5344CB8AC3E}">
        <p14:creationId xmlns:p14="http://schemas.microsoft.com/office/powerpoint/2010/main" xmlns="" val="225201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4700" y="1003638"/>
            <a:ext cx="10642600" cy="4616648"/>
          </a:xfrm>
          <a:prstGeom prst="rect">
            <a:avLst/>
          </a:prstGeom>
        </p:spPr>
        <p:txBody>
          <a:bodyPr wrap="square">
            <a:spAutoFit/>
          </a:bodyPr>
          <a:lstStyle/>
          <a:p>
            <a:pPr algn="just">
              <a:lnSpc>
                <a:spcPct val="150000"/>
              </a:lnSpc>
            </a:pPr>
            <a:r>
              <a:rPr lang="tr-TR" sz="2800" dirty="0"/>
              <a:t>Serileme işlemine öncelikle temel seri değerleri tablosunun hazırlanmasıyla başlanır</a:t>
            </a:r>
            <a:r>
              <a:rPr lang="tr-TR" sz="2800" dirty="0" smtClean="0"/>
              <a:t>. Hazırlanan </a:t>
            </a:r>
            <a:r>
              <a:rPr lang="tr-TR" sz="2800" dirty="0"/>
              <a:t>Temel Seri (seri farkları) Değerleri Tabloları bir defa hazırlandıktan sonra bütün modüller ve bedenler için kullanılır</a:t>
            </a:r>
            <a:r>
              <a:rPr lang="tr-TR" sz="2800" dirty="0" smtClean="0"/>
              <a:t>. Yeni </a:t>
            </a:r>
            <a:r>
              <a:rPr lang="tr-TR" sz="2800" dirty="0"/>
              <a:t>hazırlanan bir koleksiyondaki modeller ya da yeni bir sipariş için kısa sürede doğru kalıplar hazırlamak, sistemli bir serileme yöntemi ve özellikle doğru hazırlanmış seri farkları tablosu ile mümkündür. Seri farkları tabloları iki farklı yöntemle </a:t>
            </a:r>
            <a:r>
              <a:rPr lang="tr-TR" sz="2800" dirty="0" smtClean="0"/>
              <a:t>hesaplanır.</a:t>
            </a:r>
            <a:endParaRPr lang="tr-TR" sz="2800" dirty="0"/>
          </a:p>
        </p:txBody>
      </p:sp>
    </p:spTree>
    <p:extLst>
      <p:ext uri="{BB962C8B-B14F-4D97-AF65-F5344CB8AC3E}">
        <p14:creationId xmlns:p14="http://schemas.microsoft.com/office/powerpoint/2010/main" xmlns="" val="94140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Ölçü </a:t>
            </a:r>
            <a:r>
              <a:rPr lang="tr-TR" b="1" dirty="0" smtClean="0"/>
              <a:t>Tablolarını Kullanarak </a:t>
            </a:r>
            <a:r>
              <a:rPr lang="tr-TR" b="1" dirty="0"/>
              <a:t>Hesaplama </a:t>
            </a:r>
          </a:p>
        </p:txBody>
      </p:sp>
      <p:sp>
        <p:nvSpPr>
          <p:cNvPr id="3" name="İçerik Yer Tutucusu 2"/>
          <p:cNvSpPr>
            <a:spLocks noGrp="1"/>
          </p:cNvSpPr>
          <p:nvPr>
            <p:ph idx="1"/>
          </p:nvPr>
        </p:nvSpPr>
        <p:spPr/>
        <p:txBody>
          <a:bodyPr/>
          <a:lstStyle/>
          <a:p>
            <a:pPr marL="0" indent="0" algn="just">
              <a:lnSpc>
                <a:spcPct val="150000"/>
              </a:lnSpc>
              <a:buNone/>
            </a:pPr>
            <a:r>
              <a:rPr lang="tr-TR" dirty="0" smtClean="0"/>
              <a:t>        Bu </a:t>
            </a:r>
            <a:r>
              <a:rPr lang="tr-TR" dirty="0"/>
              <a:t>yöntemde temel ölçüm noktalarındaki seri farklarını doğru hesaplamak mümkündür (beden, kalça düşüklüğü, bel vb.).Ancak yardımcı ölçülerde, eğri hatlarda ve kavislerde ölçü tablolarını kullanarak hesaplama yapmak pek mümkün değildir. </a:t>
            </a:r>
          </a:p>
        </p:txBody>
      </p:sp>
    </p:spTree>
    <p:extLst>
      <p:ext uri="{BB962C8B-B14F-4D97-AF65-F5344CB8AC3E}">
        <p14:creationId xmlns:p14="http://schemas.microsoft.com/office/powerpoint/2010/main" xmlns="" val="9829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Çizimsel Yöntemle Seri Farkları Tablosu Hazırlama</a:t>
            </a:r>
          </a:p>
        </p:txBody>
      </p:sp>
      <p:sp>
        <p:nvSpPr>
          <p:cNvPr id="3" name="İçerik Yer Tutucusu 2"/>
          <p:cNvSpPr>
            <a:spLocks noGrp="1"/>
          </p:cNvSpPr>
          <p:nvPr>
            <p:ph idx="1"/>
          </p:nvPr>
        </p:nvSpPr>
        <p:spPr/>
        <p:txBody>
          <a:bodyPr/>
          <a:lstStyle/>
          <a:p>
            <a:pPr marL="0" indent="0" algn="just">
              <a:lnSpc>
                <a:spcPct val="150000"/>
              </a:lnSpc>
              <a:buNone/>
            </a:pPr>
            <a:r>
              <a:rPr lang="tr-TR" dirty="0" smtClean="0"/>
              <a:t>         Çizimler </a:t>
            </a:r>
            <a:r>
              <a:rPr lang="tr-TR" dirty="0"/>
              <a:t>sırasındaki ve sınır bedenler arasındaki mesafelerin ölçümünde çok dikkatli olunması gerekir. Ancak gerek duyulan her yerdeki seri noktasının seri farkının hesaplanması mümkündür. </a:t>
            </a:r>
          </a:p>
        </p:txBody>
      </p:sp>
    </p:spTree>
    <p:extLst>
      <p:ext uri="{BB962C8B-B14F-4D97-AF65-F5344CB8AC3E}">
        <p14:creationId xmlns:p14="http://schemas.microsoft.com/office/powerpoint/2010/main" xmlns="" val="927753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Temel Seri Farkları Tablolarının Hazırlanması </a:t>
            </a:r>
          </a:p>
        </p:txBody>
      </p:sp>
      <p:sp>
        <p:nvSpPr>
          <p:cNvPr id="3" name="İçerik Yer Tutucusu 2"/>
          <p:cNvSpPr>
            <a:spLocks noGrp="1"/>
          </p:cNvSpPr>
          <p:nvPr>
            <p:ph idx="1"/>
          </p:nvPr>
        </p:nvSpPr>
        <p:spPr/>
        <p:txBody>
          <a:bodyPr/>
          <a:lstStyle/>
          <a:p>
            <a:pPr marL="0" indent="0" algn="just">
              <a:lnSpc>
                <a:spcPct val="150000"/>
              </a:lnSpc>
              <a:buNone/>
            </a:pPr>
            <a:r>
              <a:rPr lang="tr-TR" dirty="0" smtClean="0"/>
              <a:t>       Çizimsel </a:t>
            </a:r>
            <a:r>
              <a:rPr lang="tr-TR" dirty="0"/>
              <a:t>seri farkları tablosunun hazırlanmasına ölçü tablosundaki bedenlerin büyük </a:t>
            </a:r>
            <a:r>
              <a:rPr lang="tr-TR" dirty="0" smtClean="0"/>
              <a:t>ve </a:t>
            </a:r>
            <a:r>
              <a:rPr lang="tr-TR" dirty="0"/>
              <a:t>küçük bedenler olarak gruplandırılması ile başlanır</a:t>
            </a:r>
            <a:r>
              <a:rPr lang="tr-TR" dirty="0" smtClean="0"/>
              <a:t>.</a:t>
            </a:r>
          </a:p>
          <a:p>
            <a:pPr marL="0" indent="0" algn="just">
              <a:lnSpc>
                <a:spcPct val="150000"/>
              </a:lnSpc>
              <a:buNone/>
            </a:pPr>
            <a:endParaRPr lang="tr-TR" dirty="0" smtClean="0"/>
          </a:p>
          <a:p>
            <a:pPr marL="0" indent="0" algn="ctr">
              <a:buNone/>
            </a:pPr>
            <a:r>
              <a:rPr lang="tr-TR" dirty="0"/>
              <a:t> Sınır bedenler </a:t>
            </a:r>
            <a:r>
              <a:rPr lang="tr-TR" dirty="0" smtClean="0"/>
              <a:t>belirleme</a:t>
            </a:r>
          </a:p>
          <a:p>
            <a:pPr marL="0" indent="0" algn="ctr">
              <a:buNone/>
            </a:pPr>
            <a:r>
              <a:rPr lang="tr-TR" dirty="0" smtClean="0"/>
              <a:t>36-38-40-42-44-46 </a:t>
            </a:r>
            <a:r>
              <a:rPr lang="tr-TR" dirty="0"/>
              <a:t>bedenler küçük bedenler (5 </a:t>
            </a:r>
            <a:r>
              <a:rPr lang="tr-TR" dirty="0" smtClean="0"/>
              <a:t>adet)</a:t>
            </a:r>
          </a:p>
          <a:p>
            <a:pPr marL="0" indent="0" algn="ctr">
              <a:buNone/>
            </a:pPr>
            <a:r>
              <a:rPr lang="tr-TR" dirty="0" smtClean="0"/>
              <a:t>46-48-50-52-54bedenler </a:t>
            </a:r>
            <a:r>
              <a:rPr lang="tr-TR" dirty="0"/>
              <a:t>ise büyük(4 </a:t>
            </a:r>
            <a:r>
              <a:rPr lang="tr-TR" dirty="0" smtClean="0"/>
              <a:t>adet)</a:t>
            </a:r>
          </a:p>
          <a:p>
            <a:pPr marL="0" indent="0" algn="ctr">
              <a:buNone/>
            </a:pPr>
            <a:r>
              <a:rPr lang="tr-TR" dirty="0" smtClean="0"/>
              <a:t>36-46-54 </a:t>
            </a:r>
            <a:r>
              <a:rPr lang="tr-TR" dirty="0"/>
              <a:t>bedenler sınır bedenleridir.</a:t>
            </a:r>
          </a:p>
        </p:txBody>
      </p:sp>
    </p:spTree>
    <p:extLst>
      <p:ext uri="{BB962C8B-B14F-4D97-AF65-F5344CB8AC3E}">
        <p14:creationId xmlns:p14="http://schemas.microsoft.com/office/powerpoint/2010/main" xmlns="" val="45385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lstStyle/>
          <a:p>
            <a:pPr algn="ctr"/>
            <a:r>
              <a:rPr lang="tr-TR" dirty="0"/>
              <a:t> </a:t>
            </a:r>
            <a:r>
              <a:rPr lang="tr-TR" b="1" dirty="0"/>
              <a:t>Sıçrama Noktalarını Ve Yönlerini Belirleme İşlemleri</a:t>
            </a:r>
          </a:p>
        </p:txBody>
      </p:sp>
    </p:spTree>
    <p:extLst>
      <p:ext uri="{BB962C8B-B14F-4D97-AF65-F5344CB8AC3E}">
        <p14:creationId xmlns:p14="http://schemas.microsoft.com/office/powerpoint/2010/main" xmlns="" val="193614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b="1" dirty="0" smtClean="0"/>
              <a:t>Seri </a:t>
            </a:r>
            <a:r>
              <a:rPr lang="tr-TR" b="1" dirty="0"/>
              <a:t>Merkezi Saptama</a:t>
            </a:r>
            <a:r>
              <a:rPr lang="tr-TR" dirty="0"/>
              <a:t/>
            </a:r>
            <a:br>
              <a:rPr lang="tr-TR" dirty="0"/>
            </a:br>
            <a:endParaRPr lang="tr-TR" dirty="0"/>
          </a:p>
        </p:txBody>
      </p:sp>
      <p:sp>
        <p:nvSpPr>
          <p:cNvPr id="3" name="İçerik Yer Tutucusu 2"/>
          <p:cNvSpPr>
            <a:spLocks noGrp="1"/>
          </p:cNvSpPr>
          <p:nvPr>
            <p:ph idx="1"/>
          </p:nvPr>
        </p:nvSpPr>
        <p:spPr/>
        <p:txBody>
          <a:bodyPr/>
          <a:lstStyle/>
          <a:p>
            <a:pPr marL="0" indent="0" algn="just">
              <a:lnSpc>
                <a:spcPct val="150000"/>
              </a:lnSpc>
              <a:buNone/>
            </a:pPr>
            <a:r>
              <a:rPr lang="tr-TR" dirty="0"/>
              <a:t>Sınır bedenlerin(36-46-54) çizimlerinin en az bir noktasının ortak olması yani üst üste gelmesi gerekir</a:t>
            </a:r>
            <a:r>
              <a:rPr lang="tr-TR" dirty="0" smtClean="0"/>
              <a:t>. Çakışan </a:t>
            </a:r>
            <a:r>
              <a:rPr lang="tr-TR" dirty="0"/>
              <a:t>nokta yada noktaların mümkün olduğunca ölçüm noktalarında olması gerekir</a:t>
            </a:r>
            <a:r>
              <a:rPr lang="tr-TR" dirty="0" smtClean="0"/>
              <a:t>. Belirlenen </a:t>
            </a:r>
            <a:r>
              <a:rPr lang="tr-TR" dirty="0"/>
              <a:t>nokta seri merkezi olarak adlandırılır. Temel çizimler (örn. temel etek ya da temel </a:t>
            </a:r>
            <a:r>
              <a:rPr lang="tr-TR" dirty="0" smtClean="0"/>
              <a:t>beden...) direk </a:t>
            </a:r>
            <a:r>
              <a:rPr lang="tr-TR" dirty="0"/>
              <a:t>iç içe çizilir yada ayrı ayrı çizildikten sonra iç içe yerleştirilir.</a:t>
            </a:r>
          </a:p>
        </p:txBody>
      </p:sp>
    </p:spTree>
    <p:extLst>
      <p:ext uri="{BB962C8B-B14F-4D97-AF65-F5344CB8AC3E}">
        <p14:creationId xmlns:p14="http://schemas.microsoft.com/office/powerpoint/2010/main" xmlns="" val="153054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TEMEL BEDEN KALIBI SERİ ÇİZİMİ </a:t>
            </a:r>
            <a:endParaRPr lang="tr-TR" b="1" dirty="0"/>
          </a:p>
        </p:txBody>
      </p:sp>
      <p:sp>
        <p:nvSpPr>
          <p:cNvPr id="3" name="İçerik Yer Tutucusu 2"/>
          <p:cNvSpPr>
            <a:spLocks noGrp="1"/>
          </p:cNvSpPr>
          <p:nvPr>
            <p:ph idx="1"/>
          </p:nvPr>
        </p:nvSpPr>
        <p:spPr/>
        <p:txBody>
          <a:bodyPr/>
          <a:lstStyle/>
          <a:p>
            <a:pPr marL="0" indent="0">
              <a:buNone/>
            </a:pPr>
            <a:r>
              <a:rPr lang="tr-TR" dirty="0" smtClean="0"/>
              <a:t> </a:t>
            </a:r>
            <a:r>
              <a:rPr lang="tr-TR" sz="3200" b="1" dirty="0" smtClean="0"/>
              <a:t>Serileme ile İlgili Tanımlar </a:t>
            </a:r>
          </a:p>
          <a:p>
            <a:pPr marL="0" indent="0">
              <a:buNone/>
            </a:pPr>
            <a:r>
              <a:rPr lang="tr-TR" dirty="0" smtClean="0"/>
              <a:t> </a:t>
            </a:r>
            <a:r>
              <a:rPr lang="tr-TR" b="1" dirty="0" smtClean="0"/>
              <a:t>Serinin Tanımı </a:t>
            </a:r>
          </a:p>
          <a:p>
            <a:pPr marL="0" indent="0" algn="just">
              <a:buNone/>
            </a:pPr>
            <a:r>
              <a:rPr lang="tr-TR" dirty="0" smtClean="0"/>
              <a:t>Herhangi bir bedende hazırlanmış kalıbın basamaklı olarak büyütüp küçültülmesidir. Gradasyon olarak da adlandırılır. Zamandan kazanmak amacıyla herhangi bir bedende çalışılan modelin, doğru ve sistemli bir şekilde diğer bedenlere taşınması amacıyla yapılır. Serileme ile beden numaralarında yani ölçülerde değişiklik yapılır. Kesinlikle model özelliği değişmemelidir. Kısaca serileştirme; konfeksiyonda temel olarak belirlenmiş bir giyim kalıbını esas alarak belli tekniklerle, küçük ya da büyük kalıpları elde etmektir</a:t>
            </a:r>
            <a:endParaRPr lang="tr-TR" dirty="0"/>
          </a:p>
        </p:txBody>
      </p:sp>
    </p:spTree>
    <p:extLst>
      <p:ext uri="{BB962C8B-B14F-4D97-AF65-F5344CB8AC3E}">
        <p14:creationId xmlns:p14="http://schemas.microsoft.com/office/powerpoint/2010/main" xmlns="" val="142958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Seri Noktalarının Saptanması</a:t>
            </a:r>
          </a:p>
        </p:txBody>
      </p:sp>
      <p:sp>
        <p:nvSpPr>
          <p:cNvPr id="3" name="İçerik Yer Tutucusu 2"/>
          <p:cNvSpPr>
            <a:spLocks noGrp="1"/>
          </p:cNvSpPr>
          <p:nvPr>
            <p:ph idx="1"/>
          </p:nvPr>
        </p:nvSpPr>
        <p:spPr/>
        <p:txBody>
          <a:bodyPr>
            <a:normAutofit lnSpcReduction="10000"/>
          </a:bodyPr>
          <a:lstStyle/>
          <a:p>
            <a:pPr marL="0" indent="0" algn="just">
              <a:lnSpc>
                <a:spcPct val="150000"/>
              </a:lnSpc>
              <a:buNone/>
            </a:pPr>
            <a:r>
              <a:rPr lang="tr-TR" dirty="0"/>
              <a:t>Mümkün olduğunca ölçüm noktalarında olmalıdır(seri değerlerinin hesaplama yöntemiyle kolay bulunabilmesi için).Eğri, kavisli hatlarda çizimi kolaylaştıracak noktalar belirlenmelidir</a:t>
            </a:r>
            <a:r>
              <a:rPr lang="tr-TR" dirty="0" smtClean="0"/>
              <a:t>. Bu </a:t>
            </a:r>
            <a:r>
              <a:rPr lang="tr-TR" dirty="0"/>
              <a:t>noktalar farklı bedenlerde seri çizimleri yapılırken eğri hatların düzgün ve doğru çizilmesini garanti eder. Model uygulamalı seri çizimlerinde, seri noktaları seçilirken, temel seri farkları tablosundan modele en yakın olanın seçilmesi gerekir. </a:t>
            </a:r>
          </a:p>
        </p:txBody>
      </p:sp>
    </p:spTree>
    <p:extLst>
      <p:ext uri="{BB962C8B-B14F-4D97-AF65-F5344CB8AC3E}">
        <p14:creationId xmlns:p14="http://schemas.microsoft.com/office/powerpoint/2010/main" xmlns="" val="216324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Seri Noktalarının Adlandırılması(A-B-C-D) </a:t>
            </a:r>
          </a:p>
        </p:txBody>
      </p:sp>
      <p:sp>
        <p:nvSpPr>
          <p:cNvPr id="3" name="İçerik Yer Tutucusu 2"/>
          <p:cNvSpPr>
            <a:spLocks noGrp="1"/>
          </p:cNvSpPr>
          <p:nvPr>
            <p:ph idx="1"/>
          </p:nvPr>
        </p:nvSpPr>
        <p:spPr/>
        <p:txBody>
          <a:bodyPr/>
          <a:lstStyle/>
          <a:p>
            <a:pPr marL="0" indent="0" algn="just">
              <a:lnSpc>
                <a:spcPct val="150000"/>
              </a:lnSpc>
              <a:buNone/>
            </a:pPr>
            <a:r>
              <a:rPr lang="tr-TR" dirty="0"/>
              <a:t>Harfle yada rakamla adlandırılır</a:t>
            </a:r>
            <a:r>
              <a:rPr lang="tr-TR" dirty="0" smtClean="0"/>
              <a:t>. Ancak </a:t>
            </a:r>
            <a:r>
              <a:rPr lang="tr-TR" dirty="0"/>
              <a:t>temel seri farkları tabloları kullanarak model uygulamalı kalıpların seri farkları tabloları hazırlanacağı için ikisinde de aynı adlandırmalar kullanılmamalıdır</a:t>
            </a:r>
            <a:r>
              <a:rPr lang="tr-TR" dirty="0" smtClean="0"/>
              <a:t>. Temel </a:t>
            </a:r>
            <a:r>
              <a:rPr lang="tr-TR" dirty="0"/>
              <a:t>seri farkları tablosunda harf, model uygulamalı seri farkları tablolarından ise </a:t>
            </a:r>
            <a:r>
              <a:rPr lang="tr-TR" dirty="0" smtClean="0"/>
              <a:t>rakam kullanılacaktır. Adlandırmanın </a:t>
            </a:r>
            <a:r>
              <a:rPr lang="tr-TR" dirty="0"/>
              <a:t>dairesel yapılması gerekir.</a:t>
            </a:r>
          </a:p>
          <a:p>
            <a:pPr marL="0" indent="0">
              <a:buNone/>
            </a:pPr>
            <a:endParaRPr lang="tr-TR" dirty="0"/>
          </a:p>
        </p:txBody>
      </p:sp>
    </p:spTree>
    <p:extLst>
      <p:ext uri="{BB962C8B-B14F-4D97-AF65-F5344CB8AC3E}">
        <p14:creationId xmlns:p14="http://schemas.microsoft.com/office/powerpoint/2010/main" xmlns="" val="167221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b="1" dirty="0" smtClean="0"/>
              <a:t>Seri </a:t>
            </a:r>
            <a:r>
              <a:rPr lang="tr-TR" b="1" dirty="0"/>
              <a:t>Yönlerinin Belirlenmesi</a:t>
            </a:r>
            <a:r>
              <a:rPr lang="tr-TR" dirty="0"/>
              <a:t/>
            </a:r>
            <a:br>
              <a:rPr lang="tr-TR" dirty="0"/>
            </a:br>
            <a:endParaRPr lang="tr-TR" dirty="0"/>
          </a:p>
        </p:txBody>
      </p:sp>
      <p:sp>
        <p:nvSpPr>
          <p:cNvPr id="3" name="İçerik Yer Tutucusu 2"/>
          <p:cNvSpPr>
            <a:spLocks noGrp="1"/>
          </p:cNvSpPr>
          <p:nvPr>
            <p:ph idx="1"/>
          </p:nvPr>
        </p:nvSpPr>
        <p:spPr/>
        <p:txBody>
          <a:bodyPr/>
          <a:lstStyle/>
          <a:p>
            <a:pPr marL="0" indent="0" algn="just">
              <a:lnSpc>
                <a:spcPct val="150000"/>
              </a:lnSpc>
              <a:buNone/>
            </a:pPr>
            <a:r>
              <a:rPr lang="tr-TR" dirty="0"/>
              <a:t>Her zaman kalıplar yatay yerleştirilmelidir . Üst kısmı hangi yöne (sağa ya da sola)baktığına dikkat edilmelidir. Ön- arka ortası ‘ X ‘ eksenine ve düz ipliğe paraleldir. Ön bedende etek ucu sağa bakacak, arka bedende ise etek ucu sola bakacak şekilde yerleştirilecektir. Büyütme veya küçültme yapılacak (koordinatları) yönleri sınır bedenler arasında yardımcı çizgiler belirlenir. </a:t>
            </a:r>
          </a:p>
        </p:txBody>
      </p:sp>
    </p:spTree>
    <p:extLst>
      <p:ext uri="{BB962C8B-B14F-4D97-AF65-F5344CB8AC3E}">
        <p14:creationId xmlns:p14="http://schemas.microsoft.com/office/powerpoint/2010/main" xmlns="" val="114915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81075"/>
          </a:xfrm>
        </p:spPr>
        <p:txBody>
          <a:bodyPr/>
          <a:lstStyle/>
          <a:p>
            <a:pPr algn="ctr"/>
            <a:r>
              <a:rPr lang="nn-NO" b="1" dirty="0"/>
              <a:t>Temel Arka </a:t>
            </a:r>
            <a:r>
              <a:rPr lang="nn-NO" b="1" dirty="0" smtClean="0"/>
              <a:t>Serileme</a:t>
            </a:r>
            <a:endParaRPr lang="tr-TR" b="1" dirty="0"/>
          </a:p>
        </p:txBody>
      </p:sp>
      <p:pic>
        <p:nvPicPr>
          <p:cNvPr id="4" name="İçerik Yer Tutucusu 3"/>
          <p:cNvPicPr>
            <a:picLocks noGrp="1" noChangeAspect="1"/>
          </p:cNvPicPr>
          <p:nvPr>
            <p:ph idx="1"/>
          </p:nvPr>
        </p:nvPicPr>
        <p:blipFill>
          <a:blip r:embed="rId2"/>
          <a:stretch>
            <a:fillRect/>
          </a:stretch>
        </p:blipFill>
        <p:spPr>
          <a:xfrm>
            <a:off x="4494388" y="1346200"/>
            <a:ext cx="3203223" cy="5092699"/>
          </a:xfrm>
          <a:prstGeom prst="rect">
            <a:avLst/>
          </a:prstGeom>
        </p:spPr>
      </p:pic>
    </p:spTree>
    <p:extLst>
      <p:ext uri="{BB962C8B-B14F-4D97-AF65-F5344CB8AC3E}">
        <p14:creationId xmlns:p14="http://schemas.microsoft.com/office/powerpoint/2010/main" xmlns="" val="92353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92175"/>
          </a:xfrm>
        </p:spPr>
        <p:txBody>
          <a:bodyPr/>
          <a:lstStyle/>
          <a:p>
            <a:pPr algn="ctr"/>
            <a:r>
              <a:rPr lang="tr-TR" dirty="0"/>
              <a:t> </a:t>
            </a:r>
            <a:r>
              <a:rPr lang="tr-TR" b="1" dirty="0"/>
              <a:t>Temel Ön Serileme</a:t>
            </a:r>
          </a:p>
        </p:txBody>
      </p:sp>
      <p:pic>
        <p:nvPicPr>
          <p:cNvPr id="4" name="İçerik Yer Tutucusu 3"/>
          <p:cNvPicPr>
            <a:picLocks noGrp="1" noChangeAspect="1"/>
          </p:cNvPicPr>
          <p:nvPr>
            <p:ph idx="1"/>
          </p:nvPr>
        </p:nvPicPr>
        <p:blipFill>
          <a:blip r:embed="rId2"/>
          <a:stretch>
            <a:fillRect/>
          </a:stretch>
        </p:blipFill>
        <p:spPr>
          <a:xfrm>
            <a:off x="4400797" y="1257300"/>
            <a:ext cx="3390406" cy="5232400"/>
          </a:xfrm>
          <a:prstGeom prst="rect">
            <a:avLst/>
          </a:prstGeom>
        </p:spPr>
      </p:pic>
    </p:spTree>
    <p:extLst>
      <p:ext uri="{BB962C8B-B14F-4D97-AF65-F5344CB8AC3E}">
        <p14:creationId xmlns:p14="http://schemas.microsoft.com/office/powerpoint/2010/main" xmlns="" val="206506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975"/>
          </a:xfrm>
        </p:spPr>
        <p:txBody>
          <a:bodyPr/>
          <a:lstStyle/>
          <a:p>
            <a:pPr algn="ctr"/>
            <a:r>
              <a:rPr lang="tr-TR" b="1" dirty="0"/>
              <a:t>Temel Ön Serileme </a:t>
            </a:r>
          </a:p>
        </p:txBody>
      </p:sp>
      <p:pic>
        <p:nvPicPr>
          <p:cNvPr id="4" name="İçerik Yer Tutucusu 3"/>
          <p:cNvPicPr>
            <a:picLocks noGrp="1" noChangeAspect="1"/>
          </p:cNvPicPr>
          <p:nvPr>
            <p:ph idx="1"/>
          </p:nvPr>
        </p:nvPicPr>
        <p:blipFill>
          <a:blip r:embed="rId2"/>
          <a:stretch>
            <a:fillRect/>
          </a:stretch>
        </p:blipFill>
        <p:spPr>
          <a:xfrm>
            <a:off x="4387953" y="1308100"/>
            <a:ext cx="3416093" cy="5295899"/>
          </a:xfrm>
          <a:prstGeom prst="rect">
            <a:avLst/>
          </a:prstGeom>
        </p:spPr>
      </p:pic>
    </p:spTree>
    <p:extLst>
      <p:ext uri="{BB962C8B-B14F-4D97-AF65-F5344CB8AC3E}">
        <p14:creationId xmlns:p14="http://schemas.microsoft.com/office/powerpoint/2010/main" xmlns="" val="2871843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92175"/>
          </a:xfrm>
        </p:spPr>
        <p:txBody>
          <a:bodyPr/>
          <a:lstStyle/>
          <a:p>
            <a:pPr algn="ctr"/>
            <a:r>
              <a:rPr lang="tr-TR" b="1" dirty="0"/>
              <a:t>Temel Ön Serileme</a:t>
            </a:r>
          </a:p>
        </p:txBody>
      </p:sp>
      <p:pic>
        <p:nvPicPr>
          <p:cNvPr id="4" name="İçerik Yer Tutucusu 3"/>
          <p:cNvPicPr>
            <a:picLocks noGrp="1" noChangeAspect="1"/>
          </p:cNvPicPr>
          <p:nvPr>
            <p:ph idx="1"/>
          </p:nvPr>
        </p:nvPicPr>
        <p:blipFill>
          <a:blip r:embed="rId2"/>
          <a:stretch>
            <a:fillRect/>
          </a:stretch>
        </p:blipFill>
        <p:spPr>
          <a:xfrm>
            <a:off x="4025900" y="1257300"/>
            <a:ext cx="4140200" cy="5334000"/>
          </a:xfrm>
          <a:prstGeom prst="rect">
            <a:avLst/>
          </a:prstGeom>
        </p:spPr>
      </p:pic>
    </p:spTree>
    <p:extLst>
      <p:ext uri="{BB962C8B-B14F-4D97-AF65-F5344CB8AC3E}">
        <p14:creationId xmlns:p14="http://schemas.microsoft.com/office/powerpoint/2010/main" xmlns="" val="361990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77875"/>
          </a:xfrm>
        </p:spPr>
        <p:txBody>
          <a:bodyPr/>
          <a:lstStyle/>
          <a:p>
            <a:pPr algn="ctr"/>
            <a:r>
              <a:rPr lang="tr-TR" b="1" dirty="0"/>
              <a:t>Temel Ön Serileme</a:t>
            </a:r>
          </a:p>
        </p:txBody>
      </p:sp>
      <p:pic>
        <p:nvPicPr>
          <p:cNvPr id="4" name="İçerik Yer Tutucusu 3"/>
          <p:cNvPicPr>
            <a:picLocks noGrp="1" noChangeAspect="1"/>
          </p:cNvPicPr>
          <p:nvPr>
            <p:ph idx="1"/>
          </p:nvPr>
        </p:nvPicPr>
        <p:blipFill>
          <a:blip r:embed="rId2"/>
          <a:stretch>
            <a:fillRect/>
          </a:stretch>
        </p:blipFill>
        <p:spPr>
          <a:xfrm>
            <a:off x="3823258" y="1143000"/>
            <a:ext cx="4545483" cy="5461000"/>
          </a:xfrm>
          <a:prstGeom prst="rect">
            <a:avLst/>
          </a:prstGeom>
        </p:spPr>
      </p:pic>
    </p:spTree>
    <p:extLst>
      <p:ext uri="{BB962C8B-B14F-4D97-AF65-F5344CB8AC3E}">
        <p14:creationId xmlns:p14="http://schemas.microsoft.com/office/powerpoint/2010/main" xmlns="" val="161554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52475"/>
          </a:xfrm>
        </p:spPr>
        <p:txBody>
          <a:bodyPr/>
          <a:lstStyle/>
          <a:p>
            <a:pPr algn="ctr"/>
            <a:r>
              <a:rPr lang="tr-TR" b="1" dirty="0"/>
              <a:t>Temel Ön Serileme</a:t>
            </a:r>
          </a:p>
        </p:txBody>
      </p:sp>
      <p:pic>
        <p:nvPicPr>
          <p:cNvPr id="4" name="İçerik Yer Tutucusu 3"/>
          <p:cNvPicPr>
            <a:picLocks noGrp="1" noChangeAspect="1"/>
          </p:cNvPicPr>
          <p:nvPr>
            <p:ph idx="1"/>
          </p:nvPr>
        </p:nvPicPr>
        <p:blipFill>
          <a:blip r:embed="rId2"/>
          <a:stretch>
            <a:fillRect/>
          </a:stretch>
        </p:blipFill>
        <p:spPr>
          <a:xfrm>
            <a:off x="3810000" y="1333500"/>
            <a:ext cx="4571999" cy="5232399"/>
          </a:xfrm>
          <a:prstGeom prst="rect">
            <a:avLst/>
          </a:prstGeom>
        </p:spPr>
      </p:pic>
    </p:spTree>
    <p:extLst>
      <p:ext uri="{BB962C8B-B14F-4D97-AF65-F5344CB8AC3E}">
        <p14:creationId xmlns:p14="http://schemas.microsoft.com/office/powerpoint/2010/main" xmlns="" val="421214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3775"/>
          </a:xfrm>
        </p:spPr>
        <p:txBody>
          <a:bodyPr/>
          <a:lstStyle/>
          <a:p>
            <a:pPr algn="ctr"/>
            <a:r>
              <a:rPr lang="nn-NO" b="1" dirty="0"/>
              <a:t>Temel Arka </a:t>
            </a:r>
            <a:r>
              <a:rPr lang="nn-NO" b="1" dirty="0" smtClean="0"/>
              <a:t>Serileme</a:t>
            </a:r>
            <a:endParaRPr lang="tr-TR" b="1" dirty="0"/>
          </a:p>
        </p:txBody>
      </p:sp>
      <p:pic>
        <p:nvPicPr>
          <p:cNvPr id="4" name="İçerik Yer Tutucusu 3"/>
          <p:cNvPicPr>
            <a:picLocks noGrp="1" noChangeAspect="1"/>
          </p:cNvPicPr>
          <p:nvPr>
            <p:ph idx="1"/>
          </p:nvPr>
        </p:nvPicPr>
        <p:blipFill>
          <a:blip r:embed="rId2"/>
          <a:stretch>
            <a:fillRect/>
          </a:stretch>
        </p:blipFill>
        <p:spPr>
          <a:xfrm>
            <a:off x="4137287" y="1358900"/>
            <a:ext cx="3917426" cy="5321299"/>
          </a:xfrm>
          <a:prstGeom prst="rect">
            <a:avLst/>
          </a:prstGeom>
        </p:spPr>
      </p:pic>
    </p:spTree>
    <p:extLst>
      <p:ext uri="{BB962C8B-B14F-4D97-AF65-F5344CB8AC3E}">
        <p14:creationId xmlns:p14="http://schemas.microsoft.com/office/powerpoint/2010/main" xmlns="" val="15037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Sıçrama Değerleri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Bedenden bedene yapılası gereken ölçü değişikliği miktarıdır. Ölçü tabloları ve kalıp hazırlama sistemi esas alınarak serileme yöntem ve tekniklerine göre hesaplanarak bulunur. </a:t>
            </a:r>
            <a:endParaRPr lang="tr-TR" dirty="0"/>
          </a:p>
        </p:txBody>
      </p:sp>
    </p:spTree>
    <p:extLst>
      <p:ext uri="{BB962C8B-B14F-4D97-AF65-F5344CB8AC3E}">
        <p14:creationId xmlns:p14="http://schemas.microsoft.com/office/powerpoint/2010/main" xmlns="" val="111394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79475"/>
          </a:xfrm>
        </p:spPr>
        <p:txBody>
          <a:bodyPr/>
          <a:lstStyle/>
          <a:p>
            <a:pPr algn="ctr"/>
            <a:r>
              <a:rPr lang="tr-TR" dirty="0"/>
              <a:t> </a:t>
            </a:r>
            <a:r>
              <a:rPr lang="tr-TR" b="1" dirty="0"/>
              <a:t>Temel Kol Serileme</a:t>
            </a:r>
          </a:p>
        </p:txBody>
      </p:sp>
      <p:pic>
        <p:nvPicPr>
          <p:cNvPr id="4" name="İçerik Yer Tutucusu 3"/>
          <p:cNvPicPr>
            <a:picLocks noGrp="1" noChangeAspect="1"/>
          </p:cNvPicPr>
          <p:nvPr>
            <p:ph idx="1"/>
          </p:nvPr>
        </p:nvPicPr>
        <p:blipFill>
          <a:blip r:embed="rId2"/>
          <a:stretch>
            <a:fillRect/>
          </a:stretch>
        </p:blipFill>
        <p:spPr>
          <a:xfrm>
            <a:off x="4109125" y="1244600"/>
            <a:ext cx="3973750" cy="5245100"/>
          </a:xfrm>
          <a:prstGeom prst="rect">
            <a:avLst/>
          </a:prstGeom>
        </p:spPr>
      </p:pic>
    </p:spTree>
    <p:extLst>
      <p:ext uri="{BB962C8B-B14F-4D97-AF65-F5344CB8AC3E}">
        <p14:creationId xmlns:p14="http://schemas.microsoft.com/office/powerpoint/2010/main" xmlns="" val="363086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Serileme Çeşitleri (Yöntemleri) </a:t>
            </a:r>
            <a:endParaRPr lang="tr-TR" b="1" dirty="0"/>
          </a:p>
        </p:txBody>
      </p:sp>
      <p:sp>
        <p:nvSpPr>
          <p:cNvPr id="3" name="İçerik Yer Tutucusu 2"/>
          <p:cNvSpPr>
            <a:spLocks noGrp="1"/>
          </p:cNvSpPr>
          <p:nvPr>
            <p:ph idx="1"/>
          </p:nvPr>
        </p:nvSpPr>
        <p:spPr/>
        <p:txBody>
          <a:bodyPr/>
          <a:lstStyle/>
          <a:p>
            <a:pPr>
              <a:lnSpc>
                <a:spcPct val="150000"/>
              </a:lnSpc>
            </a:pPr>
            <a:r>
              <a:rPr lang="tr-TR" dirty="0" smtClean="0"/>
              <a:t>İç içe geçirme yöntemi</a:t>
            </a:r>
          </a:p>
          <a:p>
            <a:pPr>
              <a:lnSpc>
                <a:spcPct val="150000"/>
              </a:lnSpc>
            </a:pPr>
            <a:r>
              <a:rPr lang="tr-TR" dirty="0" smtClean="0"/>
              <a:t>Kalıpları sıçratma yöntemi </a:t>
            </a:r>
            <a:endParaRPr lang="tr-TR" dirty="0"/>
          </a:p>
        </p:txBody>
      </p:sp>
    </p:spTree>
    <p:extLst>
      <p:ext uri="{BB962C8B-B14F-4D97-AF65-F5344CB8AC3E}">
        <p14:creationId xmlns:p14="http://schemas.microsoft.com/office/powerpoint/2010/main" xmlns="" val="381141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İç İçe Geçirme Yöntemi </a:t>
            </a:r>
            <a:endParaRPr lang="tr-TR" b="1" dirty="0"/>
          </a:p>
        </p:txBody>
      </p:sp>
      <p:sp>
        <p:nvSpPr>
          <p:cNvPr id="3" name="İçerik Yer Tutucusu 2"/>
          <p:cNvSpPr>
            <a:spLocks noGrp="1"/>
          </p:cNvSpPr>
          <p:nvPr>
            <p:ph idx="1"/>
          </p:nvPr>
        </p:nvSpPr>
        <p:spPr/>
        <p:txBody>
          <a:bodyPr/>
          <a:lstStyle/>
          <a:p>
            <a:pPr marL="0" indent="0" algn="just">
              <a:buNone/>
            </a:pPr>
            <a:r>
              <a:rPr lang="tr-TR" dirty="0" smtClean="0"/>
              <a:t>Bu yöntemde beden serisinin iki ana kalıbının elimizde olması gerekir. Bunlar genellikle beden serisinin en küçüğü ve en büyüğüdür. </a:t>
            </a:r>
          </a:p>
          <a:p>
            <a:pPr marL="0" indent="0" algn="just">
              <a:buNone/>
            </a:pPr>
            <a:r>
              <a:rPr lang="tr-TR" dirty="0" smtClean="0"/>
              <a:t>Uygulama şu şekilde yapılır:</a:t>
            </a:r>
          </a:p>
          <a:p>
            <a:pPr marL="0" indent="0" algn="just">
              <a:buNone/>
            </a:pPr>
            <a:endParaRPr lang="tr-TR" dirty="0" smtClean="0"/>
          </a:p>
          <a:p>
            <a:pPr marL="514350" indent="-514350" algn="just">
              <a:buFont typeface="+mj-lt"/>
              <a:buAutoNum type="arabicPeriod"/>
            </a:pPr>
            <a:r>
              <a:rPr lang="tr-TR" dirty="0" smtClean="0"/>
              <a:t> Kalıp üzerinde birbirine dik durumda bulunan iki eksen çizilir. Örneğin: etek kalıbında, kalça çizgisiyle ön veya arka orta çizgisi, pantolon kalıbında kalça çizgisiyle ütü katı çizgisi ana eksenleri oluşturur.</a:t>
            </a:r>
          </a:p>
          <a:p>
            <a:pPr marL="514350" indent="-514350" algn="just">
              <a:buFont typeface="+mj-lt"/>
              <a:buAutoNum type="arabicPeriod"/>
            </a:pPr>
            <a:r>
              <a:rPr lang="tr-TR" dirty="0" smtClean="0"/>
              <a:t>Önce büyük kalıp çizilir. </a:t>
            </a:r>
            <a:endParaRPr lang="tr-TR" dirty="0"/>
          </a:p>
        </p:txBody>
      </p:sp>
    </p:spTree>
    <p:extLst>
      <p:ext uri="{BB962C8B-B14F-4D97-AF65-F5344CB8AC3E}">
        <p14:creationId xmlns:p14="http://schemas.microsoft.com/office/powerpoint/2010/main" xmlns="" val="56020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7100" y="1659285"/>
            <a:ext cx="9994900" cy="3539430"/>
          </a:xfrm>
          <a:prstGeom prst="rect">
            <a:avLst/>
          </a:prstGeom>
        </p:spPr>
        <p:txBody>
          <a:bodyPr wrap="square">
            <a:spAutoFit/>
          </a:bodyPr>
          <a:lstStyle/>
          <a:p>
            <a:pPr marL="342900" indent="-342900" algn="just">
              <a:buFont typeface="+mj-lt"/>
              <a:buAutoNum type="arabicPeriod" startAt="3"/>
            </a:pPr>
            <a:r>
              <a:rPr lang="tr-TR" sz="2800" dirty="0" smtClean="0"/>
              <a:t>Küçük kalıp, büyük kalıbın içine, ana eksenleri çakışacak şekilde çizilir.</a:t>
            </a:r>
          </a:p>
          <a:p>
            <a:pPr marL="342900" indent="-342900" algn="just">
              <a:buFont typeface="+mj-lt"/>
              <a:buAutoNum type="arabicPeriod" startAt="3"/>
            </a:pPr>
            <a:r>
              <a:rPr lang="tr-TR" sz="2800" dirty="0" smtClean="0"/>
              <a:t>Bu çizgiler arasındaki mesafe beden adedine bölünerek, bu noktaların birleştirilmesiyle, ara bedenler elde edilmiş olur.</a:t>
            </a:r>
          </a:p>
          <a:p>
            <a:pPr algn="just"/>
            <a:endParaRPr lang="tr-TR" sz="2800" dirty="0"/>
          </a:p>
          <a:p>
            <a:pPr algn="just"/>
            <a:r>
              <a:rPr lang="tr-TR" sz="2800" dirty="0" smtClean="0"/>
              <a:t>Köşeleri birleştirilen çizgiler aynı doğrultuda uzatılarak iç bedenler arasındaki mesafe kadar işaretlendiğinde, daha küçük ve daha büyük kalıp elde edilmiş olur. </a:t>
            </a:r>
            <a:endParaRPr lang="tr-TR" sz="2800" dirty="0"/>
          </a:p>
        </p:txBody>
      </p:sp>
    </p:spTree>
    <p:extLst>
      <p:ext uri="{BB962C8B-B14F-4D97-AF65-F5344CB8AC3E}">
        <p14:creationId xmlns:p14="http://schemas.microsoft.com/office/powerpoint/2010/main" xmlns="" val="310973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b="1" dirty="0" smtClean="0"/>
              <a:t>Kalıpları Sıçratma Yöntemi</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Bu yöntemde, matematikteki koordinat sisteminden yararlanılmıştır. Yöntemin temeli, esas kalıp üzerindeki noktaların koordinatsal hareketine dayanır. Bu yöntemin kullanılabilmesi için, bir ana kalıpla, bir bedenden diğer bedene ‘sıçrama miktarı denen ilerleme ve gerileme miktarının bilinmesi gerekir.</a:t>
            </a:r>
            <a:endParaRPr lang="tr-TR" dirty="0"/>
          </a:p>
        </p:txBody>
      </p:sp>
    </p:spTree>
    <p:extLst>
      <p:ext uri="{BB962C8B-B14F-4D97-AF65-F5344CB8AC3E}">
        <p14:creationId xmlns:p14="http://schemas.microsoft.com/office/powerpoint/2010/main" xmlns="" val="329488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26893" y="856734"/>
            <a:ext cx="10382614" cy="4832092"/>
          </a:xfrm>
          <a:prstGeom prst="rect">
            <a:avLst/>
          </a:prstGeom>
        </p:spPr>
        <p:txBody>
          <a:bodyPr wrap="square">
            <a:spAutoFit/>
          </a:bodyPr>
          <a:lstStyle/>
          <a:p>
            <a:r>
              <a:rPr lang="tr-TR" sz="2800" dirty="0" smtClean="0"/>
              <a:t>Uygulama şu şekilde yapılır: </a:t>
            </a:r>
          </a:p>
          <a:p>
            <a:endParaRPr lang="tr-TR" sz="2800" dirty="0" smtClean="0"/>
          </a:p>
          <a:p>
            <a:pPr marL="342900" indent="-342900" algn="just">
              <a:buFont typeface="+mj-lt"/>
              <a:buAutoNum type="arabicPeriod"/>
            </a:pPr>
            <a:r>
              <a:rPr lang="tr-TR" sz="2800" dirty="0" smtClean="0"/>
              <a:t>Önce temel kalıp çizilir.</a:t>
            </a:r>
          </a:p>
          <a:p>
            <a:pPr marL="342900" indent="-342900" algn="just">
              <a:buFont typeface="+mj-lt"/>
              <a:buAutoNum type="arabicPeriod"/>
            </a:pPr>
            <a:r>
              <a:rPr lang="tr-TR" sz="2800" dirty="0" smtClean="0"/>
              <a:t>Bu noktalar üzerinde koordinatsal hareket yapılacak sıçrama noktaları tespit edilir.</a:t>
            </a:r>
          </a:p>
          <a:p>
            <a:pPr marL="342900" indent="-342900" algn="just">
              <a:buFont typeface="+mj-lt"/>
              <a:buAutoNum type="arabicPeriod"/>
            </a:pPr>
            <a:r>
              <a:rPr lang="tr-TR" sz="2800" dirty="0" smtClean="0"/>
              <a:t> Bu noktaların sıçrama miktarları tespit edilir. Sıçrama miktarı, verilen ölçü tablosundan bulunabileceği gibi, beden serisinin iki kalıbı iç içe geçirilerek yer değiştiren noktaların yatay ve dikey kaç cm veya kaç mm yer değiştirdiği ölçülerek de belirlenebilir.</a:t>
            </a:r>
          </a:p>
          <a:p>
            <a:pPr marL="342900" indent="-342900" algn="just">
              <a:buFont typeface="+mj-lt"/>
              <a:buAutoNum type="arabicPeriod"/>
            </a:pPr>
            <a:r>
              <a:rPr lang="tr-TR" sz="2800" dirty="0" smtClean="0"/>
              <a:t>Temel kalıp üzerinde sıçrama noktalarından, yatay veya dikey alacağımız sıçrama miktarları işaretlenerek çizim yapılır. </a:t>
            </a:r>
            <a:endParaRPr lang="tr-TR" sz="2800" dirty="0"/>
          </a:p>
        </p:txBody>
      </p:sp>
    </p:spTree>
    <p:extLst>
      <p:ext uri="{BB962C8B-B14F-4D97-AF65-F5344CB8AC3E}">
        <p14:creationId xmlns:p14="http://schemas.microsoft.com/office/powerpoint/2010/main" xmlns="" val="773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Serilemede Kullanılan Araç Gereçler</a:t>
            </a:r>
            <a:endParaRPr lang="tr-TR" b="1" dirty="0"/>
          </a:p>
        </p:txBody>
      </p:sp>
      <p:sp>
        <p:nvSpPr>
          <p:cNvPr id="3" name="İçerik Yer Tutucusu 2"/>
          <p:cNvSpPr>
            <a:spLocks noGrp="1"/>
          </p:cNvSpPr>
          <p:nvPr>
            <p:ph idx="1"/>
          </p:nvPr>
        </p:nvSpPr>
        <p:spPr/>
        <p:txBody>
          <a:bodyPr/>
          <a:lstStyle/>
          <a:p>
            <a:pPr algn="just"/>
            <a:r>
              <a:rPr lang="tr-TR" b="1" dirty="0" smtClean="0"/>
              <a:t>Bilgisayar: </a:t>
            </a:r>
            <a:r>
              <a:rPr lang="tr-TR" dirty="0" smtClean="0"/>
              <a:t>Program doğrultusunda sıçratma yöntemiyle seri çizim yapılmasında kullanılır.</a:t>
            </a:r>
          </a:p>
          <a:p>
            <a:pPr algn="just"/>
            <a:r>
              <a:rPr lang="tr-TR" b="1" dirty="0" smtClean="0"/>
              <a:t>Multigrader:</a:t>
            </a:r>
            <a:r>
              <a:rPr lang="tr-TR" dirty="0" smtClean="0"/>
              <a:t> Seri ve kesim işlemlerini aynı anda yapan araçtır.</a:t>
            </a:r>
          </a:p>
          <a:p>
            <a:pPr algn="just"/>
            <a:r>
              <a:rPr lang="tr-TR" b="1" dirty="0" smtClean="0"/>
              <a:t>Variatör:</a:t>
            </a:r>
            <a:r>
              <a:rPr lang="tr-TR" dirty="0" smtClean="0"/>
              <a:t> Yatay ve dikey yönlerde hareket ettirilebilen araçtır.</a:t>
            </a:r>
          </a:p>
          <a:p>
            <a:pPr marL="0" indent="0" algn="just">
              <a:buNone/>
            </a:pPr>
            <a:r>
              <a:rPr lang="tr-TR" dirty="0" smtClean="0"/>
              <a:t> </a:t>
            </a:r>
          </a:p>
          <a:p>
            <a:pPr marL="0" indent="0" algn="just">
              <a:buNone/>
            </a:pPr>
            <a:r>
              <a:rPr lang="tr-TR" dirty="0" smtClean="0"/>
              <a:t>Bunlardan başka elle serilemede kalıp çiziminde kullanılan çizim araç ve gereçleri kullanılır.</a:t>
            </a:r>
          </a:p>
          <a:p>
            <a:pPr marL="0" indent="0">
              <a:buNone/>
            </a:pPr>
            <a:endParaRPr lang="tr-TR" dirty="0"/>
          </a:p>
        </p:txBody>
      </p:sp>
    </p:spTree>
    <p:extLst>
      <p:ext uri="{BB962C8B-B14F-4D97-AF65-F5344CB8AC3E}">
        <p14:creationId xmlns:p14="http://schemas.microsoft.com/office/powerpoint/2010/main" xmlns="" val="1957942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1105</Words>
  <Application>Microsoft Office PowerPoint</Application>
  <PresentationFormat>Özel</PresentationFormat>
  <Paragraphs>78</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KALIP HAZIRLAMA VE MODEL GELİŞTİRME</vt:lpstr>
      <vt:lpstr>TEMEL BEDEN KALIBI SERİ ÇİZİMİ </vt:lpstr>
      <vt:lpstr>Sıçrama Değerleri </vt:lpstr>
      <vt:lpstr>Serileme Çeşitleri (Yöntemleri) </vt:lpstr>
      <vt:lpstr>İç İçe Geçirme Yöntemi </vt:lpstr>
      <vt:lpstr>Slayt 6</vt:lpstr>
      <vt:lpstr> Kalıpları Sıçratma Yöntemi </vt:lpstr>
      <vt:lpstr>Slayt 8</vt:lpstr>
      <vt:lpstr>Serilemede Kullanılan Araç Gereçler</vt:lpstr>
      <vt:lpstr>  Seri Çiziminde Dikkat Edilecek Noktalar </vt:lpstr>
      <vt:lpstr>Slayt 11</vt:lpstr>
      <vt:lpstr>Seri Farkları Tablosu Oluşturma İşlemleri </vt:lpstr>
      <vt:lpstr>Slayt 13</vt:lpstr>
      <vt:lpstr>Slayt 14</vt:lpstr>
      <vt:lpstr>Ölçü Tablolarını Kullanarak Hesaplama </vt:lpstr>
      <vt:lpstr>Çizimsel Yöntemle Seri Farkları Tablosu Hazırlama</vt:lpstr>
      <vt:lpstr>Temel Seri Farkları Tablolarının Hazırlanması </vt:lpstr>
      <vt:lpstr> Sıçrama Noktalarını Ve Yönlerini Belirleme İşlemleri</vt:lpstr>
      <vt:lpstr> Seri Merkezi Saptama </vt:lpstr>
      <vt:lpstr>Seri Noktalarının Saptanması</vt:lpstr>
      <vt:lpstr>Seri Noktalarının Adlandırılması(A-B-C-D) </vt:lpstr>
      <vt:lpstr> Seri Yönlerinin Belirlenmesi </vt:lpstr>
      <vt:lpstr>Temel Arka Serileme</vt:lpstr>
      <vt:lpstr> Temel Ön Serileme</vt:lpstr>
      <vt:lpstr>Temel Ön Serileme </vt:lpstr>
      <vt:lpstr>Temel Ön Serileme</vt:lpstr>
      <vt:lpstr>Temel Ön Serileme</vt:lpstr>
      <vt:lpstr>Temel Ön Serileme</vt:lpstr>
      <vt:lpstr>Temel Arka Serileme</vt:lpstr>
      <vt:lpstr> Temel Kol Serileme</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KALIP HAZIRLAMA VE MODEL GELİŞTİRME</dc:title>
  <dc:creator>mehtap uğur</dc:creator>
  <cp:lastModifiedBy>zekiye</cp:lastModifiedBy>
  <cp:revision>8</cp:revision>
  <dcterms:created xsi:type="dcterms:W3CDTF">2020-02-07T17:31:57Z</dcterms:created>
  <dcterms:modified xsi:type="dcterms:W3CDTF">2020-02-10T14:16:23Z</dcterms:modified>
</cp:coreProperties>
</file>