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77" r:id="rId2"/>
    <p:sldId id="289" r:id="rId3"/>
    <p:sldId id="290" r:id="rId4"/>
    <p:sldId id="291" r:id="rId5"/>
    <p:sldId id="301" r:id="rId6"/>
    <p:sldId id="30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3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A6C81-8F4A-4978-A8C7-4733626A69B1}" type="datetimeFigureOut">
              <a:rPr lang="tr-TR" smtClean="0"/>
              <a:pPr/>
              <a:t>10.8.2017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F5A232-CFB2-4A43-BDAB-6F74830FB69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9463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A232-CFB2-4A43-BDAB-6F74830FB69C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8410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A232-CFB2-4A43-BDAB-6F74830FB69C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49810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A232-CFB2-4A43-BDAB-6F74830FB69C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76392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A232-CFB2-4A43-BDAB-6F74830FB69C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6126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A232-CFB2-4A43-BDAB-6F74830FB69C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63819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A232-CFB2-4A43-BDAB-6F74830FB69C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31027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F0C0E-4DB9-4D5F-8323-BC0F5BE895B6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255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A232-CFB2-4A43-BDAB-6F74830FB69C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790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A232-CFB2-4A43-BDAB-6F74830FB69C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1451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A232-CFB2-4A43-BDAB-6F74830FB69C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94114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A232-CFB2-4A43-BDAB-6F74830FB69C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50080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A232-CFB2-4A43-BDAB-6F74830FB69C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7449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A232-CFB2-4A43-BDAB-6F74830FB69C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78336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A232-CFB2-4A43-BDAB-6F74830FB69C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86526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A232-CFB2-4A43-BDAB-6F74830FB69C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9706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86484-D1CD-41E9-A47F-16044782593D}" type="datetime1">
              <a:rPr lang="tr-TR" smtClean="0"/>
              <a:t>10.8.2017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A838-BF73-488B-B4B6-8F5AE584B6B0}" type="datetime1">
              <a:rPr lang="tr-TR" smtClean="0"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FDC5-4A6A-461C-BBFB-F2761BA27235}" type="datetime1">
              <a:rPr lang="tr-TR" smtClean="0"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8122C-D600-4865-88C1-A9E2990304DC}" type="datetime1">
              <a:rPr lang="tr-TR" smtClean="0"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1F60-B520-4FC1-95E9-9E210319A983}" type="datetime1">
              <a:rPr lang="tr-TR" smtClean="0"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3688-0CD1-45FF-843F-40BFDAC7A288}" type="datetime1">
              <a:rPr lang="tr-TR" smtClean="0"/>
              <a:t>10.8.2017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A32E-5A8D-4134-92D1-6C48ABFFFC4A}" type="datetime1">
              <a:rPr lang="tr-TR" smtClean="0"/>
              <a:t>10.8.2017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ADF2-CED1-4B94-B947-1589A77D1A0A}" type="datetime1">
              <a:rPr lang="tr-TR" smtClean="0"/>
              <a:t>10.8.2017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77E0D-5D1E-43D1-8B74-78421D94EAAD}" type="datetime1">
              <a:rPr lang="tr-TR" smtClean="0"/>
              <a:t>10.8.2017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9965-1F0C-4001-878E-0DDDF38B7BCC}" type="datetime1">
              <a:rPr lang="tr-TR" smtClean="0"/>
              <a:t>10.8.2017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5AFC-FB8E-429D-9238-D2CF44D53F3C}" type="datetime1">
              <a:rPr lang="tr-TR" smtClean="0"/>
              <a:t>10.8.2017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48D59B-F02D-410D-BC08-2B16063BB957}" type="datetime1">
              <a:rPr lang="tr-TR" smtClean="0"/>
              <a:t>10.8.2017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rgbClr val="00B050"/>
                </a:solidFill>
              </a:rPr>
              <a:t>BAÖ 107 İnsan Anatomisi ve </a:t>
            </a:r>
            <a:r>
              <a:rPr lang="tr-TR" sz="4000" b="1" dirty="0" err="1" smtClean="0">
                <a:solidFill>
                  <a:srgbClr val="00B050"/>
                </a:solidFill>
              </a:rPr>
              <a:t>Kinesiyolojisi</a:t>
            </a:r>
            <a:r>
              <a:rPr lang="tr-TR" sz="4000" b="1" dirty="0" smtClean="0">
                <a:solidFill>
                  <a:srgbClr val="00B050"/>
                </a:solidFill>
              </a:rPr>
              <a:t> (4 0) 4</a:t>
            </a: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b="1" dirty="0" smtClean="0">
                <a:solidFill>
                  <a:srgbClr val="002060"/>
                </a:solidFill>
              </a:rPr>
              <a:t>Ankara üniversitesi</a:t>
            </a:r>
          </a:p>
          <a:p>
            <a:pPr algn="ctr">
              <a:buNone/>
            </a:pPr>
            <a:r>
              <a:rPr lang="tr-TR" b="1" dirty="0" smtClean="0">
                <a:solidFill>
                  <a:srgbClr val="7030A0"/>
                </a:solidFill>
              </a:rPr>
              <a:t>Spor Bilimleri Fakültesi</a:t>
            </a:r>
          </a:p>
          <a:p>
            <a:pPr algn="ctr">
              <a:buNone/>
            </a:pPr>
            <a:endParaRPr lang="tr-TR" b="1" dirty="0" smtClean="0">
              <a:solidFill>
                <a:srgbClr val="7030A0"/>
              </a:solidFill>
            </a:endParaRPr>
          </a:p>
          <a:p>
            <a:pPr algn="ctr">
              <a:buNone/>
            </a:pPr>
            <a:endParaRPr lang="tr-TR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endParaRPr lang="tr-TR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tr-TR" sz="2000" b="1" dirty="0" smtClean="0"/>
              <a:t>Prof. Dr. Fehmi TUNCEL</a:t>
            </a:r>
          </a:p>
          <a:p>
            <a:pPr algn="ctr">
              <a:buNone/>
            </a:pPr>
            <a:endParaRPr lang="tr-TR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tr-TR" b="1" dirty="0" smtClean="0">
                <a:solidFill>
                  <a:srgbClr val="FF0000"/>
                </a:solidFill>
              </a:rPr>
              <a:t>Beden Eğitimi ve Spor Öğretmenliği </a:t>
            </a:r>
          </a:p>
          <a:p>
            <a:pPr algn="ctr">
              <a:buNone/>
            </a:pPr>
            <a:r>
              <a:rPr lang="tr-TR" b="1" dirty="0" smtClean="0">
                <a:solidFill>
                  <a:srgbClr val="FF0000"/>
                </a:solidFill>
              </a:rPr>
              <a:t>Bölümü</a:t>
            </a:r>
          </a:p>
          <a:p>
            <a:pPr algn="ctr">
              <a:buNone/>
            </a:pPr>
            <a:endParaRPr lang="tr-TR" b="1" dirty="0" smtClean="0">
              <a:solidFill>
                <a:srgbClr val="7030A0"/>
              </a:solidFill>
            </a:endParaRPr>
          </a:p>
          <a:p>
            <a:pPr algn="ctr">
              <a:buNone/>
            </a:pPr>
            <a:endParaRPr lang="tr-TR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F5063-2811-4DC7-B9C7-0699497224F7}" type="datetime1">
              <a:rPr lang="tr-TR" smtClean="0"/>
              <a:t>10.8.2017</a:t>
            </a:fld>
            <a:endParaRPr lang="tr-TR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  <p:pic>
        <p:nvPicPr>
          <p:cNvPr id="4" name="Picture 4" descr="unvamblem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9058" y="3000372"/>
            <a:ext cx="1214446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4400" b="1" i="1" dirty="0" smtClean="0"/>
              <a:t>Ayak bileği ve ayağı etkileyen kaslar</a:t>
            </a:r>
            <a:r>
              <a:rPr lang="tr-TR" sz="5400" b="1" i="1" dirty="0" smtClean="0"/>
              <a:t/>
            </a:r>
            <a:br>
              <a:rPr lang="tr-TR" sz="5400" b="1" i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b="1" dirty="0" smtClean="0">
                <a:solidFill>
                  <a:srgbClr val="FF0000"/>
                </a:solidFill>
              </a:rPr>
              <a:t>VÜCUDUN EN BÜYÜK TENDONU OLAN ASİL TENDONU POSTERİOR KOMPARTMANDA YER ALIR. GASTROKNEMİUS VE SOLEUS KASLARI ORTAK TEK BİR TENDON OLAN ASİL TENDONU ŞEKLİNDE KALKANEUSA (TOPUK KEMİĞİNE) BAĞLANIR.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C28F-F15B-4945-A7FB-A37793622D91}" type="datetime1">
              <a:rPr lang="tr-TR" smtClean="0"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b="1" dirty="0" smtClean="0"/>
              <a:t>Diz eklemine etkiyen kaslar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tr-TR" b="1" dirty="0" smtClean="0">
                <a:solidFill>
                  <a:srgbClr val="FF0000"/>
                </a:solidFill>
              </a:rPr>
              <a:t>DİZ EKLEMİNİ GEREREK BACAĞA (TİBİA VE FİBULA) ETKİYEN KASLAR ÜÇ AYRI GRUBA AYRILABİLİR. UYLUĞUN ÖN TARAFINDA YER ALAN DÖRT BÜYÜK KAS ANTERİOR YA DA EKSTENSOR KOMPARTMANDA YERLEŞİR.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A60AA-20DB-49B3-8AB5-188878601DEE}" type="datetime1">
              <a:rPr lang="tr-TR" smtClean="0"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4400" b="1" dirty="0" smtClean="0"/>
              <a:t>Diz eklemine etkiyen kaslar</a:t>
            </a:r>
            <a:r>
              <a:rPr lang="tr-TR" sz="5400" b="1" i="1" dirty="0" smtClean="0"/>
              <a:t/>
            </a:r>
            <a:br>
              <a:rPr lang="tr-TR" sz="5400" b="1" i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/>
          <a:lstStyle/>
          <a:p>
            <a:pPr algn="ctr">
              <a:buNone/>
            </a:pPr>
            <a:endParaRPr lang="tr-TR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tr-TR" b="1" dirty="0" smtClean="0">
                <a:solidFill>
                  <a:srgbClr val="FF0000"/>
                </a:solidFill>
              </a:rPr>
              <a:t>BU KASLARIN ASIL İŞLEVİ DİZİN EKSTENSİYONUDUR. BU DÖRT KAS, YANİ REKTUS FEMORİS, VASTUS MEDİYALİS, VASTUS İNTERMEDİUS VE VASTUS LATERALİS BİRLEŞEREK KUADRİSEPS FEMORİS ADINI ALIR.</a:t>
            </a:r>
          </a:p>
          <a:p>
            <a:pPr algn="ctr">
              <a:buNone/>
            </a:pPr>
            <a:endParaRPr lang="tr-TR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s-ES" b="1" dirty="0" smtClean="0">
                <a:solidFill>
                  <a:srgbClr val="FF0000"/>
                </a:solidFill>
              </a:rPr>
              <a:t>KUADRİSEPS FEMORİS KASI, PATELLAR TENDON ADI VERİLEN ORTAK TENDONLA TUBEROSİTAS TİBİAYA YAPIŞIR.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ACFAB-575B-44D7-A0D7-16CC9D5CFF79}" type="datetime1">
              <a:rPr lang="tr-TR" smtClean="0"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28694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Diz eklemine etkiyen kaslar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381A-ACDB-43D9-8373-DABF001C33A4}" type="datetime1">
              <a:rPr lang="tr-TR" smtClean="0"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357422" y="1500174"/>
            <a:ext cx="4786346" cy="4675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4400" b="1" dirty="0" smtClean="0"/>
              <a:t>Diz eklemine etkiyen kaslar </a:t>
            </a:r>
            <a:r>
              <a:rPr lang="tr-TR" sz="5400" b="1" i="1" dirty="0" smtClean="0"/>
              <a:t/>
            </a:r>
            <a:br>
              <a:rPr lang="tr-TR" sz="5400" b="1" i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8"/>
          </a:xfrm>
        </p:spPr>
        <p:txBody>
          <a:bodyPr/>
          <a:lstStyle/>
          <a:p>
            <a:pPr algn="ctr">
              <a:buNone/>
            </a:pPr>
            <a:r>
              <a:rPr lang="tr-TR" dirty="0" err="1" smtClean="0"/>
              <a:t>Posteriordaki</a:t>
            </a:r>
            <a:r>
              <a:rPr lang="tr-TR" dirty="0" smtClean="0"/>
              <a:t> ya da uyluğun </a:t>
            </a:r>
            <a:r>
              <a:rPr lang="tr-TR" dirty="0" err="1" smtClean="0"/>
              <a:t>fleksor</a:t>
            </a:r>
            <a:r>
              <a:rPr lang="tr-TR" dirty="0" smtClean="0"/>
              <a:t> </a:t>
            </a:r>
            <a:r>
              <a:rPr lang="tr-TR" dirty="0" err="1" smtClean="0"/>
              <a:t>kompartmanındaki</a:t>
            </a:r>
            <a:r>
              <a:rPr lang="tr-TR" dirty="0" smtClean="0"/>
              <a:t> kaslar </a:t>
            </a:r>
            <a:r>
              <a:rPr lang="tr-TR" dirty="0" err="1" smtClean="0"/>
              <a:t>biseps</a:t>
            </a:r>
            <a:r>
              <a:rPr lang="tr-TR" dirty="0" smtClean="0"/>
              <a:t> </a:t>
            </a:r>
            <a:r>
              <a:rPr lang="tr-TR" dirty="0" err="1" smtClean="0"/>
              <a:t>femoris</a:t>
            </a:r>
            <a:r>
              <a:rPr lang="tr-TR" dirty="0" smtClean="0"/>
              <a:t>, </a:t>
            </a:r>
            <a:r>
              <a:rPr lang="tr-TR" dirty="0" err="1" smtClean="0"/>
              <a:t>semitendinosus</a:t>
            </a:r>
            <a:r>
              <a:rPr lang="tr-TR" dirty="0" smtClean="0"/>
              <a:t> ve </a:t>
            </a:r>
            <a:r>
              <a:rPr lang="tr-TR" dirty="0" err="1" smtClean="0"/>
              <a:t>semimembranosus’tur</a:t>
            </a:r>
            <a:r>
              <a:rPr lang="tr-TR" dirty="0" smtClean="0"/>
              <a:t>. Bu kasların tümünün ortak adı </a:t>
            </a:r>
            <a:r>
              <a:rPr lang="tr-TR" dirty="0" err="1" smtClean="0"/>
              <a:t>hamstring’dir</a:t>
            </a:r>
            <a:r>
              <a:rPr lang="tr-TR" dirty="0" smtClean="0"/>
              <a:t>. </a:t>
            </a:r>
            <a:r>
              <a:rPr lang="tr-TR" dirty="0" err="1" smtClean="0"/>
              <a:t>Hamstring</a:t>
            </a:r>
            <a:r>
              <a:rPr lang="tr-TR" dirty="0" smtClean="0"/>
              <a:t> kası diz eklemini geçer ve bacağa </a:t>
            </a:r>
            <a:r>
              <a:rPr lang="tr-TR" dirty="0" err="1" smtClean="0"/>
              <a:t>fleksiyon</a:t>
            </a:r>
            <a:r>
              <a:rPr lang="tr-TR" dirty="0" smtClean="0"/>
              <a:t> yaptırır.</a:t>
            </a:r>
          </a:p>
          <a:p>
            <a:pPr algn="ctr">
              <a:buNone/>
            </a:pPr>
            <a:endParaRPr lang="tr-TR" dirty="0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8C69-F9DA-4F00-97BA-C57FDEEA21D0}" type="datetime1">
              <a:rPr lang="tr-TR" smtClean="0"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121920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Kaynaklar</a:t>
            </a:r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 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E597-AB09-4E27-AF21-D779B90ED844}" type="datetime1">
              <a:rPr lang="tr-TR" smtClean="0"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tr-TR" b="1" dirty="0" smtClean="0"/>
          </a:p>
          <a:p>
            <a:pPr lvl="0"/>
            <a:r>
              <a:rPr lang="tr-TR" dirty="0" err="1" smtClean="0"/>
              <a:t>Jürgen</a:t>
            </a:r>
            <a:r>
              <a:rPr lang="tr-TR" dirty="0" smtClean="0"/>
              <a:t> </a:t>
            </a:r>
            <a:r>
              <a:rPr lang="tr-TR" dirty="0" err="1"/>
              <a:t>Weineck</a:t>
            </a:r>
            <a:r>
              <a:rPr lang="tr-TR" dirty="0"/>
              <a:t> (Çevirenler: Ş. Erdoğan, F. Tuncel, Z. Sarı) (1998). Sporda Fonksiyonel Anatomi. Birol Basın Yayın Dağıtım ve Ticaret Ltd. Şti. </a:t>
            </a:r>
          </a:p>
          <a:p>
            <a:pPr lvl="0"/>
            <a:r>
              <a:rPr lang="tr-TR" dirty="0"/>
              <a:t>Oğuz </a:t>
            </a:r>
            <a:r>
              <a:rPr lang="tr-TR" dirty="0" err="1"/>
              <a:t>Kanbir</a:t>
            </a:r>
            <a:r>
              <a:rPr lang="tr-TR" dirty="0"/>
              <a:t> (2007). İnsan Anatomisi – Hareket Sistemi. Baran Matbaacılık. </a:t>
            </a:r>
          </a:p>
          <a:p>
            <a:pPr lvl="0"/>
            <a:r>
              <a:rPr lang="tr-TR" dirty="0"/>
              <a:t>E. </a:t>
            </a:r>
            <a:r>
              <a:rPr lang="tr-TR" dirty="0" err="1"/>
              <a:t>Pearl</a:t>
            </a:r>
            <a:r>
              <a:rPr lang="tr-TR" dirty="0"/>
              <a:t> Solomon, Richard R. </a:t>
            </a:r>
            <a:r>
              <a:rPr lang="tr-TR" dirty="0" err="1"/>
              <a:t>Schmidt</a:t>
            </a:r>
            <a:r>
              <a:rPr lang="tr-TR" dirty="0"/>
              <a:t>, P. James </a:t>
            </a:r>
            <a:r>
              <a:rPr lang="tr-TR" dirty="0" err="1"/>
              <a:t>Adragna</a:t>
            </a:r>
            <a:r>
              <a:rPr lang="tr-TR" dirty="0"/>
              <a:t> (1990). Human </a:t>
            </a:r>
            <a:r>
              <a:rPr lang="tr-TR" dirty="0" err="1"/>
              <a:t>Anatomy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Physiology</a:t>
            </a:r>
            <a:r>
              <a:rPr lang="tr-TR" dirty="0"/>
              <a:t>. </a:t>
            </a:r>
            <a:r>
              <a:rPr lang="tr-TR" dirty="0" err="1"/>
              <a:t>Harcourt</a:t>
            </a:r>
            <a:r>
              <a:rPr lang="tr-TR" dirty="0"/>
              <a:t> </a:t>
            </a:r>
            <a:r>
              <a:rPr lang="tr-TR" dirty="0" err="1"/>
              <a:t>Brace</a:t>
            </a:r>
            <a:r>
              <a:rPr lang="tr-TR" dirty="0"/>
              <a:t> </a:t>
            </a:r>
            <a:r>
              <a:rPr lang="tr-TR" dirty="0" err="1"/>
              <a:t>College</a:t>
            </a:r>
            <a:r>
              <a:rPr lang="tr-TR" dirty="0"/>
              <a:t> </a:t>
            </a:r>
            <a:r>
              <a:rPr lang="tr-TR" dirty="0" err="1"/>
              <a:t>Publishers</a:t>
            </a:r>
            <a:r>
              <a:rPr lang="tr-TR" dirty="0"/>
              <a:t>. </a:t>
            </a:r>
          </a:p>
          <a:p>
            <a:pPr lvl="0"/>
            <a:r>
              <a:rPr lang="tr-TR" dirty="0"/>
              <a:t>John W. Hole (1987). Human </a:t>
            </a:r>
            <a:r>
              <a:rPr lang="tr-TR" dirty="0" err="1"/>
              <a:t>Anatomy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Physiology</a:t>
            </a:r>
            <a:r>
              <a:rPr lang="tr-TR" dirty="0"/>
              <a:t>. </a:t>
            </a:r>
            <a:r>
              <a:rPr lang="tr-TR" dirty="0" err="1"/>
              <a:t>Wm</a:t>
            </a:r>
            <a:r>
              <a:rPr lang="tr-TR" dirty="0"/>
              <a:t>. C. Brown </a:t>
            </a:r>
            <a:r>
              <a:rPr lang="tr-TR" dirty="0" err="1"/>
              <a:t>Publishers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Blue </a:t>
            </a:r>
            <a:r>
              <a:rPr lang="tr-TR" dirty="0" err="1"/>
              <a:t>Vision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Akademi (2010). </a:t>
            </a:r>
            <a:r>
              <a:rPr lang="tr-TR" dirty="0" err="1"/>
              <a:t>Personal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</a:t>
            </a:r>
            <a:r>
              <a:rPr lang="tr-TR" dirty="0" err="1"/>
              <a:t>Trainer</a:t>
            </a:r>
            <a:r>
              <a:rPr lang="tr-TR" dirty="0"/>
              <a:t> </a:t>
            </a:r>
            <a:r>
              <a:rPr lang="tr-TR" dirty="0" smtClean="0"/>
              <a:t>Kitabı. </a:t>
            </a:r>
            <a:r>
              <a:rPr lang="tr-TR" dirty="0" err="1"/>
              <a:t>Scala</a:t>
            </a:r>
            <a:r>
              <a:rPr lang="tr-TR" dirty="0"/>
              <a:t> Matbaacılık Reklam Promosyon.   </a:t>
            </a:r>
          </a:p>
        </p:txBody>
      </p:sp>
    </p:spTree>
    <p:extLst>
      <p:ext uri="{BB962C8B-B14F-4D97-AF65-F5344CB8AC3E}">
        <p14:creationId xmlns:p14="http://schemas.microsoft.com/office/powerpoint/2010/main" val="197039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b="1" i="1" dirty="0" smtClean="0"/>
              <a:t>Ayak bileği ve ayağı etkileyen kaslar</a:t>
            </a:r>
            <a:br>
              <a:rPr lang="tr-TR" sz="4000" b="1" i="1" dirty="0" smtClean="0"/>
            </a:b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b="1" dirty="0" smtClean="0">
                <a:solidFill>
                  <a:srgbClr val="FF0000"/>
                </a:solidFill>
              </a:rPr>
              <a:t>BACAKTAKİ KASLAR, TİBİA VE FIBULA ARASINDAKİ İNTEROSSEÖZ ZARLARLA (İNNER = ARASINDA, OS = KEMİK) AYRILAN 4 KOMPARTMAN HALİNDE GRUPLANIR. </a:t>
            </a:r>
          </a:p>
          <a:p>
            <a:pPr algn="ctr">
              <a:buNone/>
            </a:pPr>
            <a:endParaRPr lang="tr-TR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tr-TR" b="1" dirty="0" smtClean="0">
                <a:solidFill>
                  <a:srgbClr val="FF0000"/>
                </a:solidFill>
              </a:rPr>
              <a:t>ANTERİOR TİBİAL KOMPARTMAN KASLARI, AYAK PARMAKLARINA EKSTENSİYON VE AYAK BİLEĞİNE DORSALFLEKSİYON YAPTIRIR.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765CA-EE66-4193-BF03-12641B58C60B}" type="datetime1">
              <a:rPr lang="tr-TR" smtClean="0"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632666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400" b="1" i="1" dirty="0" smtClean="0"/>
              <a:t>Ayak bileği ve ayağı etkileyen kaslar</a:t>
            </a:r>
            <a:r>
              <a:rPr lang="tr-TR" sz="5400" b="1" i="1" dirty="0" smtClean="0"/>
              <a:t/>
            </a:r>
            <a:br>
              <a:rPr lang="tr-TR" sz="5400" b="1" i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tr-TR" b="1" dirty="0" smtClean="0">
                <a:solidFill>
                  <a:srgbClr val="FF0000"/>
                </a:solidFill>
              </a:rPr>
              <a:t>BU KASLAR TİBİYALİS ANTERİOR, EKSTENSOR DİGİTORUM LONGUS VE EKSTENSOR HALLUCİS LONGUS’TUR.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72F96-11E5-4928-89B4-81194C925900}" type="datetime1">
              <a:rPr lang="tr-TR" smtClean="0"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4400" b="1" i="1" dirty="0" smtClean="0"/>
              <a:t>Ayak bileği ve ayağı etkileyen kaslar</a:t>
            </a:r>
            <a:r>
              <a:rPr lang="tr-TR" sz="5400" b="1" i="1" dirty="0" smtClean="0"/>
              <a:t/>
            </a:r>
            <a:br>
              <a:rPr lang="tr-TR" sz="5400" b="1" i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dirty="0" smtClean="0">
                <a:solidFill>
                  <a:srgbClr val="FF0000"/>
                </a:solidFill>
              </a:rPr>
              <a:t>LATERAL TIBİYAL KOMPARTMANDA YER ALAN KASLAR PERONEAL KASLAR (PERONEUS LONGUS, PERONEUS BREVİS), AYAKTA </a:t>
            </a:r>
            <a:r>
              <a:rPr lang="tr-TR" b="1" i="1" dirty="0" smtClean="0">
                <a:solidFill>
                  <a:srgbClr val="FF0000"/>
                </a:solidFill>
              </a:rPr>
              <a:t>EVERSİYON (ABDUKSİYON), AYAK BİLEĞİNDE PLANTAR FLEKSİYON HAREKETİNE NEDEN OLUR.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EC09-11E6-40A2-882E-71C19AC8F862}" type="datetime1">
              <a:rPr lang="tr-TR" smtClean="0"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4400" b="1" i="1" dirty="0" smtClean="0"/>
              <a:t>Ayak bileği ve ayağı etkileyen kaslar</a:t>
            </a:r>
            <a:r>
              <a:rPr lang="tr-TR" sz="6600" b="1" i="1" dirty="0" smtClean="0"/>
              <a:t/>
            </a:r>
            <a:br>
              <a:rPr lang="tr-TR" sz="6600" b="1" i="1" dirty="0" smtClean="0"/>
            </a:b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AAF24-2B93-4F34-B813-25BBB54F1C32}" type="datetime1">
              <a:rPr lang="tr-TR" smtClean="0"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85786" y="1571612"/>
            <a:ext cx="7643866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4400" b="1" i="1" dirty="0" smtClean="0"/>
              <a:t>Ayak bileği ve ayağı etkileyen kaslar</a:t>
            </a:r>
            <a:r>
              <a:rPr lang="tr-TR" sz="5400" b="1" i="1" dirty="0" smtClean="0"/>
              <a:t/>
            </a:r>
            <a:br>
              <a:rPr lang="tr-TR" sz="5400" b="1" i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tr-TR" dirty="0" smtClean="0">
                <a:solidFill>
                  <a:srgbClr val="FF0000"/>
                </a:solidFill>
              </a:rPr>
              <a:t>BACAĞIN POSTERİOR KASLARI, </a:t>
            </a:r>
            <a:r>
              <a:rPr lang="tr-TR" b="1" i="1" dirty="0" smtClean="0">
                <a:solidFill>
                  <a:srgbClr val="FF0000"/>
                </a:solidFill>
              </a:rPr>
              <a:t>YÜZEYSEL VE DERİN POSTERİOR TİBİYAL KOMPARTMANLAR ŞEKLİNDE İKİ FARKLI ARALIK İÇERİR. BALDIRIN BÜYÜK KASLARI OLAN SOLEUS VE GASTROKNEMİUS, DAHA KÜÇÜK OLAN PLANTARİS KASIYLA BİRLİKTE YÜZEYEL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CBDCE-C63E-4700-BBDE-146AC62703CF}" type="datetime1">
              <a:rPr lang="tr-TR" smtClean="0"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4400" b="1" i="1" dirty="0" smtClean="0"/>
              <a:t>Ayak bileği ve ayağı etkileyen kaslar</a:t>
            </a:r>
            <a:r>
              <a:rPr lang="tr-TR" sz="5400" b="1" i="1" dirty="0" smtClean="0"/>
              <a:t/>
            </a:r>
            <a:br>
              <a:rPr lang="tr-TR" sz="5400" b="1" i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b="1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tr-TR" b="1" i="1" dirty="0" smtClean="0">
                <a:solidFill>
                  <a:srgbClr val="FF0000"/>
                </a:solidFill>
              </a:rPr>
              <a:t>POSTERİOR TİBİAL KOMPARTMANDA YER ALIR. DERİN POSTERİOR TİBİYAL KOMPARTMANDA POPLİTEUS, TİBİYALİS POSTERİOR, FLEKSOR HALLUCİS LONGUS VE FLEKSOR DİGİTORUM LONGUS KASLARI BULUNUR.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8B923-00A6-4447-887E-7AA9DD125722}" type="datetime1">
              <a:rPr lang="tr-TR" smtClean="0"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4400" b="1" i="1" dirty="0" smtClean="0"/>
              <a:t>Ayak bileği ve ayağı etkileyen kaslar</a:t>
            </a:r>
            <a:r>
              <a:rPr lang="tr-TR" sz="5400" b="1" i="1" dirty="0" smtClean="0"/>
              <a:t/>
            </a:r>
            <a:br>
              <a:rPr lang="tr-TR" sz="5400" b="1" i="1" dirty="0" smtClean="0"/>
            </a:b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1719-DCA4-4686-B4EF-4BE7DFD61FC8}" type="datetime1">
              <a:rPr lang="tr-TR" smtClean="0"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14348" y="1571612"/>
            <a:ext cx="7786742" cy="4357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4400" b="1" i="1" dirty="0" smtClean="0"/>
              <a:t>Ayak bileği ve ayağı etkileyen kaslar</a:t>
            </a:r>
            <a:r>
              <a:rPr lang="tr-TR" sz="5400" b="1" i="1" dirty="0" smtClean="0"/>
              <a:t/>
            </a:r>
            <a:br>
              <a:rPr lang="tr-TR" sz="5400" b="1" i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tr-TR" b="1" dirty="0" smtClean="0">
                <a:solidFill>
                  <a:srgbClr val="FF0000"/>
                </a:solidFill>
              </a:rPr>
              <a:t>POSTERİORDA YER ALAN BU KASLARIN PRİMER FONKSİYONU AYAK BİLEĞİNİN PLANTAR FLEKSİYONU (EKSTENSİYONU),  </a:t>
            </a:r>
          </a:p>
          <a:p>
            <a:pPr algn="ctr">
              <a:buNone/>
            </a:pPr>
            <a:r>
              <a:rPr lang="tr-TR" b="1" dirty="0" smtClean="0">
                <a:solidFill>
                  <a:srgbClr val="FF0000"/>
                </a:solidFill>
              </a:rPr>
              <a:t>PARMAKLARIN FLEKSİYONU VE AYAĞIN </a:t>
            </a:r>
            <a:r>
              <a:rPr lang="tr-TR" b="1" i="1" dirty="0" smtClean="0">
                <a:solidFill>
                  <a:srgbClr val="FF0000"/>
                </a:solidFill>
              </a:rPr>
              <a:t>İNVERSİYONU’DUR (ADDUKSİYON).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CD618-19D1-4665-B100-6A3FD67A398C}" type="datetime1">
              <a:rPr lang="tr-TR" smtClean="0"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164</TotalTime>
  <Words>638</Words>
  <Application>Microsoft Office PowerPoint</Application>
  <PresentationFormat>Ekran Gösterisi (4:3)</PresentationFormat>
  <Paragraphs>111</Paragraphs>
  <Slides>15</Slides>
  <Notes>15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Calibri</vt:lpstr>
      <vt:lpstr>Constantia</vt:lpstr>
      <vt:lpstr>Wingdings 2</vt:lpstr>
      <vt:lpstr>Akış</vt:lpstr>
      <vt:lpstr>BAÖ 107 İnsan Anatomisi ve Kinesiyolojisi (4 0) 4 </vt:lpstr>
      <vt:lpstr>Ayak bileği ve ayağı etkileyen kaslar </vt:lpstr>
      <vt:lpstr>Ayak bileği ve ayağı etkileyen kaslar </vt:lpstr>
      <vt:lpstr>Ayak bileği ve ayağı etkileyen kaslar </vt:lpstr>
      <vt:lpstr>Ayak bileği ve ayağı etkileyen kaslar </vt:lpstr>
      <vt:lpstr>Ayak bileği ve ayağı etkileyen kaslar </vt:lpstr>
      <vt:lpstr>Ayak bileği ve ayağı etkileyen kaslar </vt:lpstr>
      <vt:lpstr>Ayak bileği ve ayağı etkileyen kaslar </vt:lpstr>
      <vt:lpstr>Ayak bileği ve ayağı etkileyen kaslar </vt:lpstr>
      <vt:lpstr>Ayak bileği ve ayağı etkileyen kaslar </vt:lpstr>
      <vt:lpstr>Diz eklemine etkiyen kaslar</vt:lpstr>
      <vt:lpstr>Diz eklemine etkiyen kaslar </vt:lpstr>
      <vt:lpstr>Diz eklemine etkiyen kaslar</vt:lpstr>
      <vt:lpstr>Diz eklemine etkiyen kaslar  </vt:lpstr>
      <vt:lpstr>Kaynaklar  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BAÖ 107 İnsan Anatomisi ve Kinesiyolojisi (4 0) 4 </dc:title>
  <dc:creator>Adsız</dc:creator>
  <cp:lastModifiedBy>TUNCEL</cp:lastModifiedBy>
  <cp:revision>48</cp:revision>
  <dcterms:created xsi:type="dcterms:W3CDTF">2013-10-06T18:55:05Z</dcterms:created>
  <dcterms:modified xsi:type="dcterms:W3CDTF">2017-08-10T15:13:58Z</dcterms:modified>
</cp:coreProperties>
</file>