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98" r:id="rId4"/>
    <p:sldId id="299" r:id="rId5"/>
    <p:sldId id="300" r:id="rId6"/>
    <p:sldId id="301" r:id="rId7"/>
    <p:sldId id="302" r:id="rId8"/>
    <p:sldId id="303" r:id="rId9"/>
    <p:sldId id="30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4" autoAdjust="0"/>
    <p:restoredTop sz="94660"/>
  </p:normalViewPr>
  <p:slideViewPr>
    <p:cSldViewPr snapToGrid="0">
      <p:cViewPr>
        <p:scale>
          <a:sx n="80" d="100"/>
          <a:sy n="80" d="100"/>
        </p:scale>
        <p:origin x="318" y="-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/>
          </a:bodyPr>
          <a:lstStyle/>
          <a:p>
            <a:pPr lvl="0"/>
            <a:r>
              <a:rPr lang="tr-TR" b="1" dirty="0"/>
              <a:t>Bilimsel Araştırma Süreci ile İlgili Temel Kavramlar-2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Araştırma ve Türleri 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b="1" dirty="0" smtClean="0"/>
              <a:t>Araştırma</a:t>
            </a:r>
          </a:p>
          <a:p>
            <a:pPr marL="0" indent="0" algn="just">
              <a:buNone/>
            </a:pPr>
            <a:endParaRPr lang="tr-TR" b="1" dirty="0" smtClean="0"/>
          </a:p>
          <a:p>
            <a:pPr algn="just"/>
            <a:r>
              <a:rPr lang="tr-TR" dirty="0" smtClean="0"/>
              <a:t>“</a:t>
            </a:r>
            <a:r>
              <a:rPr lang="tr-TR" dirty="0"/>
              <a:t>G</a:t>
            </a:r>
            <a:r>
              <a:rPr lang="tr-TR" dirty="0" smtClean="0"/>
              <a:t>erçek </a:t>
            </a:r>
            <a:r>
              <a:rPr lang="tr-TR" dirty="0"/>
              <a:t>ve ilkeleri ortaya çıkarmak ya da koymak için bazı bilgi alanlarında yapılan dikkatli, sistematik ve dayanıklı çalışma ve incelemedir.” </a:t>
            </a:r>
          </a:p>
          <a:p>
            <a:pPr algn="just"/>
            <a:r>
              <a:rPr lang="tr-TR" dirty="0" smtClean="0"/>
              <a:t> “Problemlere güvenilir çözümler aramak amacı ile planlı ve sistemli olarak verilerin toplanması, çözümlenmesi (analizi) yorumlanarak değerlendirilmesi ve rapor edilmesi sürecidir.”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221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Araştırma Türleri </a:t>
            </a:r>
            <a:endParaRPr lang="tr-TR" sz="3600" b="1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7259" y="3194462"/>
            <a:ext cx="6937793" cy="2024341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838200" y="1919355"/>
            <a:ext cx="7194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Büyüköztürk ve diğerleri (2013)’ün sınıflaması;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219173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Araştırma Türleri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696074" cy="4511007"/>
          </a:xfrm>
        </p:spPr>
        <p:txBody>
          <a:bodyPr/>
          <a:lstStyle/>
          <a:p>
            <a:r>
              <a:rPr lang="tr-TR" b="1" dirty="0" err="1" smtClean="0"/>
              <a:t>Betimsel</a:t>
            </a:r>
            <a:r>
              <a:rPr lang="tr-TR" b="1" dirty="0" smtClean="0"/>
              <a:t> araştırmalar: </a:t>
            </a:r>
            <a:r>
              <a:rPr lang="tr-TR" dirty="0"/>
              <a:t>V</a:t>
            </a:r>
            <a:r>
              <a:rPr lang="tr-TR" dirty="0" smtClean="0"/>
              <a:t>erilen </a:t>
            </a:r>
            <a:r>
              <a:rPr lang="tr-TR" dirty="0"/>
              <a:t>bir durumu olabildiğince tam ve dikkatli bir şekilde </a:t>
            </a:r>
            <a:r>
              <a:rPr lang="tr-TR" dirty="0" smtClean="0"/>
              <a:t>tanımlar.</a:t>
            </a:r>
          </a:p>
          <a:p>
            <a:endParaRPr lang="tr-TR" dirty="0"/>
          </a:p>
          <a:p>
            <a:r>
              <a:rPr lang="tr-TR" b="1" dirty="0" smtClean="0"/>
              <a:t>İlişkisel araştırmalar: </a:t>
            </a:r>
            <a:r>
              <a:rPr lang="tr-TR" dirty="0"/>
              <a:t>İlişkileri ve bağlantıları inceleyen </a:t>
            </a:r>
            <a:r>
              <a:rPr lang="tr-TR" dirty="0" smtClean="0"/>
              <a:t>araştırmalardır.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dirty="0"/>
              <a:t>Müdahale </a:t>
            </a:r>
            <a:r>
              <a:rPr lang="tr-TR" b="1" dirty="0" smtClean="0"/>
              <a:t> araştırmaları:</a:t>
            </a:r>
            <a:r>
              <a:rPr lang="tr-TR" dirty="0" smtClean="0"/>
              <a:t> </a:t>
            </a:r>
            <a:r>
              <a:rPr lang="tr-TR" dirty="0"/>
              <a:t>belirli bir yöntem ya da uygulamanın bir ya da daha fazla sonucu etkilemesi beklenir. </a:t>
            </a:r>
          </a:p>
          <a:p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(Büyüköztürk vd.,2013)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66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Araştırma Türleri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920663" cy="435058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err="1" smtClean="0"/>
              <a:t>Karasar</a:t>
            </a:r>
            <a:r>
              <a:rPr lang="tr-TR" dirty="0" smtClean="0"/>
              <a:t> (</a:t>
            </a:r>
            <a:r>
              <a:rPr lang="tr-TR" dirty="0" smtClean="0"/>
              <a:t>2012)’</a:t>
            </a:r>
            <a:r>
              <a:rPr lang="tr-TR" dirty="0" err="1" smtClean="0"/>
              <a:t>ın</a:t>
            </a:r>
            <a:r>
              <a:rPr lang="tr-TR" dirty="0" smtClean="0"/>
              <a:t> </a:t>
            </a:r>
            <a:r>
              <a:rPr lang="tr-TR" dirty="0" smtClean="0"/>
              <a:t>sınıflaması;</a:t>
            </a:r>
          </a:p>
          <a:p>
            <a:pPr algn="just"/>
            <a:endParaRPr lang="tr-TR" dirty="0"/>
          </a:p>
          <a:p>
            <a:pPr algn="just"/>
            <a:r>
              <a:rPr lang="tr-TR" b="1" dirty="0" smtClean="0"/>
              <a:t>Temel Araştırmalar: </a:t>
            </a:r>
            <a:r>
              <a:rPr lang="tr-TR" altLang="tr-TR" dirty="0"/>
              <a:t>Kuram geliştirmeye yönelik bilgi üretirler. Bu araştırmaların </a:t>
            </a:r>
            <a:r>
              <a:rPr lang="tr-TR" altLang="tr-TR" dirty="0" smtClean="0"/>
              <a:t>amacı </a:t>
            </a:r>
            <a:r>
              <a:rPr lang="tr-TR" altLang="tr-TR" dirty="0" err="1"/>
              <a:t>varolan</a:t>
            </a:r>
            <a:r>
              <a:rPr lang="tr-TR" altLang="tr-TR" dirty="0"/>
              <a:t> bilgilere yenilerini katmaktır. “Bilgi </a:t>
            </a:r>
            <a:r>
              <a:rPr lang="tr-TR" altLang="tr-TR" dirty="0" err="1"/>
              <a:t>bilgi</a:t>
            </a:r>
            <a:r>
              <a:rPr lang="tr-TR" altLang="tr-TR" dirty="0"/>
              <a:t> içindir” anlayışı temeldir.  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b="1" dirty="0" smtClean="0"/>
              <a:t>Uygulamalı Araştırmalar: </a:t>
            </a:r>
            <a:r>
              <a:rPr lang="tr-TR" altLang="tr-TR" dirty="0"/>
              <a:t>Üretilen bilgilerin değerlendirilmesi ile, problemin fiilen çözümünü gerçekleştirmeyi, bilimin olayları kontrol altına alma işlevini gerçekleştirmeyi amaçlayan araştırmalardır. </a:t>
            </a:r>
          </a:p>
          <a:p>
            <a:pPr algn="just"/>
            <a:endParaRPr lang="tr-TR" dirty="0" smtClean="0"/>
          </a:p>
          <a:p>
            <a:pPr algn="just"/>
            <a:endParaRPr lang="tr-TR" dirty="0"/>
          </a:p>
          <a:p>
            <a:pPr algn="just"/>
            <a:endParaRPr lang="tr-TR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5294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Değişken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Değişken, bir durumdan diğerine farklılık gösteren bir özelliktir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7636" y="2633761"/>
            <a:ext cx="9116291" cy="3543201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8298873" y="6497782"/>
            <a:ext cx="3893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Büyüköztürk vd. 2013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0482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Hipotez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Hipotez (</a:t>
            </a:r>
            <a:r>
              <a:rPr lang="tr-TR" dirty="0" err="1"/>
              <a:t>hypothesis</a:t>
            </a:r>
            <a:r>
              <a:rPr lang="tr-TR" dirty="0"/>
              <a:t>), bir araştırmanın olası sonucuna dair yapılan tahminlerin ifadesidir. Olaylar arasındaki ilişkiyi açıklamaya yönelik bilimsel bir öneri, bir önermedir. Ancak bu bilimsel önerinin geçerliliği gözleme dayalı denemenin sonucuna bağlıdır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Hipotezler, araştırma sorusunda değişkenler arası ilişkileri tahmin etmek üzere iki farklı şekilde kurulabilir.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9005273" y="6127234"/>
            <a:ext cx="23485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tr-TR" dirty="0"/>
              <a:t>(Büyüköztürk vd.,2013)</a:t>
            </a:r>
          </a:p>
        </p:txBody>
      </p:sp>
    </p:spTree>
    <p:extLst>
      <p:ext uri="{BB962C8B-B14F-4D97-AF65-F5344CB8AC3E}">
        <p14:creationId xmlns:p14="http://schemas.microsoft.com/office/powerpoint/2010/main" val="4138412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Sıfır </a:t>
            </a:r>
            <a:r>
              <a:rPr lang="tr-TR" b="1" dirty="0"/>
              <a:t>(</a:t>
            </a:r>
            <a:r>
              <a:rPr lang="tr-TR" b="1" dirty="0" err="1"/>
              <a:t>Null</a:t>
            </a:r>
            <a:r>
              <a:rPr lang="tr-TR" b="1" dirty="0"/>
              <a:t>) hipotez</a:t>
            </a:r>
            <a:r>
              <a:rPr lang="tr-TR" dirty="0"/>
              <a:t>, değişkenler arasında farkın veya ilişkinin olmadığını belirtir. İstatistiksel hipotez olarak da isimlendirilen sıfır hipotezi H</a:t>
            </a:r>
            <a:r>
              <a:rPr lang="tr-TR" baseline="-25000" dirty="0"/>
              <a:t>0</a:t>
            </a:r>
            <a:r>
              <a:rPr lang="tr-TR" dirty="0"/>
              <a:t> ile gösterilmektedir. </a:t>
            </a:r>
            <a:endParaRPr lang="tr-TR" dirty="0" smtClean="0"/>
          </a:p>
          <a:p>
            <a:pPr marL="0" indent="0" algn="just">
              <a:buNone/>
            </a:pPr>
            <a:endParaRPr lang="tr-TR" b="1" dirty="0"/>
          </a:p>
          <a:p>
            <a:pPr marL="0" indent="0" algn="just">
              <a:buNone/>
            </a:pPr>
            <a:r>
              <a:rPr lang="tr-TR" b="1" dirty="0" smtClean="0"/>
              <a:t>Alternatif </a:t>
            </a:r>
            <a:r>
              <a:rPr lang="tr-TR" b="1" dirty="0"/>
              <a:t>(Araştırma) hipotez</a:t>
            </a:r>
            <a:r>
              <a:rPr lang="tr-TR" dirty="0"/>
              <a:t> ise değişkenler arası farkın veya ilişkinin var olduğunu belirtir. H</a:t>
            </a:r>
            <a:r>
              <a:rPr lang="tr-TR" baseline="-25000" dirty="0"/>
              <a:t>a </a:t>
            </a:r>
            <a:r>
              <a:rPr lang="tr-TR" dirty="0"/>
              <a:t>veya H</a:t>
            </a:r>
            <a:r>
              <a:rPr lang="tr-TR" baseline="-25000" dirty="0"/>
              <a:t>1</a:t>
            </a:r>
            <a:r>
              <a:rPr lang="tr-TR" dirty="0"/>
              <a:t> ile gösterilir.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8339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200" dirty="0"/>
              <a:t>Büyüköztürk, Ş., Akgün, Ö. E., Karadeniz, Ş., Demirel, F. ve Kılıç, E. (2013). </a:t>
            </a:r>
            <a:r>
              <a:rPr lang="tr-TR" sz="2200" i="1" dirty="0"/>
              <a:t>Bilimsel araştırma 	yöntemleri.</a:t>
            </a:r>
            <a:r>
              <a:rPr lang="tr-TR" sz="2200" dirty="0"/>
              <a:t> Ankara: </a:t>
            </a:r>
            <a:r>
              <a:rPr lang="tr-TR" sz="2200" dirty="0" err="1"/>
              <a:t>Pegem</a:t>
            </a:r>
            <a:r>
              <a:rPr lang="tr-TR" sz="2200" dirty="0"/>
              <a:t> Akademi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 err="1"/>
              <a:t>Karasar</a:t>
            </a:r>
            <a:r>
              <a:rPr lang="tr-TR" sz="2200" dirty="0"/>
              <a:t>, N. (2012). </a:t>
            </a:r>
            <a:r>
              <a:rPr lang="tr-TR" sz="2200" i="1" dirty="0"/>
              <a:t>Bilimsel araştırma yöntemleri (24. baskı). </a:t>
            </a:r>
            <a:r>
              <a:rPr lang="tr-TR" sz="2200" dirty="0"/>
              <a:t>Ankara: Nobel Yayınevi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4390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329</Words>
  <Application>Microsoft Office PowerPoint</Application>
  <PresentationFormat>Geniş ekran</PresentationFormat>
  <Paragraphs>39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Bilimsel Araştırma Süreci ile İlgili Temel Kavramlar-2</vt:lpstr>
      <vt:lpstr>Araştırma ve Türleri </vt:lpstr>
      <vt:lpstr>Araştırma Türleri </vt:lpstr>
      <vt:lpstr>Araştırma Türleri </vt:lpstr>
      <vt:lpstr>Araştırma Türleri </vt:lpstr>
      <vt:lpstr>Değişken nedir?</vt:lpstr>
      <vt:lpstr>Hipotez nedir?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TUGCE</cp:lastModifiedBy>
  <cp:revision>95</cp:revision>
  <dcterms:created xsi:type="dcterms:W3CDTF">2017-05-17T14:13:10Z</dcterms:created>
  <dcterms:modified xsi:type="dcterms:W3CDTF">2018-02-01T13:09:32Z</dcterms:modified>
</cp:coreProperties>
</file>