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74" r:id="rId4"/>
    <p:sldId id="676" r:id="rId5"/>
    <p:sldId id="677" r:id="rId6"/>
    <p:sldId id="678" r:id="rId7"/>
    <p:sldId id="679" r:id="rId8"/>
    <p:sldId id="680" r:id="rId9"/>
    <p:sldId id="681" r:id="rId10"/>
    <p:sldId id="682" r:id="rId11"/>
    <p:sldId id="683" r:id="rId12"/>
    <p:sldId id="684"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GGY427</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Tesis Yönetimi Uygulamaları ve Stratejileri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2955051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3680495"/>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err="1" smtClean="0"/>
              <a:t>Norbert</a:t>
            </a:r>
            <a:r>
              <a:rPr lang="tr-TR" sz="1400" dirty="0"/>
              <a:t>, P. ve </a:t>
            </a:r>
            <a:r>
              <a:rPr lang="tr-TR" sz="1400" dirty="0" err="1"/>
              <a:t>Schöne</a:t>
            </a:r>
            <a:r>
              <a:rPr lang="tr-TR" sz="1400" dirty="0"/>
              <a:t>, </a:t>
            </a:r>
            <a:r>
              <a:rPr lang="tr-TR" sz="1400" dirty="0" err="1"/>
              <a:t>Lars</a:t>
            </a:r>
            <a:r>
              <a:rPr lang="tr-TR" sz="1400" dirty="0"/>
              <a:t> </a:t>
            </a:r>
            <a:r>
              <a:rPr lang="tr-TR" sz="1400" dirty="0" err="1"/>
              <a:t>Bernhard</a:t>
            </a:r>
            <a:r>
              <a:rPr lang="tr-TR" sz="1400" dirty="0"/>
              <a:t>, 2005. Real </a:t>
            </a:r>
            <a:r>
              <a:rPr lang="tr-TR" sz="1400" dirty="0" err="1"/>
              <a:t>Estate</a:t>
            </a:r>
            <a:r>
              <a:rPr lang="tr-TR" sz="1400" dirty="0"/>
              <a:t> </a:t>
            </a:r>
            <a:r>
              <a:rPr lang="tr-TR" sz="1400" dirty="0" err="1"/>
              <a:t>and</a:t>
            </a:r>
            <a:r>
              <a:rPr lang="tr-TR" sz="1400" dirty="0"/>
              <a:t> </a:t>
            </a:r>
            <a:r>
              <a:rPr lang="tr-TR" sz="1400" dirty="0" err="1"/>
              <a:t>Facility</a:t>
            </a:r>
            <a:r>
              <a:rPr lang="tr-TR" sz="1400" dirty="0"/>
              <a:t> Management, </a:t>
            </a:r>
            <a:r>
              <a:rPr lang="tr-TR" sz="1400" dirty="0" err="1"/>
              <a:t>Springer</a:t>
            </a:r>
            <a:r>
              <a:rPr lang="tr-TR" sz="1400" dirty="0"/>
              <a:t>, </a:t>
            </a:r>
            <a:r>
              <a:rPr lang="tr-TR" sz="1400" dirty="0" err="1"/>
              <a:t>Verlag</a:t>
            </a:r>
            <a:r>
              <a:rPr lang="tr-TR" sz="1400" dirty="0"/>
              <a:t>, </a:t>
            </a:r>
            <a:r>
              <a:rPr lang="tr-TR" sz="1400" dirty="0" err="1"/>
              <a:t>Deutschland</a:t>
            </a:r>
            <a:r>
              <a:rPr lang="tr-TR" sz="1400" dirty="0"/>
              <a:t>.</a:t>
            </a:r>
          </a:p>
          <a:p>
            <a:pPr algn="just">
              <a:lnSpc>
                <a:spcPct val="150000"/>
              </a:lnSpc>
            </a:pPr>
            <a:r>
              <a:rPr lang="tr-TR" sz="1400" dirty="0"/>
              <a:t>Robert, N., 2005. </a:t>
            </a:r>
            <a:r>
              <a:rPr lang="tr-TR" sz="1400" dirty="0" err="1"/>
              <a:t>Facility</a:t>
            </a:r>
            <a:r>
              <a:rPr lang="tr-TR" sz="1400" dirty="0"/>
              <a:t> </a:t>
            </a:r>
            <a:r>
              <a:rPr lang="tr-TR" sz="1400" dirty="0" err="1"/>
              <a:t>Manager’s</a:t>
            </a:r>
            <a:r>
              <a:rPr lang="tr-TR" sz="1400" dirty="0"/>
              <a:t> Guide </a:t>
            </a:r>
            <a:r>
              <a:rPr lang="tr-TR" sz="1400" dirty="0" err="1"/>
              <a:t>to</a:t>
            </a:r>
            <a:r>
              <a:rPr lang="tr-TR" sz="1400" dirty="0"/>
              <a:t> Security </a:t>
            </a:r>
            <a:r>
              <a:rPr lang="tr-TR" sz="1400" dirty="0" err="1"/>
              <a:t>Protecting</a:t>
            </a:r>
            <a:r>
              <a:rPr lang="tr-TR" sz="1400" dirty="0"/>
              <a:t> </a:t>
            </a:r>
            <a:r>
              <a:rPr lang="tr-TR" sz="1400" dirty="0" err="1"/>
              <a:t>Your</a:t>
            </a:r>
            <a:r>
              <a:rPr lang="tr-TR" sz="1400" dirty="0"/>
              <a:t> </a:t>
            </a:r>
            <a:r>
              <a:rPr lang="tr-TR" sz="1400" dirty="0" err="1"/>
              <a:t>Assets</a:t>
            </a:r>
            <a:r>
              <a:rPr lang="tr-TR" sz="1400" dirty="0"/>
              <a:t>, </a:t>
            </a:r>
            <a:r>
              <a:rPr lang="tr-TR" sz="1400" dirty="0" err="1"/>
              <a:t>Fairmont</a:t>
            </a:r>
            <a:r>
              <a:rPr lang="tr-TR" sz="1400" dirty="0"/>
              <a:t> </a:t>
            </a:r>
            <a:r>
              <a:rPr lang="tr-TR" sz="1400" dirty="0" err="1"/>
              <a:t>Press</a:t>
            </a:r>
            <a:r>
              <a:rPr lang="tr-TR" sz="1400" dirty="0"/>
              <a:t>, </a:t>
            </a:r>
            <a:r>
              <a:rPr lang="tr-TR" sz="1400" dirty="0" err="1"/>
              <a:t>Deutschland</a:t>
            </a:r>
            <a:endParaRPr lang="tr-TR" sz="1400" dirty="0"/>
          </a:p>
          <a:p>
            <a:pPr algn="just">
              <a:lnSpc>
                <a:spcPct val="150000"/>
              </a:lnSpc>
            </a:pPr>
            <a:r>
              <a:rPr lang="tr-TR" sz="1400" dirty="0" err="1"/>
              <a:t>Schneider</a:t>
            </a:r>
            <a:r>
              <a:rPr lang="tr-TR" sz="1400" dirty="0"/>
              <a:t>, </a:t>
            </a:r>
            <a:r>
              <a:rPr lang="tr-TR" sz="1400" dirty="0" err="1"/>
              <a:t>Hermann</a:t>
            </a:r>
            <a:r>
              <a:rPr lang="tr-TR" sz="1400" dirty="0"/>
              <a:t> </a:t>
            </a:r>
            <a:r>
              <a:rPr lang="tr-TR" sz="1400" dirty="0" err="1"/>
              <a:t>and</a:t>
            </a:r>
            <a:r>
              <a:rPr lang="tr-TR" sz="1400" dirty="0"/>
              <a:t> </a:t>
            </a:r>
            <a:r>
              <a:rPr lang="tr-TR" sz="1400" dirty="0" err="1"/>
              <a:t>Schäffer</a:t>
            </a:r>
            <a:r>
              <a:rPr lang="tr-TR" sz="1400" dirty="0"/>
              <a:t>, </a:t>
            </a:r>
            <a:r>
              <a:rPr lang="tr-TR" sz="1400" dirty="0" err="1"/>
              <a:t>Poeschel</a:t>
            </a:r>
            <a:r>
              <a:rPr lang="tr-TR" sz="1400" dirty="0"/>
              <a:t>, 2004. </a:t>
            </a:r>
            <a:r>
              <a:rPr lang="tr-TR" sz="1400" dirty="0" err="1"/>
              <a:t>Facility</a:t>
            </a:r>
            <a:r>
              <a:rPr lang="tr-TR" sz="1400" dirty="0"/>
              <a:t> Management </a:t>
            </a:r>
            <a:r>
              <a:rPr lang="tr-TR" sz="1400" dirty="0" err="1"/>
              <a:t>Planen</a:t>
            </a:r>
            <a:r>
              <a:rPr lang="tr-TR" sz="1400" dirty="0"/>
              <a:t>–</a:t>
            </a:r>
            <a:r>
              <a:rPr lang="tr-TR" sz="1400" dirty="0" err="1"/>
              <a:t>Einführen</a:t>
            </a:r>
            <a:r>
              <a:rPr lang="tr-TR" sz="1400" dirty="0"/>
              <a:t>–</a:t>
            </a:r>
            <a:r>
              <a:rPr lang="tr-TR" sz="1400" dirty="0" err="1"/>
              <a:t>Nutzen</a:t>
            </a:r>
            <a:r>
              <a:rPr lang="tr-TR" sz="1400" dirty="0"/>
              <a:t>, </a:t>
            </a:r>
            <a:r>
              <a:rPr lang="tr-TR" sz="1400" dirty="0" err="1"/>
              <a:t>Deutschland</a:t>
            </a:r>
            <a:r>
              <a:rPr lang="tr-TR" sz="1400" dirty="0"/>
              <a:t>.</a:t>
            </a:r>
          </a:p>
          <a:p>
            <a:pPr algn="just">
              <a:lnSpc>
                <a:spcPct val="150000"/>
              </a:lnSpc>
            </a:pPr>
            <a:r>
              <a:rPr lang="tr-TR" sz="1400" dirty="0" err="1"/>
              <a:t>Schulte</a:t>
            </a:r>
            <a:r>
              <a:rPr lang="tr-TR" sz="1400" dirty="0"/>
              <a:t>, Karl </a:t>
            </a:r>
            <a:r>
              <a:rPr lang="tr-TR" sz="1400" dirty="0" err="1"/>
              <a:t>and</a:t>
            </a:r>
            <a:r>
              <a:rPr lang="tr-TR" sz="1400" dirty="0"/>
              <a:t> </a:t>
            </a:r>
            <a:r>
              <a:rPr lang="tr-TR" sz="1400" dirty="0" err="1"/>
              <a:t>Werner</a:t>
            </a:r>
            <a:r>
              <a:rPr lang="tr-TR" sz="1400" dirty="0"/>
              <a:t>, </a:t>
            </a:r>
            <a:r>
              <a:rPr lang="tr-TR" sz="1400" dirty="0" err="1"/>
              <a:t>Pierschke</a:t>
            </a:r>
            <a:r>
              <a:rPr lang="tr-TR" sz="1400" dirty="0"/>
              <a:t>, 2000. </a:t>
            </a:r>
            <a:r>
              <a:rPr lang="tr-TR" sz="1400" dirty="0" err="1"/>
              <a:t>Facilities</a:t>
            </a:r>
            <a:r>
              <a:rPr lang="tr-TR" sz="1400" dirty="0"/>
              <a:t> Management, </a:t>
            </a:r>
            <a:r>
              <a:rPr lang="tr-TR" sz="1400" dirty="0" err="1"/>
              <a:t>Immobilien</a:t>
            </a:r>
            <a:r>
              <a:rPr lang="tr-TR" sz="1400" dirty="0"/>
              <a:t> Manager, Barbara: </a:t>
            </a:r>
            <a:r>
              <a:rPr lang="tr-TR" sz="1400" dirty="0" err="1"/>
              <a:t>Verlag</a:t>
            </a:r>
            <a:r>
              <a:rPr lang="tr-TR" sz="1400" dirty="0"/>
              <a:t>, </a:t>
            </a:r>
            <a:r>
              <a:rPr lang="tr-TR" sz="1400" dirty="0" err="1"/>
              <a:t>Deutschland</a:t>
            </a:r>
            <a:r>
              <a:rPr lang="tr-TR" sz="1400" dirty="0"/>
              <a:t>.</a:t>
            </a:r>
          </a:p>
          <a:p>
            <a:pPr algn="just">
              <a:lnSpc>
                <a:spcPct val="150000"/>
              </a:lnSpc>
            </a:pPr>
            <a:r>
              <a:rPr lang="tr-TR" sz="1400" dirty="0" err="1"/>
              <a:t>Teicholz</a:t>
            </a:r>
            <a:r>
              <a:rPr lang="tr-TR" sz="1400" dirty="0"/>
              <a:t>, E., 2004. </a:t>
            </a:r>
            <a:r>
              <a:rPr lang="tr-TR" sz="1400" dirty="0" err="1"/>
              <a:t>Facility</a:t>
            </a:r>
            <a:r>
              <a:rPr lang="tr-TR" sz="1400" dirty="0"/>
              <a:t> Design </a:t>
            </a:r>
            <a:r>
              <a:rPr lang="tr-TR" sz="1400" dirty="0" err="1"/>
              <a:t>and</a:t>
            </a:r>
            <a:r>
              <a:rPr lang="tr-TR" sz="1400" dirty="0"/>
              <a:t> Management </a:t>
            </a:r>
            <a:r>
              <a:rPr lang="tr-TR" sz="1400" dirty="0" err="1"/>
              <a:t>Handbook</a:t>
            </a:r>
            <a:r>
              <a:rPr lang="tr-TR" sz="1400" dirty="0"/>
              <a:t>, </a:t>
            </a:r>
            <a:r>
              <a:rPr lang="tr-TR" sz="1400" dirty="0" err="1"/>
              <a:t>Hill</a:t>
            </a:r>
            <a:r>
              <a:rPr lang="tr-TR" sz="1400" dirty="0"/>
              <a:t> </a:t>
            </a:r>
            <a:r>
              <a:rPr lang="tr-TR" sz="1400" dirty="0" err="1"/>
              <a:t>McGraw</a:t>
            </a:r>
            <a:r>
              <a:rPr lang="tr-TR" sz="1400" dirty="0"/>
              <a:t>, USA.	</a:t>
            </a:r>
            <a:endParaRPr lang="tr-TR" sz="1400" spc="-50" dirty="0" smtClean="0">
              <a:latin typeface="Trebuchet MS" panose="020B0603020202020204" pitchFamily="34" charset="0"/>
              <a:ea typeface="Trebuchet MS" panose="020B0603020202020204" pitchFamily="34" charset="0"/>
              <a:cs typeface="Trebuchet MS" panose="020B0603020202020204" pitchFamily="34" charset="0"/>
            </a:endParaRPr>
          </a:p>
          <a:p>
            <a:pPr>
              <a:lnSpc>
                <a:spcPct val="150000"/>
              </a:lnSpc>
            </a:pPr>
            <a:endParaRPr lang="tr-TR" sz="1400" dirty="0"/>
          </a:p>
        </p:txBody>
      </p:sp>
    </p:spTree>
    <p:extLst>
      <p:ext uri="{BB962C8B-B14F-4D97-AF65-F5344CB8AC3E}">
        <p14:creationId xmlns:p14="http://schemas.microsoft.com/office/powerpoint/2010/main" val="74275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8" y="337429"/>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93265" y="1240783"/>
            <a:ext cx="7557471" cy="4924425"/>
          </a:xfrm>
          <a:prstGeom prst="rect">
            <a:avLst/>
          </a:prstGeom>
        </p:spPr>
        <p:txBody>
          <a:bodyPr wrap="square">
            <a:spAutoFit/>
          </a:bodyPr>
          <a:lstStyle/>
          <a:p>
            <a:pPr algn="ctr">
              <a:spcBef>
                <a:spcPts val="600"/>
              </a:spcBef>
              <a:spcAft>
                <a:spcPts val="600"/>
              </a:spcAft>
            </a:pPr>
            <a:r>
              <a:rPr lang="tr-TR" sz="24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rPr>
              <a:t>Dünya</a:t>
            </a:r>
            <a:r>
              <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rPr>
              <a:t>’da </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Yönetiminin Sektördeki Uygulamaları</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smtClean="0">
                <a:solidFill>
                  <a:srgbClr val="000000"/>
                </a:solidFill>
                <a:latin typeface="+mj-lt"/>
                <a:ea typeface="Trebuchet MS" panose="020B0603020202020204" pitchFamily="34" charset="0"/>
                <a:cs typeface="Trebuchet MS" panose="020B0603020202020204" pitchFamily="34" charset="0"/>
              </a:rPr>
              <a:t>Profesör </a:t>
            </a:r>
            <a:r>
              <a:rPr lang="tr-TR" sz="2000" spc="-50" dirty="0" err="1" smtClean="0">
                <a:solidFill>
                  <a:srgbClr val="000000"/>
                </a:solidFill>
                <a:latin typeface="+mj-lt"/>
                <a:ea typeface="Trebuchet MS" panose="020B0603020202020204" pitchFamily="34" charset="0"/>
                <a:cs typeface="Trebuchet MS" panose="020B0603020202020204" pitchFamily="34" charset="0"/>
              </a:rPr>
              <a:t>Soichiro</a:t>
            </a:r>
            <a:r>
              <a:rPr lang="tr-TR" sz="2000" spc="-50" dirty="0" smtClean="0">
                <a:solidFill>
                  <a:srgbClr val="000000"/>
                </a:solidFill>
                <a:latin typeface="+mj-lt"/>
                <a:ea typeface="Trebuchet MS" panose="020B0603020202020204" pitchFamily="34" charset="0"/>
                <a:cs typeface="Trebuchet MS" panose="020B0603020202020204" pitchFamily="34" charset="0"/>
              </a:rPr>
              <a:t> </a:t>
            </a:r>
            <a:r>
              <a:rPr lang="tr-TR" sz="2000" spc="-50" dirty="0" err="1" smtClean="0">
                <a:solidFill>
                  <a:srgbClr val="000000"/>
                </a:solidFill>
                <a:latin typeface="+mj-lt"/>
                <a:ea typeface="Trebuchet MS" panose="020B0603020202020204" pitchFamily="34" charset="0"/>
                <a:cs typeface="Trebuchet MS" panose="020B0603020202020204" pitchFamily="34" charset="0"/>
              </a:rPr>
              <a:t>Oshishio</a:t>
            </a:r>
            <a:r>
              <a:rPr lang="tr-TR" sz="2000" spc="-50" dirty="0" smtClean="0">
                <a:solidFill>
                  <a:srgbClr val="000000"/>
                </a:solidFill>
                <a:latin typeface="+mj-lt"/>
                <a:ea typeface="Trebuchet MS" panose="020B0603020202020204" pitchFamily="34" charset="0"/>
                <a:cs typeface="Trebuchet MS" panose="020B0603020202020204" pitchFamily="34" charset="0"/>
              </a:rPr>
              <a:t> Japonya'da tesis yönetimi faaliyetlerinin gelişimi için yeni bir taslak geliştirmiştir. Japonya'da tesis yönetimi aktiviteleri ve organizasyonların kısa bir tarihini sunmakta, sonra da Japonya'da tesis yönetimi ilişkili konular arasında bilgi devrimi, düşük ekonomik büyüme ve yeryüzünün çevre problemleri üzerinde durduktan sonra, bu sorunlarla başa çıkmak için tesis yönetiminin zorunlu olduğunu ileri sürmektedir. </a:t>
            </a:r>
          </a:p>
          <a:p>
            <a:pPr marL="342900" indent="-342900" algn="just">
              <a:spcBef>
                <a:spcPts val="600"/>
              </a:spcBef>
              <a:spcAft>
                <a:spcPts val="600"/>
              </a:spcAft>
              <a:buFont typeface="Wingdings" panose="05000000000000000000" pitchFamily="2" charset="2"/>
              <a:buChar char="Ø"/>
            </a:pPr>
            <a:r>
              <a:rPr lang="tr-TR" sz="2000" b="1" spc="-50" dirty="0" smtClean="0">
                <a:solidFill>
                  <a:srgbClr val="000000"/>
                </a:solidFill>
                <a:latin typeface="+mj-lt"/>
                <a:ea typeface="Trebuchet MS" panose="020B0603020202020204" pitchFamily="34" charset="0"/>
                <a:cs typeface="Trebuchet MS" panose="020B0603020202020204" pitchFamily="34" charset="0"/>
              </a:rPr>
              <a:t>Global Etki: </a:t>
            </a:r>
            <a:r>
              <a:rPr lang="tr-TR" sz="2000" spc="-50" dirty="0" smtClean="0">
                <a:solidFill>
                  <a:srgbClr val="000000"/>
                </a:solidFill>
                <a:latin typeface="+mj-lt"/>
                <a:ea typeface="Trebuchet MS" panose="020B0603020202020204" pitchFamily="34" charset="0"/>
                <a:cs typeface="Trebuchet MS" panose="020B0603020202020204" pitchFamily="34" charset="0"/>
              </a:rPr>
              <a:t>Bilgi devrimi ve ağ ortaklığı ile soğuk savaşın bitişi ulusal duvarları yıkmış ve global rekabeti ilerletmiştir. İnternet tarafından temsil edilen network bilgi teknolojisinin hızlı gelişimi, insan yaşamında ve tesislerde büyük bir etkiye neden olmuştur. Yeni çalışma yollarının ortaya çıkması, tesis ve ofislerde önemli etkiler yapmaktadır.</a:t>
            </a:r>
          </a:p>
          <a:p>
            <a:pPr marL="342900" indent="-342900" algn="just">
              <a:spcBef>
                <a:spcPts val="600"/>
              </a:spcBef>
              <a:spcAft>
                <a:spcPts val="600"/>
              </a:spcAft>
              <a:buFont typeface="Wingdings" panose="05000000000000000000" pitchFamily="2" charset="2"/>
              <a:buChar char="Ø"/>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395720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8" y="337429"/>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93265" y="1240783"/>
            <a:ext cx="7557471" cy="5016758"/>
          </a:xfrm>
          <a:prstGeom prst="rect">
            <a:avLst/>
          </a:prstGeom>
        </p:spPr>
        <p:txBody>
          <a:bodyPr wrap="square">
            <a:spAutoFit/>
          </a:bodyPr>
          <a:lstStyle/>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Japonya’da Tesis Yönetimi Uygulamaları</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smtClean="0">
                <a:solidFill>
                  <a:srgbClr val="000000"/>
                </a:solidFill>
                <a:latin typeface="+mj-lt"/>
                <a:ea typeface="Trebuchet MS" panose="020B0603020202020204" pitchFamily="34" charset="0"/>
                <a:cs typeface="Trebuchet MS" panose="020B0603020202020204" pitchFamily="34" charset="0"/>
              </a:rPr>
              <a:t>Japonya’da </a:t>
            </a:r>
            <a:r>
              <a:rPr lang="tr-TR" sz="2000" spc="-50" dirty="0" err="1" smtClean="0">
                <a:solidFill>
                  <a:srgbClr val="000000"/>
                </a:solidFill>
                <a:latin typeface="+mj-lt"/>
                <a:ea typeface="Trebuchet MS" panose="020B0603020202020204" pitchFamily="34" charset="0"/>
                <a:cs typeface="Trebuchet MS" panose="020B0603020202020204" pitchFamily="34" charset="0"/>
              </a:rPr>
              <a:t>telework</a:t>
            </a:r>
            <a:r>
              <a:rPr lang="tr-TR" sz="2000" spc="-50" dirty="0" smtClean="0">
                <a:solidFill>
                  <a:srgbClr val="000000"/>
                </a:solidFill>
                <a:latin typeface="+mj-lt"/>
                <a:ea typeface="Trebuchet MS" panose="020B0603020202020204" pitchFamily="34" charset="0"/>
                <a:cs typeface="Trebuchet MS" panose="020B0603020202020204" pitchFamily="34" charset="0"/>
              </a:rPr>
              <a:t>, uydu ofisler, siber ofisler, geçici ofisler gibi kavramlar geniş şekilde tartışılmaktadır. </a:t>
            </a:r>
          </a:p>
          <a:p>
            <a:pPr marL="342900" indent="-342900" algn="just">
              <a:spcBef>
                <a:spcPts val="600"/>
              </a:spcBef>
              <a:spcAft>
                <a:spcPts val="600"/>
              </a:spcAft>
              <a:buFont typeface="Wingdings" panose="05000000000000000000" pitchFamily="2" charset="2"/>
              <a:buChar char="Ø"/>
            </a:pPr>
            <a:r>
              <a:rPr lang="tr-TR" sz="2000" spc="-50" dirty="0" smtClean="0">
                <a:solidFill>
                  <a:srgbClr val="000000"/>
                </a:solidFill>
                <a:latin typeface="+mj-lt"/>
                <a:ea typeface="Trebuchet MS" panose="020B0603020202020204" pitchFamily="34" charset="0"/>
                <a:cs typeface="Trebuchet MS" panose="020B0603020202020204" pitchFamily="34" charset="0"/>
              </a:rPr>
              <a:t>1980 </a:t>
            </a:r>
            <a:r>
              <a:rPr lang="tr-TR" sz="2000" spc="-50" dirty="0" err="1" smtClean="0">
                <a:solidFill>
                  <a:srgbClr val="000000"/>
                </a:solidFill>
                <a:latin typeface="+mj-lt"/>
                <a:ea typeface="Trebuchet MS" panose="020B0603020202020204" pitchFamily="34" charset="0"/>
                <a:cs typeface="Trebuchet MS" panose="020B0603020202020204" pitchFamily="34" charset="0"/>
              </a:rPr>
              <a:t>lerden</a:t>
            </a:r>
            <a:r>
              <a:rPr lang="tr-TR" sz="2000" spc="-50" dirty="0" smtClean="0">
                <a:solidFill>
                  <a:srgbClr val="000000"/>
                </a:solidFill>
                <a:latin typeface="+mj-lt"/>
                <a:ea typeface="Trebuchet MS" panose="020B0603020202020204" pitchFamily="34" charset="0"/>
                <a:cs typeface="Trebuchet MS" panose="020B0603020202020204" pitchFamily="34" charset="0"/>
              </a:rPr>
              <a:t> sonra ve 1990 </a:t>
            </a:r>
            <a:r>
              <a:rPr lang="tr-TR" sz="2000" spc="-50" dirty="0" err="1" smtClean="0">
                <a:solidFill>
                  <a:srgbClr val="000000"/>
                </a:solidFill>
                <a:latin typeface="+mj-lt"/>
                <a:ea typeface="Trebuchet MS" panose="020B0603020202020204" pitchFamily="34" charset="0"/>
                <a:cs typeface="Trebuchet MS" panose="020B0603020202020204" pitchFamily="34" charset="0"/>
              </a:rPr>
              <a:t>lardan</a:t>
            </a:r>
            <a:r>
              <a:rPr lang="tr-TR" sz="2000" spc="-50" dirty="0" smtClean="0">
                <a:solidFill>
                  <a:srgbClr val="000000"/>
                </a:solidFill>
                <a:latin typeface="+mj-lt"/>
                <a:ea typeface="Trebuchet MS" panose="020B0603020202020204" pitchFamily="34" charset="0"/>
                <a:cs typeface="Trebuchet MS" panose="020B0603020202020204" pitchFamily="34" charset="0"/>
              </a:rPr>
              <a:t> önce Japonların </a:t>
            </a:r>
            <a:r>
              <a:rPr lang="tr-TR" sz="2000" spc="-50" dirty="0" err="1" smtClean="0">
                <a:solidFill>
                  <a:srgbClr val="000000"/>
                </a:solidFill>
                <a:latin typeface="+mj-lt"/>
                <a:ea typeface="Trebuchet MS" panose="020B0603020202020204" pitchFamily="34" charset="0"/>
                <a:cs typeface="Trebuchet MS" panose="020B0603020202020204" pitchFamily="34" charset="0"/>
              </a:rPr>
              <a:t>hayalçağı</a:t>
            </a:r>
            <a:r>
              <a:rPr lang="tr-TR" sz="2000" spc="-50" dirty="0" smtClean="0">
                <a:solidFill>
                  <a:srgbClr val="000000"/>
                </a:solidFill>
                <a:latin typeface="+mj-lt"/>
                <a:ea typeface="Trebuchet MS" panose="020B0603020202020204" pitchFamily="34" charset="0"/>
                <a:cs typeface="Trebuchet MS" panose="020B0603020202020204" pitchFamily="34" charset="0"/>
              </a:rPr>
              <a:t> (</a:t>
            </a:r>
            <a:r>
              <a:rPr lang="tr-TR" sz="2000" spc="-50" dirty="0" err="1" smtClean="0">
                <a:solidFill>
                  <a:srgbClr val="000000"/>
                </a:solidFill>
                <a:latin typeface="+mj-lt"/>
                <a:ea typeface="Trebuchet MS" panose="020B0603020202020204" pitchFamily="34" charset="0"/>
                <a:cs typeface="Trebuchet MS" panose="020B0603020202020204" pitchFamily="34" charset="0"/>
              </a:rPr>
              <a:t>bubble</a:t>
            </a:r>
            <a:r>
              <a:rPr lang="tr-TR" sz="2000" spc="-50" dirty="0" smtClean="0">
                <a:solidFill>
                  <a:srgbClr val="000000"/>
                </a:solidFill>
                <a:latin typeface="+mj-lt"/>
                <a:ea typeface="Trebuchet MS" panose="020B0603020202020204" pitchFamily="34" charset="0"/>
                <a:cs typeface="Trebuchet MS" panose="020B0603020202020204" pitchFamily="34" charset="0"/>
              </a:rPr>
              <a:t> </a:t>
            </a:r>
            <a:r>
              <a:rPr lang="tr-TR" sz="2000" spc="-50" dirty="0" err="1" smtClean="0">
                <a:solidFill>
                  <a:srgbClr val="000000"/>
                </a:solidFill>
                <a:latin typeface="+mj-lt"/>
                <a:ea typeface="Trebuchet MS" panose="020B0603020202020204" pitchFamily="34" charset="0"/>
                <a:cs typeface="Trebuchet MS" panose="020B0603020202020204" pitchFamily="34" charset="0"/>
              </a:rPr>
              <a:t>age</a:t>
            </a:r>
            <a:r>
              <a:rPr lang="tr-TR" sz="2000" spc="-50" dirty="0" smtClean="0">
                <a:solidFill>
                  <a:srgbClr val="000000"/>
                </a:solidFill>
                <a:latin typeface="+mj-lt"/>
                <a:ea typeface="Trebuchet MS" panose="020B0603020202020204" pitchFamily="34" charset="0"/>
                <a:cs typeface="Trebuchet MS" panose="020B0603020202020204" pitchFamily="34" charset="0"/>
              </a:rPr>
              <a:t>), birçok lüks </a:t>
            </a:r>
            <a:r>
              <a:rPr lang="tr-TR" sz="2000" spc="-50" dirty="0" err="1" smtClean="0">
                <a:solidFill>
                  <a:srgbClr val="000000"/>
                </a:solidFill>
                <a:latin typeface="+mj-lt"/>
                <a:ea typeface="Trebuchet MS" panose="020B0603020202020204" pitchFamily="34" charset="0"/>
                <a:cs typeface="Trebuchet MS" panose="020B0603020202020204" pitchFamily="34" charset="0"/>
              </a:rPr>
              <a:t>tesisisn</a:t>
            </a:r>
            <a:r>
              <a:rPr lang="tr-TR" sz="2000" spc="-50" dirty="0" smtClean="0">
                <a:solidFill>
                  <a:srgbClr val="000000"/>
                </a:solidFill>
                <a:latin typeface="+mj-lt"/>
                <a:ea typeface="Trebuchet MS" panose="020B0603020202020204" pitchFamily="34" charset="0"/>
                <a:cs typeface="Trebuchet MS" panose="020B0603020202020204" pitchFamily="34" charset="0"/>
              </a:rPr>
              <a:t> inşasını öngörmüşlerdir. Zamanla birçok yerel yönetim finansal zorluk içerisine girmiştir. Örneğin bir köyde inşa edilen görkemli bir konser salonuna ünlü yabancı sanatçılar davet edilmiş fakat köyün finansal durumunun kötülüğünden salon bir süre sonra kullanılamaz hale gelmiştir. Bu vb. durumlar zaman içerisinde tesis yönetiminin önemini ortaya çıkarmıştır. </a:t>
            </a:r>
          </a:p>
          <a:p>
            <a:pPr marL="342900" indent="-342900" algn="just">
              <a:spcBef>
                <a:spcPts val="600"/>
              </a:spcBef>
              <a:spcAft>
                <a:spcPts val="600"/>
              </a:spcAft>
              <a:buFont typeface="Wingdings" panose="05000000000000000000" pitchFamily="2" charset="2"/>
              <a:buChar char="Ø"/>
            </a:pPr>
            <a:r>
              <a:rPr lang="tr-TR" sz="2000" spc="-50" dirty="0" smtClean="0">
                <a:solidFill>
                  <a:srgbClr val="000000"/>
                </a:solidFill>
                <a:latin typeface="+mj-lt"/>
                <a:ea typeface="Trebuchet MS" panose="020B0603020202020204" pitchFamily="34" charset="0"/>
                <a:cs typeface="Trebuchet MS" panose="020B0603020202020204" pitchFamily="34" charset="0"/>
              </a:rPr>
              <a:t>Bu alanda ilk adımlar bilgisayar destekli araçlar, akıllı binalar ve binaların hayat eğrisinde yoğunlaşmıştır. Sonrasında bazı inşaat yüklenicileri ve mimarlar da </a:t>
            </a:r>
            <a:r>
              <a:rPr lang="tr-TR" sz="2000" spc="-50" dirty="0" err="1" smtClean="0">
                <a:solidFill>
                  <a:srgbClr val="000000"/>
                </a:solidFill>
                <a:latin typeface="+mj-lt"/>
                <a:ea typeface="Trebuchet MS" panose="020B0603020202020204" pitchFamily="34" charset="0"/>
                <a:cs typeface="Trebuchet MS" panose="020B0603020202020204" pitchFamily="34" charset="0"/>
              </a:rPr>
              <a:t>Amerikadan</a:t>
            </a:r>
            <a:r>
              <a:rPr lang="tr-TR" sz="2000" spc="-50" dirty="0" smtClean="0">
                <a:solidFill>
                  <a:srgbClr val="000000"/>
                </a:solidFill>
                <a:latin typeface="+mj-lt"/>
                <a:ea typeface="Trebuchet MS" panose="020B0603020202020204" pitchFamily="34" charset="0"/>
                <a:cs typeface="Trebuchet MS" panose="020B0603020202020204" pitchFamily="34" charset="0"/>
              </a:rPr>
              <a:t> gelen CAFM sistemi ile tanışmıştır. </a:t>
            </a:r>
          </a:p>
          <a:p>
            <a:pPr marL="342900" indent="-342900" algn="just">
              <a:spcBef>
                <a:spcPts val="600"/>
              </a:spcBef>
              <a:spcAft>
                <a:spcPts val="600"/>
              </a:spcAft>
              <a:buFont typeface="Wingdings" panose="05000000000000000000" pitchFamily="2" charset="2"/>
              <a:buChar char="Ø"/>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519281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8" y="337429"/>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93265" y="1240784"/>
            <a:ext cx="7557471" cy="1323439"/>
          </a:xfrm>
          <a:prstGeom prst="rect">
            <a:avLst/>
          </a:prstGeom>
        </p:spPr>
        <p:txBody>
          <a:bodyPr wrap="square">
            <a:spAutoFit/>
          </a:bodyPr>
          <a:lstStyle/>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Japonya’da Tesis Yönetimi Uygulamaları</a:t>
            </a:r>
          </a:p>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 Kronolojisi</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algn="just">
              <a:spcBef>
                <a:spcPts val="600"/>
              </a:spcBef>
              <a:spcAft>
                <a:spcPts val="600"/>
              </a:spcAft>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3108208988"/>
              </p:ext>
            </p:extLst>
          </p:nvPr>
        </p:nvGraphicFramePr>
        <p:xfrm>
          <a:off x="793265" y="2235412"/>
          <a:ext cx="7547065" cy="3672840"/>
        </p:xfrm>
        <a:graphic>
          <a:graphicData uri="http://schemas.openxmlformats.org/drawingml/2006/table">
            <a:tbl>
              <a:tblPr firstRow="1" bandRow="1">
                <a:tableStyleId>{9D7B26C5-4107-4FEC-AEDC-1716B250A1EF}</a:tableStyleId>
              </a:tblPr>
              <a:tblGrid>
                <a:gridCol w="578336">
                  <a:extLst>
                    <a:ext uri="{9D8B030D-6E8A-4147-A177-3AD203B41FA5}">
                      <a16:colId xmlns:a16="http://schemas.microsoft.com/office/drawing/2014/main" xmlns="" val="2326416961"/>
                    </a:ext>
                  </a:extLst>
                </a:gridCol>
                <a:gridCol w="6968729">
                  <a:extLst>
                    <a:ext uri="{9D8B030D-6E8A-4147-A177-3AD203B41FA5}">
                      <a16:colId xmlns:a16="http://schemas.microsoft.com/office/drawing/2014/main" xmlns="" val="2155754561"/>
                    </a:ext>
                  </a:extLst>
                </a:gridCol>
              </a:tblGrid>
              <a:tr h="370840">
                <a:tc gridSpan="2">
                  <a:txBody>
                    <a:bodyPr/>
                    <a:lstStyle/>
                    <a:p>
                      <a:pPr algn="just"/>
                      <a:r>
                        <a:rPr lang="tr-TR" sz="1600" dirty="0" smtClean="0"/>
                        <a:t>Japonya’da Tesis Yönetimi Kronolojisi</a:t>
                      </a:r>
                      <a:endParaRPr lang="tr-TR" sz="1600" dirty="0"/>
                    </a:p>
                  </a:txBody>
                  <a:tcPr marL="68580" marR="68580" anchor="ctr"/>
                </a:tc>
                <a:tc hMerge="1">
                  <a:txBody>
                    <a:bodyPr/>
                    <a:lstStyle/>
                    <a:p>
                      <a:endParaRPr lang="tr-TR" dirty="0"/>
                    </a:p>
                  </a:txBody>
                  <a:tcPr/>
                </a:tc>
                <a:extLst>
                  <a:ext uri="{0D108BD9-81ED-4DB2-BD59-A6C34878D82A}">
                    <a16:rowId xmlns:a16="http://schemas.microsoft.com/office/drawing/2014/main" xmlns="" val="1817455563"/>
                  </a:ext>
                </a:extLst>
              </a:tr>
              <a:tr h="370840">
                <a:tc>
                  <a:txBody>
                    <a:bodyPr/>
                    <a:lstStyle/>
                    <a:p>
                      <a:pPr algn="just"/>
                      <a:r>
                        <a:rPr lang="tr-TR" sz="1600" dirty="0" smtClean="0"/>
                        <a:t>1983</a:t>
                      </a:r>
                      <a:endParaRPr lang="tr-TR" sz="1600" dirty="0"/>
                    </a:p>
                  </a:txBody>
                  <a:tcPr marL="68580" marR="68580"/>
                </a:tc>
                <a:tc>
                  <a:txBody>
                    <a:bodyPr/>
                    <a:lstStyle/>
                    <a:p>
                      <a:pPr algn="just"/>
                      <a:r>
                        <a:rPr lang="tr-TR" sz="1600" dirty="0" smtClean="0"/>
                        <a:t>Japon mühendis ve mimarların Tesis Yönetimini Japonya da tanıtması</a:t>
                      </a:r>
                      <a:endParaRPr lang="tr-TR" sz="1600" dirty="0"/>
                    </a:p>
                  </a:txBody>
                  <a:tcPr marL="68580" marR="68580"/>
                </a:tc>
                <a:extLst>
                  <a:ext uri="{0D108BD9-81ED-4DB2-BD59-A6C34878D82A}">
                    <a16:rowId xmlns:a16="http://schemas.microsoft.com/office/drawing/2014/main" xmlns="" val="243169117"/>
                  </a:ext>
                </a:extLst>
              </a:tr>
              <a:tr h="370840">
                <a:tc>
                  <a:txBody>
                    <a:bodyPr/>
                    <a:lstStyle/>
                    <a:p>
                      <a:pPr algn="just"/>
                      <a:r>
                        <a:rPr lang="tr-TR" sz="1600" dirty="0" smtClean="0"/>
                        <a:t>1985</a:t>
                      </a:r>
                      <a:endParaRPr lang="tr-TR" sz="1600" dirty="0"/>
                    </a:p>
                  </a:txBody>
                  <a:tcPr marL="68580" marR="68580"/>
                </a:tc>
                <a:tc>
                  <a:txBody>
                    <a:bodyPr/>
                    <a:lstStyle/>
                    <a:p>
                      <a:pPr algn="just"/>
                      <a:r>
                        <a:rPr lang="tr-TR" sz="1600" dirty="0" err="1" smtClean="0"/>
                        <a:t>Architectural</a:t>
                      </a:r>
                      <a:r>
                        <a:rPr lang="tr-TR" sz="1600" dirty="0" smtClean="0"/>
                        <a:t> </a:t>
                      </a:r>
                      <a:r>
                        <a:rPr lang="tr-TR" sz="1600" dirty="0" err="1" smtClean="0"/>
                        <a:t>Institute</a:t>
                      </a:r>
                      <a:r>
                        <a:rPr lang="tr-TR" sz="1600" dirty="0" smtClean="0"/>
                        <a:t> of Japan (AIJ) Tesis Yönetimi konferansının kapsamı: «Bilgisayar</a:t>
                      </a:r>
                      <a:r>
                        <a:rPr lang="tr-TR" sz="1600" baseline="0" dirty="0" smtClean="0"/>
                        <a:t> ve mimarlar – CAD ve Tesis Yönetimi» «Tesis Yönetimi ve Akıllı Binalar»</a:t>
                      </a:r>
                      <a:endParaRPr lang="tr-TR" sz="1600" dirty="0"/>
                    </a:p>
                  </a:txBody>
                  <a:tcPr marL="68580" marR="68580"/>
                </a:tc>
                <a:extLst>
                  <a:ext uri="{0D108BD9-81ED-4DB2-BD59-A6C34878D82A}">
                    <a16:rowId xmlns:a16="http://schemas.microsoft.com/office/drawing/2014/main" xmlns="" val="194070859"/>
                  </a:ext>
                </a:extLst>
              </a:tr>
              <a:tr h="370840">
                <a:tc>
                  <a:txBody>
                    <a:bodyPr/>
                    <a:lstStyle/>
                    <a:p>
                      <a:pPr algn="just"/>
                      <a:r>
                        <a:rPr lang="tr-TR" sz="1600" dirty="0" smtClean="0"/>
                        <a:t>1986</a:t>
                      </a:r>
                      <a:endParaRPr lang="tr-TR" sz="1600" dirty="0"/>
                    </a:p>
                  </a:txBody>
                  <a:tcPr marL="68580" marR="68580"/>
                </a:tc>
                <a:tc>
                  <a:txBody>
                    <a:bodyPr/>
                    <a:lstStyle/>
                    <a:p>
                      <a:pPr algn="just"/>
                      <a:r>
                        <a:rPr lang="tr-TR" sz="1600" dirty="0" err="1" smtClean="0"/>
                        <a:t>AIJ’de</a:t>
                      </a:r>
                      <a:r>
                        <a:rPr lang="tr-TR" sz="1600" dirty="0" smtClean="0"/>
                        <a:t> tesis yönetimi çalışma</a:t>
                      </a:r>
                      <a:r>
                        <a:rPr lang="tr-TR" sz="1600" baseline="0" dirty="0" smtClean="0"/>
                        <a:t> grubunun çalışmaya başlaması</a:t>
                      </a:r>
                      <a:endParaRPr lang="tr-TR" sz="1600" dirty="0"/>
                    </a:p>
                  </a:txBody>
                  <a:tcPr marL="68580" marR="68580"/>
                </a:tc>
                <a:extLst>
                  <a:ext uri="{0D108BD9-81ED-4DB2-BD59-A6C34878D82A}">
                    <a16:rowId xmlns:a16="http://schemas.microsoft.com/office/drawing/2014/main" xmlns="" val="3424672287"/>
                  </a:ext>
                </a:extLst>
              </a:tr>
              <a:tr h="370840">
                <a:tc>
                  <a:txBody>
                    <a:bodyPr/>
                    <a:lstStyle/>
                    <a:p>
                      <a:pPr algn="just"/>
                      <a:r>
                        <a:rPr lang="tr-TR" sz="1600" dirty="0" smtClean="0"/>
                        <a:t>1987</a:t>
                      </a:r>
                      <a:endParaRPr lang="tr-TR" sz="1600" dirty="0"/>
                    </a:p>
                  </a:txBody>
                  <a:tcPr marL="68580" marR="68580"/>
                </a:tc>
                <a:tc>
                  <a:txBody>
                    <a:bodyPr/>
                    <a:lstStyle/>
                    <a:p>
                      <a:pPr algn="just"/>
                      <a:r>
                        <a:rPr lang="tr-TR" sz="1600" dirty="0" smtClean="0"/>
                        <a:t>İnşaat Bakanlığı tarafından desteklenen Akıllı Bina Araştırma</a:t>
                      </a:r>
                      <a:r>
                        <a:rPr lang="tr-TR" sz="1600" baseline="0" dirty="0" smtClean="0"/>
                        <a:t> Komitesinin Tesis Yönetimi Alt-Komisyonunun oluşturulması; Uluslararası Ticaret ve Endüstri Bakanlığınca desteklenen New Office </a:t>
                      </a:r>
                      <a:r>
                        <a:rPr lang="tr-TR" sz="1600" baseline="0" dirty="0" err="1" smtClean="0"/>
                        <a:t>Promotion</a:t>
                      </a:r>
                      <a:r>
                        <a:rPr lang="tr-TR" sz="1600" baseline="0" dirty="0" smtClean="0"/>
                        <a:t> </a:t>
                      </a:r>
                      <a:r>
                        <a:rPr lang="tr-TR" sz="1600" baseline="0" dirty="0" err="1" smtClean="0"/>
                        <a:t>Association</a:t>
                      </a:r>
                      <a:r>
                        <a:rPr lang="tr-TR" sz="1600" baseline="0" dirty="0" smtClean="0"/>
                        <a:t> (NOPA) kuruldu</a:t>
                      </a:r>
                      <a:endParaRPr lang="tr-TR" sz="1600" dirty="0"/>
                    </a:p>
                  </a:txBody>
                  <a:tcPr marL="68580" marR="68580"/>
                </a:tc>
                <a:extLst>
                  <a:ext uri="{0D108BD9-81ED-4DB2-BD59-A6C34878D82A}">
                    <a16:rowId xmlns:a16="http://schemas.microsoft.com/office/drawing/2014/main" xmlns="" val="3868931147"/>
                  </a:ext>
                </a:extLst>
              </a:tr>
              <a:tr h="370840">
                <a:tc>
                  <a:txBody>
                    <a:bodyPr/>
                    <a:lstStyle/>
                    <a:p>
                      <a:pPr algn="just"/>
                      <a:r>
                        <a:rPr lang="tr-TR" sz="1600" dirty="0" smtClean="0"/>
                        <a:t>1989</a:t>
                      </a:r>
                      <a:endParaRPr lang="tr-TR" sz="1600" dirty="0"/>
                    </a:p>
                  </a:txBody>
                  <a:tcPr marL="68580" marR="68580"/>
                </a:tc>
                <a:tc>
                  <a:txBody>
                    <a:bodyPr/>
                    <a:lstStyle/>
                    <a:p>
                      <a:pPr algn="just"/>
                      <a:r>
                        <a:rPr lang="tr-TR" sz="1600" dirty="0" smtClean="0"/>
                        <a:t>İnşaat Bakanlığınca</a:t>
                      </a:r>
                      <a:r>
                        <a:rPr lang="tr-TR" sz="1600" baseline="0" dirty="0" smtClean="0"/>
                        <a:t> desteklenen </a:t>
                      </a:r>
                      <a:r>
                        <a:rPr lang="tr-TR" sz="1600" baseline="0" dirty="0" err="1" smtClean="0"/>
                        <a:t>Building</a:t>
                      </a:r>
                      <a:r>
                        <a:rPr lang="tr-TR" sz="1600" baseline="0" dirty="0" smtClean="0"/>
                        <a:t> </a:t>
                      </a:r>
                      <a:r>
                        <a:rPr lang="tr-TR" sz="1600" baseline="0" dirty="0" err="1" smtClean="0"/>
                        <a:t>and</a:t>
                      </a:r>
                      <a:r>
                        <a:rPr lang="tr-TR" sz="1600" baseline="0" dirty="0" smtClean="0"/>
                        <a:t> </a:t>
                      </a:r>
                      <a:r>
                        <a:rPr lang="tr-TR" sz="1600" baseline="0" dirty="0" err="1" smtClean="0"/>
                        <a:t>Wquipment</a:t>
                      </a:r>
                      <a:r>
                        <a:rPr lang="tr-TR" sz="1600" baseline="0" dirty="0" smtClean="0"/>
                        <a:t> Life </a:t>
                      </a:r>
                      <a:r>
                        <a:rPr lang="tr-TR" sz="1600" baseline="0" dirty="0" err="1" smtClean="0"/>
                        <a:t>Cycle</a:t>
                      </a:r>
                      <a:r>
                        <a:rPr lang="tr-TR" sz="1600" baseline="0" dirty="0" smtClean="0"/>
                        <a:t> </a:t>
                      </a:r>
                      <a:r>
                        <a:rPr lang="tr-TR" sz="1600" baseline="0" dirty="0" err="1" smtClean="0"/>
                        <a:t>Association</a:t>
                      </a:r>
                      <a:r>
                        <a:rPr lang="tr-TR" sz="1600" baseline="0" dirty="0" smtClean="0"/>
                        <a:t> (BELCA) kuruldu</a:t>
                      </a:r>
                      <a:endParaRPr lang="tr-TR" sz="1600" dirty="0"/>
                    </a:p>
                  </a:txBody>
                  <a:tcPr marL="68580" marR="68580"/>
                </a:tc>
                <a:extLst>
                  <a:ext uri="{0D108BD9-81ED-4DB2-BD59-A6C34878D82A}">
                    <a16:rowId xmlns:a16="http://schemas.microsoft.com/office/drawing/2014/main" xmlns="" val="1761559916"/>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smtClean="0"/>
                        <a:t>Uluslararası Ticaret</a:t>
                      </a:r>
                      <a:r>
                        <a:rPr lang="tr-TR" sz="1600" baseline="0" dirty="0" smtClean="0"/>
                        <a:t> ve Endüstri Bakanlığı ile İnşaat Bakanlığınca desteklenen New </a:t>
                      </a:r>
                      <a:r>
                        <a:rPr lang="tr-TR" sz="1600" baseline="0" dirty="0" err="1" smtClean="0"/>
                        <a:t>Japanese</a:t>
                      </a:r>
                      <a:r>
                        <a:rPr lang="tr-TR" sz="1600" baseline="0" dirty="0" smtClean="0"/>
                        <a:t> </a:t>
                      </a:r>
                      <a:r>
                        <a:rPr lang="tr-TR" sz="1600" baseline="0" dirty="0" err="1" smtClean="0"/>
                        <a:t>Facility</a:t>
                      </a:r>
                      <a:r>
                        <a:rPr lang="tr-TR" sz="1600" baseline="0" dirty="0" smtClean="0"/>
                        <a:t> Management </a:t>
                      </a:r>
                      <a:r>
                        <a:rPr lang="tr-TR" sz="1600" baseline="0" dirty="0" err="1" smtClean="0"/>
                        <a:t>Promotion</a:t>
                      </a:r>
                      <a:r>
                        <a:rPr lang="tr-TR" sz="1600" baseline="0" dirty="0" smtClean="0"/>
                        <a:t> </a:t>
                      </a:r>
                      <a:r>
                        <a:rPr lang="tr-TR" sz="1600" baseline="0" dirty="0" err="1" smtClean="0"/>
                        <a:t>Association</a:t>
                      </a:r>
                      <a:r>
                        <a:rPr lang="tr-TR" sz="1600" baseline="0" dirty="0" smtClean="0"/>
                        <a:t> (JFMA) kuruldu</a:t>
                      </a:r>
                      <a:endParaRPr lang="tr-TR" sz="1600" dirty="0"/>
                    </a:p>
                  </a:txBody>
                  <a:tcPr marL="68580" marR="68580"/>
                </a:tc>
                <a:extLst>
                  <a:ext uri="{0D108BD9-81ED-4DB2-BD59-A6C34878D82A}">
                    <a16:rowId xmlns:a16="http://schemas.microsoft.com/office/drawing/2014/main" xmlns="" val="995039191"/>
                  </a:ext>
                </a:extLst>
              </a:tr>
            </a:tbl>
          </a:graphicData>
        </a:graphic>
      </p:graphicFrame>
    </p:spTree>
    <p:extLst>
      <p:ext uri="{BB962C8B-B14F-4D97-AF65-F5344CB8AC3E}">
        <p14:creationId xmlns:p14="http://schemas.microsoft.com/office/powerpoint/2010/main" val="3110546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6" y="137374"/>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82857" y="537484"/>
            <a:ext cx="7557471" cy="1384995"/>
          </a:xfrm>
          <a:prstGeom prst="rect">
            <a:avLst/>
          </a:prstGeom>
        </p:spPr>
        <p:txBody>
          <a:bodyPr wrap="square">
            <a:spAutoFit/>
          </a:bodyPr>
          <a:lstStyle/>
          <a:p>
            <a:pPr algn="ctr">
              <a:spcBef>
                <a:spcPts val="600"/>
              </a:spcBef>
              <a:spcAft>
                <a:spcPts val="600"/>
              </a:spcAft>
            </a:pP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Avrupa </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ve</a:t>
            </a: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 İngiltere</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’de Tesis Yönetimi Uygulamaları</a:t>
            </a:r>
          </a:p>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 Kronolojisi</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algn="just">
              <a:spcBef>
                <a:spcPts val="600"/>
              </a:spcBef>
              <a:spcAft>
                <a:spcPts val="600"/>
              </a:spcAft>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53521467"/>
              </p:ext>
            </p:extLst>
          </p:nvPr>
        </p:nvGraphicFramePr>
        <p:xfrm>
          <a:off x="473292" y="1405989"/>
          <a:ext cx="8340327" cy="4328160"/>
        </p:xfrm>
        <a:graphic>
          <a:graphicData uri="http://schemas.openxmlformats.org/drawingml/2006/table">
            <a:tbl>
              <a:tblPr firstRow="1" bandRow="1">
                <a:tableStyleId>{9D7B26C5-4107-4FEC-AEDC-1716B250A1EF}</a:tableStyleId>
              </a:tblPr>
              <a:tblGrid>
                <a:gridCol w="577256">
                  <a:extLst>
                    <a:ext uri="{9D8B030D-6E8A-4147-A177-3AD203B41FA5}">
                      <a16:colId xmlns:a16="http://schemas.microsoft.com/office/drawing/2014/main" xmlns="" val="2326416961"/>
                    </a:ext>
                  </a:extLst>
                </a:gridCol>
                <a:gridCol w="7763071">
                  <a:extLst>
                    <a:ext uri="{9D8B030D-6E8A-4147-A177-3AD203B41FA5}">
                      <a16:colId xmlns:a16="http://schemas.microsoft.com/office/drawing/2014/main" xmlns="" val="2155754561"/>
                    </a:ext>
                  </a:extLst>
                </a:gridCol>
              </a:tblGrid>
              <a:tr h="314544">
                <a:tc gridSpan="2">
                  <a:txBody>
                    <a:bodyPr/>
                    <a:lstStyle/>
                    <a:p>
                      <a:pPr algn="just"/>
                      <a:r>
                        <a:rPr lang="tr-TR" sz="1600" dirty="0" smtClean="0"/>
                        <a:t>Avrupa’da Tesis Yönetimi Kronolojisi</a:t>
                      </a:r>
                      <a:endParaRPr lang="tr-TR" sz="1600" dirty="0"/>
                    </a:p>
                  </a:txBody>
                  <a:tcPr marL="68580" marR="68580" anchor="ctr"/>
                </a:tc>
                <a:tc hMerge="1">
                  <a:txBody>
                    <a:bodyPr/>
                    <a:lstStyle/>
                    <a:p>
                      <a:endParaRPr lang="tr-TR" dirty="0"/>
                    </a:p>
                  </a:txBody>
                  <a:tcPr/>
                </a:tc>
                <a:extLst>
                  <a:ext uri="{0D108BD9-81ED-4DB2-BD59-A6C34878D82A}">
                    <a16:rowId xmlns:a16="http://schemas.microsoft.com/office/drawing/2014/main" xmlns="" val="1817455563"/>
                  </a:ext>
                </a:extLst>
              </a:tr>
              <a:tr h="316669">
                <a:tc>
                  <a:txBody>
                    <a:bodyPr/>
                    <a:lstStyle/>
                    <a:p>
                      <a:pPr algn="just"/>
                      <a:r>
                        <a:rPr lang="tr-TR" sz="1600" dirty="0" smtClean="0"/>
                        <a:t>1964</a:t>
                      </a:r>
                      <a:endParaRPr lang="tr-TR" sz="1600" dirty="0"/>
                    </a:p>
                  </a:txBody>
                  <a:tcPr marL="68580" marR="68580"/>
                </a:tc>
                <a:tc>
                  <a:txBody>
                    <a:bodyPr/>
                    <a:lstStyle/>
                    <a:p>
                      <a:pPr algn="just"/>
                      <a:r>
                        <a:rPr lang="tr-TR" sz="1600" dirty="0" err="1" smtClean="0"/>
                        <a:t>Herman</a:t>
                      </a:r>
                      <a:r>
                        <a:rPr lang="tr-TR" sz="1600" baseline="0" dirty="0" smtClean="0"/>
                        <a:t> Millerin IT donanımlarında FM terimi kullanıldı</a:t>
                      </a:r>
                      <a:endParaRPr lang="tr-TR" sz="1600" dirty="0"/>
                    </a:p>
                  </a:txBody>
                  <a:tcPr marL="68580" marR="68580"/>
                </a:tc>
                <a:extLst>
                  <a:ext uri="{0D108BD9-81ED-4DB2-BD59-A6C34878D82A}">
                    <a16:rowId xmlns:a16="http://schemas.microsoft.com/office/drawing/2014/main" xmlns="" val="243169117"/>
                  </a:ext>
                </a:extLst>
              </a:tr>
              <a:tr h="543304">
                <a:tc>
                  <a:txBody>
                    <a:bodyPr/>
                    <a:lstStyle/>
                    <a:p>
                      <a:pPr algn="just"/>
                      <a:r>
                        <a:rPr lang="tr-TR" sz="1600" dirty="0" smtClean="0"/>
                        <a:t>1980</a:t>
                      </a:r>
                      <a:endParaRPr lang="tr-TR" sz="1600" dirty="0"/>
                    </a:p>
                  </a:txBody>
                  <a:tcPr marL="68580" marR="68580"/>
                </a:tc>
                <a:tc>
                  <a:txBody>
                    <a:bodyPr/>
                    <a:lstStyle/>
                    <a:p>
                      <a:pPr algn="just"/>
                      <a:r>
                        <a:rPr lang="tr-TR" sz="1600" dirty="0" smtClean="0"/>
                        <a:t>Michigan’da </a:t>
                      </a:r>
                      <a:r>
                        <a:rPr lang="tr-TR" sz="1600" dirty="0" err="1" smtClean="0"/>
                        <a:t>Facility</a:t>
                      </a:r>
                      <a:r>
                        <a:rPr lang="tr-TR" sz="1600" dirty="0" smtClean="0"/>
                        <a:t> Management </a:t>
                      </a:r>
                      <a:r>
                        <a:rPr lang="tr-TR" sz="1600" dirty="0" err="1" smtClean="0"/>
                        <a:t>Institute</a:t>
                      </a:r>
                      <a:r>
                        <a:rPr lang="tr-TR" sz="1600" dirty="0" smtClean="0"/>
                        <a:t> ve </a:t>
                      </a:r>
                      <a:r>
                        <a:rPr lang="tr-TR" sz="1600" dirty="0" err="1" smtClean="0"/>
                        <a:t>National</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kuruldu</a:t>
                      </a:r>
                      <a:endParaRPr lang="tr-TR" sz="1600" dirty="0"/>
                    </a:p>
                  </a:txBody>
                  <a:tcPr marL="68580" marR="68580"/>
                </a:tc>
                <a:extLst>
                  <a:ext uri="{0D108BD9-81ED-4DB2-BD59-A6C34878D82A}">
                    <a16:rowId xmlns:a16="http://schemas.microsoft.com/office/drawing/2014/main" xmlns="" val="194070859"/>
                  </a:ext>
                </a:extLst>
              </a:tr>
              <a:tr h="543304">
                <a:tc>
                  <a:txBody>
                    <a:bodyPr/>
                    <a:lstStyle/>
                    <a:p>
                      <a:pPr algn="just"/>
                      <a:r>
                        <a:rPr lang="tr-TR" sz="1600" dirty="0" smtClean="0"/>
                        <a:t>1982</a:t>
                      </a:r>
                      <a:endParaRPr lang="tr-TR" sz="1600" dirty="0"/>
                    </a:p>
                  </a:txBody>
                  <a:tcPr marL="68580" marR="68580"/>
                </a:tc>
                <a:tc>
                  <a:txBody>
                    <a:bodyPr/>
                    <a:lstStyle/>
                    <a:p>
                      <a:pPr algn="just"/>
                      <a:r>
                        <a:rPr lang="tr-TR" sz="1600" dirty="0" smtClean="0"/>
                        <a:t>ORBIT</a:t>
                      </a:r>
                      <a:r>
                        <a:rPr lang="tr-TR" sz="1600" baseline="0" dirty="0" smtClean="0"/>
                        <a:t> Raporu ve NFMA </a:t>
                      </a:r>
                      <a:r>
                        <a:rPr lang="tr-TR" sz="1600" baseline="0" dirty="0" err="1" smtClean="0"/>
                        <a:t>nın</a:t>
                      </a:r>
                      <a:r>
                        <a:rPr lang="tr-TR" sz="1600" baseline="0" dirty="0" smtClean="0"/>
                        <a:t> International </a:t>
                      </a:r>
                      <a:r>
                        <a:rPr lang="tr-TR" sz="1600" baseline="0" dirty="0" err="1" smtClean="0"/>
                        <a:t>Facility</a:t>
                      </a:r>
                      <a:r>
                        <a:rPr lang="tr-TR" sz="1600" baseline="0" dirty="0" smtClean="0"/>
                        <a:t> Management </a:t>
                      </a:r>
                      <a:r>
                        <a:rPr lang="tr-TR" sz="1600" baseline="0" dirty="0" err="1" smtClean="0"/>
                        <a:t>Association</a:t>
                      </a:r>
                      <a:r>
                        <a:rPr lang="tr-TR" sz="1600" baseline="0" dirty="0" smtClean="0"/>
                        <a:t> (IFMA) olarak ismi değiştirildi</a:t>
                      </a:r>
                      <a:endParaRPr lang="tr-TR" sz="1600" dirty="0"/>
                    </a:p>
                  </a:txBody>
                  <a:tcPr marL="68580" marR="68580"/>
                </a:tc>
                <a:extLst>
                  <a:ext uri="{0D108BD9-81ED-4DB2-BD59-A6C34878D82A}">
                    <a16:rowId xmlns:a16="http://schemas.microsoft.com/office/drawing/2014/main" xmlns="" val="3424672287"/>
                  </a:ext>
                </a:extLst>
              </a:tr>
              <a:tr h="543304">
                <a:tc>
                  <a:txBody>
                    <a:bodyPr/>
                    <a:lstStyle/>
                    <a:p>
                      <a:pPr algn="just"/>
                      <a:r>
                        <a:rPr lang="tr-TR" sz="1600" dirty="0" smtClean="0"/>
                        <a:t>1983</a:t>
                      </a:r>
                      <a:endParaRPr lang="tr-TR" sz="1600" dirty="0"/>
                    </a:p>
                  </a:txBody>
                  <a:tcPr marL="68580" marR="68580"/>
                </a:tc>
                <a:tc>
                  <a:txBody>
                    <a:bodyPr/>
                    <a:lstStyle/>
                    <a:p>
                      <a:pPr algn="just"/>
                      <a:r>
                        <a:rPr lang="tr-TR" sz="1600" dirty="0" err="1" smtClean="0"/>
                        <a:t>Strathclyde</a:t>
                      </a:r>
                      <a:r>
                        <a:rPr lang="tr-TR" sz="1600" baseline="0" dirty="0" smtClean="0"/>
                        <a:t> Üniversitesinde Tesis Yönetimi kısa kursları başladı, </a:t>
                      </a:r>
                      <a:r>
                        <a:rPr lang="tr-TR" sz="1600" baseline="0" dirty="0" err="1" smtClean="0"/>
                        <a:t>Institute</a:t>
                      </a:r>
                      <a:r>
                        <a:rPr lang="tr-TR" sz="1600" baseline="0" dirty="0" smtClean="0"/>
                        <a:t> of </a:t>
                      </a:r>
                      <a:r>
                        <a:rPr lang="tr-TR" sz="1600" baseline="0" dirty="0" err="1" smtClean="0"/>
                        <a:t>Administrative</a:t>
                      </a:r>
                      <a:r>
                        <a:rPr lang="tr-TR" sz="1600" baseline="0" dirty="0" smtClean="0"/>
                        <a:t> Management (IAM), </a:t>
                      </a:r>
                      <a:r>
                        <a:rPr lang="tr-TR" sz="1600" baseline="0" dirty="0" err="1" smtClean="0"/>
                        <a:t>Facilities</a:t>
                      </a:r>
                      <a:r>
                        <a:rPr lang="tr-TR" sz="1600" baseline="0" dirty="0" smtClean="0"/>
                        <a:t> Management </a:t>
                      </a:r>
                      <a:r>
                        <a:rPr lang="tr-TR" sz="1600" baseline="0" dirty="0" err="1" smtClean="0"/>
                        <a:t>Group</a:t>
                      </a:r>
                      <a:r>
                        <a:rPr lang="tr-TR" sz="1600" baseline="0" dirty="0" smtClean="0"/>
                        <a:t> (FGM)</a:t>
                      </a:r>
                      <a:endParaRPr lang="tr-TR" sz="1600" dirty="0"/>
                    </a:p>
                  </a:txBody>
                  <a:tcPr marL="68580" marR="68580"/>
                </a:tc>
                <a:extLst>
                  <a:ext uri="{0D108BD9-81ED-4DB2-BD59-A6C34878D82A}">
                    <a16:rowId xmlns:a16="http://schemas.microsoft.com/office/drawing/2014/main" xmlns="" val="3868931147"/>
                  </a:ext>
                </a:extLst>
              </a:tr>
              <a:tr h="316669">
                <a:tc>
                  <a:txBody>
                    <a:bodyPr/>
                    <a:lstStyle/>
                    <a:p>
                      <a:pPr algn="just"/>
                      <a:r>
                        <a:rPr lang="tr-TR" sz="1600" dirty="0" smtClean="0"/>
                        <a:t>1985</a:t>
                      </a:r>
                      <a:endParaRPr lang="tr-TR" sz="1600" dirty="0"/>
                    </a:p>
                  </a:txBody>
                  <a:tcPr marL="68580" marR="68580"/>
                </a:tc>
                <a:tc>
                  <a:txBody>
                    <a:bodyPr/>
                    <a:lstStyle/>
                    <a:p>
                      <a:pPr algn="just"/>
                      <a:r>
                        <a:rPr lang="tr-TR" sz="1600" dirty="0" err="1" smtClean="0"/>
                        <a:t>Strathclyde</a:t>
                      </a:r>
                      <a:r>
                        <a:rPr lang="tr-TR" sz="1600" baseline="0" dirty="0" smtClean="0"/>
                        <a:t> Üniversitesi, İnşaat Bilimi </a:t>
                      </a:r>
                      <a:r>
                        <a:rPr lang="tr-TR" sz="1600" baseline="0" dirty="0" err="1" smtClean="0"/>
                        <a:t>MSc</a:t>
                      </a:r>
                      <a:r>
                        <a:rPr lang="tr-TR" sz="1600" baseline="0" dirty="0" smtClean="0"/>
                        <a:t>: Tesis Yönetimi tercihi</a:t>
                      </a:r>
                      <a:endParaRPr lang="tr-TR" sz="1600" dirty="0"/>
                    </a:p>
                  </a:txBody>
                  <a:tcPr marL="68580" marR="68580"/>
                </a:tc>
                <a:extLst>
                  <a:ext uri="{0D108BD9-81ED-4DB2-BD59-A6C34878D82A}">
                    <a16:rowId xmlns:a16="http://schemas.microsoft.com/office/drawing/2014/main" xmlns="" val="1761559916"/>
                  </a:ext>
                </a:extLst>
              </a:tr>
              <a:tr h="543304">
                <a:tc>
                  <a:txBody>
                    <a:bodyPr/>
                    <a:lstStyle/>
                    <a:p>
                      <a:pPr algn="just"/>
                      <a:r>
                        <a:rPr lang="tr-TR" sz="1600" dirty="0" smtClean="0"/>
                        <a:t>1986</a:t>
                      </a:r>
                      <a:endParaRPr lang="tr-TR" sz="1600" dirty="0"/>
                    </a:p>
                  </a:txBody>
                  <a:tcPr marL="68580" marR="68580"/>
                </a:tc>
                <a:tc>
                  <a:txBody>
                    <a:bodyPr/>
                    <a:lstStyle/>
                    <a:p>
                      <a:pPr algn="just"/>
                      <a:r>
                        <a:rPr lang="tr-TR" sz="1600" dirty="0" err="1" smtClean="0"/>
                        <a:t>Association</a:t>
                      </a:r>
                      <a:r>
                        <a:rPr lang="tr-TR" sz="1600" dirty="0" smtClean="0"/>
                        <a:t> of </a:t>
                      </a:r>
                      <a:r>
                        <a:rPr lang="tr-TR" sz="1600" dirty="0" err="1" smtClean="0"/>
                        <a:t>Facilities</a:t>
                      </a:r>
                      <a:r>
                        <a:rPr lang="tr-TR" sz="1600" dirty="0" smtClean="0"/>
                        <a:t> Management (AFM) kuruldu</a:t>
                      </a:r>
                    </a:p>
                    <a:p>
                      <a:pPr algn="just"/>
                      <a:r>
                        <a:rPr lang="tr-TR" sz="1600" dirty="0" smtClean="0"/>
                        <a:t>Tesis Yönetimi </a:t>
                      </a:r>
                      <a:r>
                        <a:rPr lang="tr-TR" sz="1600" dirty="0" err="1" smtClean="0"/>
                        <a:t>MSc</a:t>
                      </a:r>
                      <a:r>
                        <a:rPr lang="tr-TR" sz="1600" dirty="0" smtClean="0"/>
                        <a:t> programı, </a:t>
                      </a:r>
                      <a:r>
                        <a:rPr lang="tr-TR" sz="1600" dirty="0" err="1" smtClean="0"/>
                        <a:t>Strathclyde</a:t>
                      </a:r>
                      <a:r>
                        <a:rPr lang="tr-TR" sz="1600" baseline="0" dirty="0" smtClean="0"/>
                        <a:t> Üniversitesi</a:t>
                      </a:r>
                      <a:endParaRPr lang="tr-TR" sz="1600" dirty="0"/>
                    </a:p>
                  </a:txBody>
                  <a:tcPr marL="68580" marR="68580"/>
                </a:tc>
                <a:extLst>
                  <a:ext uri="{0D108BD9-81ED-4DB2-BD59-A6C34878D82A}">
                    <a16:rowId xmlns:a16="http://schemas.microsoft.com/office/drawing/2014/main" xmlns="" val="995039191"/>
                  </a:ext>
                </a:extLst>
              </a:tr>
              <a:tr h="316669">
                <a:tc>
                  <a:txBody>
                    <a:bodyPr/>
                    <a:lstStyle/>
                    <a:p>
                      <a:pPr algn="just"/>
                      <a:r>
                        <a:rPr lang="tr-TR" sz="1600" dirty="0" smtClean="0"/>
                        <a:t>1987</a:t>
                      </a:r>
                      <a:endParaRPr lang="tr-TR" sz="1600" dirty="0"/>
                    </a:p>
                  </a:txBody>
                  <a:tcPr marL="68580" marR="68580"/>
                </a:tc>
                <a:tc>
                  <a:txBody>
                    <a:bodyPr/>
                    <a:lstStyle/>
                    <a:p>
                      <a:pPr algn="just"/>
                      <a:r>
                        <a:rPr lang="tr-TR" sz="1600" dirty="0" err="1" smtClean="0"/>
                        <a:t>EuroFM</a:t>
                      </a:r>
                      <a:r>
                        <a:rPr lang="tr-TR" sz="1600" dirty="0" smtClean="0"/>
                        <a:t> kuruldu</a:t>
                      </a:r>
                      <a:endParaRPr lang="tr-TR" sz="1600" dirty="0"/>
                    </a:p>
                  </a:txBody>
                  <a:tcPr marL="68580" marR="68580"/>
                </a:tc>
                <a:extLst>
                  <a:ext uri="{0D108BD9-81ED-4DB2-BD59-A6C34878D82A}">
                    <a16:rowId xmlns:a16="http://schemas.microsoft.com/office/drawing/2014/main" xmlns="" val="2489104470"/>
                  </a:ext>
                </a:extLst>
              </a:tr>
              <a:tr h="316669">
                <a:tc>
                  <a:txBody>
                    <a:bodyPr/>
                    <a:lstStyle/>
                    <a:p>
                      <a:pPr algn="just"/>
                      <a:r>
                        <a:rPr lang="tr-TR" sz="1600" dirty="0" smtClean="0"/>
                        <a:t>1989</a:t>
                      </a:r>
                      <a:endParaRPr lang="tr-TR" sz="1600" dirty="0"/>
                    </a:p>
                  </a:txBody>
                  <a:tcPr marL="68580" marR="68580"/>
                </a:tc>
                <a:tc>
                  <a:txBody>
                    <a:bodyPr/>
                    <a:lstStyle/>
                    <a:p>
                      <a:pPr algn="just"/>
                      <a:r>
                        <a:rPr lang="tr-TR" sz="1600" dirty="0" smtClean="0"/>
                        <a:t>Uluslararası Toplantı, Washington DC</a:t>
                      </a:r>
                      <a:endParaRPr lang="tr-TR" sz="1600" dirty="0"/>
                    </a:p>
                  </a:txBody>
                  <a:tcPr marL="68580" marR="68580"/>
                </a:tc>
                <a:extLst>
                  <a:ext uri="{0D108BD9-81ED-4DB2-BD59-A6C34878D82A}">
                    <a16:rowId xmlns:a16="http://schemas.microsoft.com/office/drawing/2014/main" xmlns="" val="3161263925"/>
                  </a:ext>
                </a:extLst>
              </a:tr>
              <a:tr h="316669">
                <a:tc>
                  <a:txBody>
                    <a:bodyPr/>
                    <a:lstStyle/>
                    <a:p>
                      <a:pPr algn="just"/>
                      <a:r>
                        <a:rPr lang="tr-TR" sz="1600" dirty="0" smtClean="0"/>
                        <a:t>1990</a:t>
                      </a:r>
                      <a:endParaRPr lang="tr-TR" sz="1600" dirty="0"/>
                    </a:p>
                  </a:txBody>
                  <a:tcPr marL="68580" marR="68580"/>
                </a:tc>
                <a:tc>
                  <a:txBody>
                    <a:bodyPr/>
                    <a:lstStyle/>
                    <a:p>
                      <a:pPr algn="just"/>
                      <a:r>
                        <a:rPr lang="tr-TR" sz="1600" dirty="0" err="1" smtClean="0"/>
                        <a:t>Facilities</a:t>
                      </a:r>
                      <a:r>
                        <a:rPr lang="tr-TR" sz="1600" dirty="0" smtClean="0"/>
                        <a:t> Management International,</a:t>
                      </a:r>
                      <a:r>
                        <a:rPr lang="tr-TR" sz="1600" baseline="0" dirty="0" smtClean="0"/>
                        <a:t> </a:t>
                      </a:r>
                      <a:r>
                        <a:rPr lang="tr-TR" sz="1600" baseline="0" dirty="0" err="1" smtClean="0"/>
                        <a:t>EuroFM</a:t>
                      </a:r>
                      <a:r>
                        <a:rPr lang="tr-TR" sz="1600" baseline="0" dirty="0" smtClean="0"/>
                        <a:t> konferansı, Glasgow</a:t>
                      </a:r>
                      <a:endParaRPr lang="tr-TR" sz="1600" dirty="0"/>
                    </a:p>
                  </a:txBody>
                  <a:tcPr marL="68580" marR="68580"/>
                </a:tc>
                <a:extLst>
                  <a:ext uri="{0D108BD9-81ED-4DB2-BD59-A6C34878D82A}">
                    <a16:rowId xmlns:a16="http://schemas.microsoft.com/office/drawing/2014/main" xmlns="" val="3396105808"/>
                  </a:ext>
                </a:extLst>
              </a:tr>
            </a:tbl>
          </a:graphicData>
        </a:graphic>
      </p:graphicFrame>
    </p:spTree>
    <p:extLst>
      <p:ext uri="{BB962C8B-B14F-4D97-AF65-F5344CB8AC3E}">
        <p14:creationId xmlns:p14="http://schemas.microsoft.com/office/powerpoint/2010/main" val="2463545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8" y="137374"/>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30303" y="537484"/>
            <a:ext cx="7557471" cy="1384995"/>
          </a:xfrm>
          <a:prstGeom prst="rect">
            <a:avLst/>
          </a:prstGeom>
        </p:spPr>
        <p:txBody>
          <a:bodyPr wrap="square">
            <a:spAutoFit/>
          </a:bodyPr>
          <a:lstStyle/>
          <a:p>
            <a:pPr algn="ctr">
              <a:spcBef>
                <a:spcPts val="600"/>
              </a:spcBef>
              <a:spcAft>
                <a:spcPts val="600"/>
              </a:spcAft>
            </a:pP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Avrupa </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ve</a:t>
            </a: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 İngiltere</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’de Tesis Yönetimi Uygulamaları</a:t>
            </a:r>
          </a:p>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 Kronolojisi</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algn="just">
              <a:spcBef>
                <a:spcPts val="600"/>
              </a:spcBef>
              <a:spcAft>
                <a:spcPts val="600"/>
              </a:spcAft>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894419646"/>
              </p:ext>
            </p:extLst>
          </p:nvPr>
        </p:nvGraphicFramePr>
        <p:xfrm>
          <a:off x="262891" y="1463044"/>
          <a:ext cx="8881109" cy="4133943"/>
        </p:xfrm>
        <a:graphic>
          <a:graphicData uri="http://schemas.openxmlformats.org/drawingml/2006/table">
            <a:tbl>
              <a:tblPr firstRow="1" bandRow="1">
                <a:tableStyleId>{9D7B26C5-4107-4FEC-AEDC-1716B250A1EF}</a:tableStyleId>
              </a:tblPr>
              <a:tblGrid>
                <a:gridCol w="614684">
                  <a:extLst>
                    <a:ext uri="{9D8B030D-6E8A-4147-A177-3AD203B41FA5}">
                      <a16:colId xmlns:a16="http://schemas.microsoft.com/office/drawing/2014/main" xmlns="" val="2326416961"/>
                    </a:ext>
                  </a:extLst>
                </a:gridCol>
                <a:gridCol w="8266425">
                  <a:extLst>
                    <a:ext uri="{9D8B030D-6E8A-4147-A177-3AD203B41FA5}">
                      <a16:colId xmlns:a16="http://schemas.microsoft.com/office/drawing/2014/main" xmlns="" val="2155754561"/>
                    </a:ext>
                  </a:extLst>
                </a:gridCol>
              </a:tblGrid>
              <a:tr h="375813">
                <a:tc gridSpan="2">
                  <a:txBody>
                    <a:bodyPr/>
                    <a:lstStyle/>
                    <a:p>
                      <a:pPr algn="just"/>
                      <a:r>
                        <a:rPr lang="tr-TR" sz="1600" dirty="0" smtClean="0"/>
                        <a:t>Avrupa’da Tesis Yönetimi Kronolojisi</a:t>
                      </a:r>
                      <a:endParaRPr lang="tr-TR" sz="1600" dirty="0"/>
                    </a:p>
                  </a:txBody>
                  <a:tcPr marL="68580" marR="68580" anchor="ctr"/>
                </a:tc>
                <a:tc hMerge="1">
                  <a:txBody>
                    <a:bodyPr/>
                    <a:lstStyle/>
                    <a:p>
                      <a:endParaRPr lang="tr-TR" dirty="0"/>
                    </a:p>
                  </a:txBody>
                  <a:tcPr/>
                </a:tc>
                <a:extLst>
                  <a:ext uri="{0D108BD9-81ED-4DB2-BD59-A6C34878D82A}">
                    <a16:rowId xmlns:a16="http://schemas.microsoft.com/office/drawing/2014/main" xmlns="" val="1817455563"/>
                  </a:ext>
                </a:extLst>
              </a:tr>
              <a:tr h="375813">
                <a:tc>
                  <a:txBody>
                    <a:bodyPr/>
                    <a:lstStyle/>
                    <a:p>
                      <a:pPr algn="just"/>
                      <a:r>
                        <a:rPr lang="tr-TR" sz="1600" dirty="0" smtClean="0"/>
                        <a:t>1990</a:t>
                      </a:r>
                      <a:endParaRPr lang="tr-TR" sz="1600" dirty="0"/>
                    </a:p>
                  </a:txBody>
                  <a:tcPr marL="68580" marR="68580"/>
                </a:tc>
                <a:tc>
                  <a:txBody>
                    <a:bodyPr/>
                    <a:lstStyle/>
                    <a:p>
                      <a:pPr algn="just"/>
                      <a:r>
                        <a:rPr lang="tr-TR" sz="1600" dirty="0" smtClean="0"/>
                        <a:t>FMG, </a:t>
                      </a:r>
                      <a:r>
                        <a:rPr lang="tr-TR" sz="1600" dirty="0" err="1" smtClean="0"/>
                        <a:t>Institute</a:t>
                      </a:r>
                      <a:r>
                        <a:rPr lang="tr-TR" sz="1600" baseline="0" dirty="0" smtClean="0"/>
                        <a:t> of </a:t>
                      </a:r>
                      <a:r>
                        <a:rPr lang="tr-TR" sz="1600" baseline="0" dirty="0" err="1" smtClean="0"/>
                        <a:t>Faility</a:t>
                      </a:r>
                      <a:r>
                        <a:rPr lang="tr-TR" sz="1600" baseline="0" dirty="0" smtClean="0"/>
                        <a:t> Management (IFM) a dönüştü</a:t>
                      </a:r>
                      <a:endParaRPr lang="tr-TR" sz="1600" dirty="0"/>
                    </a:p>
                  </a:txBody>
                  <a:tcPr marL="68580" marR="68580"/>
                </a:tc>
                <a:extLst>
                  <a:ext uri="{0D108BD9-81ED-4DB2-BD59-A6C34878D82A}">
                    <a16:rowId xmlns:a16="http://schemas.microsoft.com/office/drawing/2014/main" xmlns="" val="243169117"/>
                  </a:ext>
                </a:extLst>
              </a:tr>
              <a:tr h="375813">
                <a:tc>
                  <a:txBody>
                    <a:bodyPr/>
                    <a:lstStyle/>
                    <a:p>
                      <a:pPr algn="just"/>
                      <a:r>
                        <a:rPr lang="tr-TR" sz="1600" dirty="0" smtClean="0"/>
                        <a:t>1991</a:t>
                      </a:r>
                      <a:endParaRPr lang="tr-TR" sz="1600" dirty="0"/>
                    </a:p>
                  </a:txBody>
                  <a:tcPr marL="68580" marR="68580"/>
                </a:tc>
                <a:tc>
                  <a:txBody>
                    <a:bodyPr/>
                    <a:lstStyle/>
                    <a:p>
                      <a:pPr algn="just"/>
                      <a:r>
                        <a:rPr lang="tr-TR" sz="1600" dirty="0" err="1" smtClean="0"/>
                        <a:t>Centre</a:t>
                      </a:r>
                      <a:r>
                        <a:rPr lang="tr-TR" sz="1600" baseline="0" dirty="0" smtClean="0"/>
                        <a:t> </a:t>
                      </a:r>
                      <a:r>
                        <a:rPr lang="tr-TR" sz="1600" baseline="0" dirty="0" err="1" smtClean="0"/>
                        <a:t>for</a:t>
                      </a:r>
                      <a:r>
                        <a:rPr lang="tr-TR" sz="1600" baseline="0" dirty="0" smtClean="0"/>
                        <a:t> </a:t>
                      </a:r>
                      <a:r>
                        <a:rPr lang="tr-TR" sz="1600" baseline="0" dirty="0" err="1" smtClean="0"/>
                        <a:t>Facility</a:t>
                      </a:r>
                      <a:r>
                        <a:rPr lang="tr-TR" sz="1600" baseline="0" dirty="0" smtClean="0"/>
                        <a:t> Management kuruldu</a:t>
                      </a:r>
                      <a:endParaRPr lang="tr-TR" sz="1600" dirty="0"/>
                    </a:p>
                  </a:txBody>
                  <a:tcPr marL="68580" marR="68580"/>
                </a:tc>
                <a:extLst>
                  <a:ext uri="{0D108BD9-81ED-4DB2-BD59-A6C34878D82A}">
                    <a16:rowId xmlns:a16="http://schemas.microsoft.com/office/drawing/2014/main" xmlns="" val="194070859"/>
                  </a:ext>
                </a:extLst>
              </a:tr>
              <a:tr h="375813">
                <a:tc>
                  <a:txBody>
                    <a:bodyPr/>
                    <a:lstStyle/>
                    <a:p>
                      <a:pPr algn="just"/>
                      <a:r>
                        <a:rPr lang="tr-TR" sz="1600" dirty="0" smtClean="0"/>
                        <a:t>1991</a:t>
                      </a:r>
                      <a:endParaRPr lang="tr-TR" sz="1600" dirty="0"/>
                    </a:p>
                  </a:txBody>
                  <a:tcPr marL="68580" marR="68580"/>
                </a:tc>
                <a:tc>
                  <a:txBody>
                    <a:bodyPr/>
                    <a:lstStyle/>
                    <a:p>
                      <a:pPr algn="just"/>
                      <a:r>
                        <a:rPr lang="tr-TR" sz="1600" dirty="0" smtClean="0"/>
                        <a:t>DFM </a:t>
                      </a:r>
                      <a:r>
                        <a:rPr lang="tr-TR" sz="1600" dirty="0" err="1" smtClean="0"/>
                        <a:t>Danish</a:t>
                      </a:r>
                      <a:r>
                        <a:rPr lang="tr-TR" sz="1600" dirty="0" smtClean="0"/>
                        <a:t> </a:t>
                      </a:r>
                      <a:r>
                        <a:rPr lang="tr-TR" sz="1600" dirty="0" err="1" smtClean="0"/>
                        <a:t>Facility</a:t>
                      </a:r>
                      <a:r>
                        <a:rPr lang="tr-TR" sz="1600" dirty="0" smtClean="0"/>
                        <a:t> Management kuruldu</a:t>
                      </a:r>
                      <a:endParaRPr lang="tr-TR" sz="1600" dirty="0"/>
                    </a:p>
                  </a:txBody>
                  <a:tcPr marL="68580" marR="68580"/>
                </a:tc>
                <a:extLst>
                  <a:ext uri="{0D108BD9-81ED-4DB2-BD59-A6C34878D82A}">
                    <a16:rowId xmlns:a16="http://schemas.microsoft.com/office/drawing/2014/main" xmlns="" val="3424672287"/>
                  </a:ext>
                </a:extLst>
              </a:tr>
              <a:tr h="375813">
                <a:tc>
                  <a:txBody>
                    <a:bodyPr/>
                    <a:lstStyle/>
                    <a:p>
                      <a:pPr algn="just"/>
                      <a:r>
                        <a:rPr lang="tr-TR" sz="1600" dirty="0" smtClean="0"/>
                        <a:t>1992</a:t>
                      </a:r>
                      <a:endParaRPr lang="tr-TR" sz="1600" dirty="0"/>
                    </a:p>
                  </a:txBody>
                  <a:tcPr marL="68580" marR="68580"/>
                </a:tc>
                <a:tc>
                  <a:txBody>
                    <a:bodyPr/>
                    <a:lstStyle/>
                    <a:p>
                      <a:pPr algn="just"/>
                      <a:r>
                        <a:rPr lang="tr-TR" sz="1600" dirty="0" err="1" smtClean="0"/>
                        <a:t>EuroFM</a:t>
                      </a:r>
                      <a:r>
                        <a:rPr lang="tr-TR" sz="1600" dirty="0" smtClean="0"/>
                        <a:t> konferansı,</a:t>
                      </a:r>
                      <a:r>
                        <a:rPr lang="tr-TR" sz="1600" baseline="0" dirty="0" smtClean="0"/>
                        <a:t> Rotterdam</a:t>
                      </a:r>
                      <a:endParaRPr lang="tr-TR" sz="1600" dirty="0"/>
                    </a:p>
                  </a:txBody>
                  <a:tcPr marL="68580" marR="68580"/>
                </a:tc>
                <a:extLst>
                  <a:ext uri="{0D108BD9-81ED-4DB2-BD59-A6C34878D82A}">
                    <a16:rowId xmlns:a16="http://schemas.microsoft.com/office/drawing/2014/main" xmlns="" val="3868931147"/>
                  </a:ext>
                </a:extLst>
              </a:tr>
              <a:tr h="375813">
                <a:tc>
                  <a:txBody>
                    <a:bodyPr/>
                    <a:lstStyle/>
                    <a:p>
                      <a:pPr algn="just"/>
                      <a:r>
                        <a:rPr lang="tr-TR" sz="1600" dirty="0" smtClean="0"/>
                        <a:t>1992</a:t>
                      </a:r>
                      <a:endParaRPr lang="tr-TR" sz="1600" dirty="0"/>
                    </a:p>
                  </a:txBody>
                  <a:tcPr marL="68580" marR="68580"/>
                </a:tc>
                <a:tc>
                  <a:txBody>
                    <a:bodyPr/>
                    <a:lstStyle/>
                    <a:p>
                      <a:pPr algn="just"/>
                      <a:r>
                        <a:rPr lang="tr-TR" sz="1600" dirty="0" smtClean="0"/>
                        <a:t>Sertifikalı tesis yöneticisi IFMA</a:t>
                      </a:r>
                      <a:endParaRPr lang="tr-TR" sz="1600" dirty="0"/>
                    </a:p>
                  </a:txBody>
                  <a:tcPr marL="68580" marR="68580"/>
                </a:tc>
                <a:extLst>
                  <a:ext uri="{0D108BD9-81ED-4DB2-BD59-A6C34878D82A}">
                    <a16:rowId xmlns:a16="http://schemas.microsoft.com/office/drawing/2014/main" xmlns="" val="1761559916"/>
                  </a:ext>
                </a:extLst>
              </a:tr>
              <a:tr h="375813">
                <a:tc>
                  <a:txBody>
                    <a:bodyPr/>
                    <a:lstStyle/>
                    <a:p>
                      <a:pPr algn="just"/>
                      <a:r>
                        <a:rPr lang="tr-TR" sz="1600" dirty="0" smtClean="0"/>
                        <a:t>1993</a:t>
                      </a:r>
                      <a:endParaRPr lang="tr-TR" sz="1600" dirty="0"/>
                    </a:p>
                  </a:txBody>
                  <a:tcPr marL="68580" marR="68580"/>
                </a:tc>
                <a:tc>
                  <a:txBody>
                    <a:bodyPr/>
                    <a:lstStyle/>
                    <a:p>
                      <a:pPr algn="just"/>
                      <a:r>
                        <a:rPr lang="tr-TR" sz="1600" dirty="0" smtClean="0"/>
                        <a:t>IFMA </a:t>
                      </a:r>
                      <a:r>
                        <a:rPr lang="tr-TR" sz="1600" dirty="0" err="1" smtClean="0"/>
                        <a:t>nın</a:t>
                      </a:r>
                      <a:r>
                        <a:rPr lang="tr-TR" sz="1600" dirty="0" smtClean="0"/>
                        <a:t> Avrupa Bürosu, Brüksel</a:t>
                      </a:r>
                      <a:endParaRPr lang="tr-TR" sz="1600" dirty="0"/>
                    </a:p>
                  </a:txBody>
                  <a:tcPr marL="68580" marR="68580"/>
                </a:tc>
                <a:extLst>
                  <a:ext uri="{0D108BD9-81ED-4DB2-BD59-A6C34878D82A}">
                    <a16:rowId xmlns:a16="http://schemas.microsoft.com/office/drawing/2014/main" xmlns="" val="995039191"/>
                  </a:ext>
                </a:extLst>
              </a:tr>
              <a:tr h="375813">
                <a:tc>
                  <a:txBody>
                    <a:bodyPr/>
                    <a:lstStyle/>
                    <a:p>
                      <a:pPr algn="just"/>
                      <a:r>
                        <a:rPr lang="tr-TR" sz="1600" dirty="0" smtClean="0"/>
                        <a:t>1993</a:t>
                      </a:r>
                      <a:endParaRPr lang="tr-TR" sz="1600" dirty="0"/>
                    </a:p>
                  </a:txBody>
                  <a:tcPr marL="68580" marR="68580"/>
                </a:tc>
                <a:tc>
                  <a:txBody>
                    <a:bodyPr/>
                    <a:lstStyle/>
                    <a:p>
                      <a:pPr algn="just"/>
                      <a:r>
                        <a:rPr lang="tr-TR" sz="1600" dirty="0" err="1" smtClean="0"/>
                        <a:t>Facilities</a:t>
                      </a:r>
                      <a:r>
                        <a:rPr lang="tr-TR" sz="1600" dirty="0" smtClean="0"/>
                        <a:t> Management 93 yayınlandı</a:t>
                      </a:r>
                      <a:endParaRPr lang="tr-TR" sz="1600" dirty="0"/>
                    </a:p>
                  </a:txBody>
                  <a:tcPr marL="68580" marR="68580"/>
                </a:tc>
                <a:extLst>
                  <a:ext uri="{0D108BD9-81ED-4DB2-BD59-A6C34878D82A}">
                    <a16:rowId xmlns:a16="http://schemas.microsoft.com/office/drawing/2014/main" xmlns="" val="2489104470"/>
                  </a:ext>
                </a:extLst>
              </a:tr>
              <a:tr h="375813">
                <a:tc>
                  <a:txBody>
                    <a:bodyPr/>
                    <a:lstStyle/>
                    <a:p>
                      <a:pPr algn="just"/>
                      <a:r>
                        <a:rPr lang="tr-TR" sz="1600" dirty="0" smtClean="0"/>
                        <a:t>1993 </a:t>
                      </a:r>
                      <a:endParaRPr lang="tr-TR" sz="1600" dirty="0"/>
                    </a:p>
                  </a:txBody>
                  <a:tcPr marL="68580" marR="68580"/>
                </a:tc>
                <a:tc>
                  <a:txBody>
                    <a:bodyPr/>
                    <a:lstStyle/>
                    <a:p>
                      <a:pPr algn="just"/>
                      <a:r>
                        <a:rPr lang="tr-TR" sz="1600" dirty="0" smtClean="0"/>
                        <a:t>AFM/IFM birleşti</a:t>
                      </a:r>
                      <a:endParaRPr lang="tr-TR" sz="1600" dirty="0"/>
                    </a:p>
                  </a:txBody>
                  <a:tcPr marL="68580" marR="68580"/>
                </a:tc>
                <a:extLst>
                  <a:ext uri="{0D108BD9-81ED-4DB2-BD59-A6C34878D82A}">
                    <a16:rowId xmlns:a16="http://schemas.microsoft.com/office/drawing/2014/main" xmlns="" val="3161263925"/>
                  </a:ext>
                </a:extLst>
              </a:tr>
              <a:tr h="375813">
                <a:tc>
                  <a:txBody>
                    <a:bodyPr/>
                    <a:lstStyle/>
                    <a:p>
                      <a:pPr algn="just"/>
                      <a:r>
                        <a:rPr lang="tr-TR" sz="1600" dirty="0" smtClean="0"/>
                        <a:t>1994</a:t>
                      </a:r>
                      <a:endParaRPr lang="tr-TR" sz="1600" dirty="0"/>
                    </a:p>
                  </a:txBody>
                  <a:tcPr marL="68580" marR="68580"/>
                </a:tc>
                <a:tc>
                  <a:txBody>
                    <a:bodyPr/>
                    <a:lstStyle/>
                    <a:p>
                      <a:pPr algn="just"/>
                      <a:r>
                        <a:rPr lang="tr-TR" sz="1600" dirty="0" smtClean="0"/>
                        <a:t>BIFM kuruldu</a:t>
                      </a:r>
                      <a:endParaRPr lang="tr-TR" sz="1600" dirty="0"/>
                    </a:p>
                  </a:txBody>
                  <a:tcPr marL="68580" marR="68580"/>
                </a:tc>
                <a:extLst>
                  <a:ext uri="{0D108BD9-81ED-4DB2-BD59-A6C34878D82A}">
                    <a16:rowId xmlns:a16="http://schemas.microsoft.com/office/drawing/2014/main" xmlns="" val="3396105808"/>
                  </a:ext>
                </a:extLst>
              </a:tr>
              <a:tr h="375813">
                <a:tc>
                  <a:txBody>
                    <a:bodyPr/>
                    <a:lstStyle/>
                    <a:p>
                      <a:pPr algn="just"/>
                      <a:r>
                        <a:rPr lang="tr-TR" sz="1600" dirty="0" smtClean="0"/>
                        <a:t>1994</a:t>
                      </a:r>
                      <a:endParaRPr lang="tr-TR" sz="1600" dirty="0"/>
                    </a:p>
                  </a:txBody>
                  <a:tcPr marL="68580" marR="68580"/>
                </a:tc>
                <a:tc>
                  <a:txBody>
                    <a:bodyPr/>
                    <a:lstStyle/>
                    <a:p>
                      <a:pPr algn="just"/>
                      <a:r>
                        <a:rPr lang="tr-TR" sz="1600" dirty="0" err="1" smtClean="0"/>
                        <a:t>German</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(GEFMA)</a:t>
                      </a:r>
                      <a:r>
                        <a:rPr lang="tr-TR" sz="1600" baseline="0" dirty="0" smtClean="0"/>
                        <a:t> kuruldu</a:t>
                      </a:r>
                      <a:endParaRPr lang="tr-TR" sz="1600" dirty="0"/>
                    </a:p>
                  </a:txBody>
                  <a:tcPr marL="68580" marR="68580"/>
                </a:tc>
                <a:extLst>
                  <a:ext uri="{0D108BD9-81ED-4DB2-BD59-A6C34878D82A}">
                    <a16:rowId xmlns:a16="http://schemas.microsoft.com/office/drawing/2014/main" xmlns="" val="3674816982"/>
                  </a:ext>
                </a:extLst>
              </a:tr>
            </a:tbl>
          </a:graphicData>
        </a:graphic>
      </p:graphicFrame>
    </p:spTree>
    <p:extLst>
      <p:ext uri="{BB962C8B-B14F-4D97-AF65-F5344CB8AC3E}">
        <p14:creationId xmlns:p14="http://schemas.microsoft.com/office/powerpoint/2010/main" val="1277822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7" y="137374"/>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82856" y="466550"/>
            <a:ext cx="7557471" cy="1384995"/>
          </a:xfrm>
          <a:prstGeom prst="rect">
            <a:avLst/>
          </a:prstGeom>
        </p:spPr>
        <p:txBody>
          <a:bodyPr wrap="square">
            <a:spAutoFit/>
          </a:bodyPr>
          <a:lstStyle/>
          <a:p>
            <a:pPr algn="ctr">
              <a:spcBef>
                <a:spcPts val="600"/>
              </a:spcBef>
              <a:spcAft>
                <a:spcPts val="600"/>
              </a:spcAft>
            </a:pP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Avrupa </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ve</a:t>
            </a:r>
            <a:r>
              <a:rPr lang="tr-TR" sz="24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 İngiltere</a:t>
            </a: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’de Tesis Yönetimi Uygulamaları</a:t>
            </a:r>
          </a:p>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 Kronolojisi</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algn="just">
              <a:spcBef>
                <a:spcPts val="600"/>
              </a:spcBef>
              <a:spcAft>
                <a:spcPts val="600"/>
              </a:spcAft>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440281619"/>
              </p:ext>
            </p:extLst>
          </p:nvPr>
        </p:nvGraphicFramePr>
        <p:xfrm>
          <a:off x="228600" y="1623058"/>
          <a:ext cx="8423910" cy="3988771"/>
        </p:xfrm>
        <a:graphic>
          <a:graphicData uri="http://schemas.openxmlformats.org/drawingml/2006/table">
            <a:tbl>
              <a:tblPr firstRow="1" bandRow="1">
                <a:tableStyleId>{9D7B26C5-4107-4FEC-AEDC-1716B250A1EF}</a:tableStyleId>
              </a:tblPr>
              <a:tblGrid>
                <a:gridCol w="583041">
                  <a:extLst>
                    <a:ext uri="{9D8B030D-6E8A-4147-A177-3AD203B41FA5}">
                      <a16:colId xmlns:a16="http://schemas.microsoft.com/office/drawing/2014/main" xmlns="" val="2326416961"/>
                    </a:ext>
                  </a:extLst>
                </a:gridCol>
                <a:gridCol w="7840869">
                  <a:extLst>
                    <a:ext uri="{9D8B030D-6E8A-4147-A177-3AD203B41FA5}">
                      <a16:colId xmlns:a16="http://schemas.microsoft.com/office/drawing/2014/main" xmlns="" val="2155754561"/>
                    </a:ext>
                  </a:extLst>
                </a:gridCol>
              </a:tblGrid>
              <a:tr h="411482">
                <a:tc gridSpan="2">
                  <a:txBody>
                    <a:bodyPr/>
                    <a:lstStyle/>
                    <a:p>
                      <a:pPr algn="just"/>
                      <a:r>
                        <a:rPr lang="tr-TR" sz="1600" dirty="0" smtClean="0"/>
                        <a:t>Avrupa’da Tesis Yönetimi Kronolojisi</a:t>
                      </a:r>
                      <a:endParaRPr lang="tr-TR" sz="1600" dirty="0"/>
                    </a:p>
                  </a:txBody>
                  <a:tcPr marL="68580" marR="68580" anchor="ctr"/>
                </a:tc>
                <a:tc hMerge="1">
                  <a:txBody>
                    <a:bodyPr/>
                    <a:lstStyle/>
                    <a:p>
                      <a:endParaRPr lang="tr-TR" dirty="0"/>
                    </a:p>
                  </a:txBody>
                  <a:tcPr/>
                </a:tc>
                <a:extLst>
                  <a:ext uri="{0D108BD9-81ED-4DB2-BD59-A6C34878D82A}">
                    <a16:rowId xmlns:a16="http://schemas.microsoft.com/office/drawing/2014/main" xmlns="" val="1817455563"/>
                  </a:ext>
                </a:extLst>
              </a:tr>
              <a:tr h="393482">
                <a:tc>
                  <a:txBody>
                    <a:bodyPr/>
                    <a:lstStyle/>
                    <a:p>
                      <a:pPr algn="just"/>
                      <a:r>
                        <a:rPr lang="tr-TR" sz="1600" dirty="0" smtClean="0"/>
                        <a:t>1994</a:t>
                      </a:r>
                      <a:endParaRPr lang="tr-TR" sz="1600" dirty="0"/>
                    </a:p>
                  </a:txBody>
                  <a:tcPr marL="68580" marR="68580"/>
                </a:tc>
                <a:tc>
                  <a:txBody>
                    <a:bodyPr/>
                    <a:lstStyle/>
                    <a:p>
                      <a:pPr algn="just"/>
                      <a:r>
                        <a:rPr lang="tr-TR" sz="1600" dirty="0" smtClean="0"/>
                        <a:t>IFMA İsveç’te şube açtı</a:t>
                      </a:r>
                      <a:endParaRPr lang="tr-TR" sz="1600" dirty="0"/>
                    </a:p>
                  </a:txBody>
                  <a:tcPr marL="68580" marR="68580"/>
                </a:tc>
                <a:extLst>
                  <a:ext uri="{0D108BD9-81ED-4DB2-BD59-A6C34878D82A}">
                    <a16:rowId xmlns:a16="http://schemas.microsoft.com/office/drawing/2014/main" xmlns="" val="243169117"/>
                  </a:ext>
                </a:extLst>
              </a:tr>
              <a:tr h="393482">
                <a:tc>
                  <a:txBody>
                    <a:bodyPr/>
                    <a:lstStyle/>
                    <a:p>
                      <a:pPr algn="just"/>
                      <a:r>
                        <a:rPr lang="tr-TR" sz="1600" dirty="0" smtClean="0"/>
                        <a:t>1994</a:t>
                      </a:r>
                      <a:endParaRPr lang="tr-TR" sz="1600" dirty="0"/>
                    </a:p>
                  </a:txBody>
                  <a:tcPr marL="68580" marR="68580"/>
                </a:tc>
                <a:tc>
                  <a:txBody>
                    <a:bodyPr/>
                    <a:lstStyle/>
                    <a:p>
                      <a:pPr algn="just"/>
                      <a:r>
                        <a:rPr lang="tr-TR" sz="1600" dirty="0" err="1" smtClean="0"/>
                        <a:t>EuroFM</a:t>
                      </a:r>
                      <a:r>
                        <a:rPr lang="tr-TR" sz="1600" dirty="0" smtClean="0"/>
                        <a:t>/IFMA </a:t>
                      </a:r>
                      <a:r>
                        <a:rPr lang="tr-TR" sz="1600" dirty="0" err="1" smtClean="0"/>
                        <a:t>nın</a:t>
                      </a:r>
                      <a:r>
                        <a:rPr lang="tr-TR" sz="1600" baseline="0" dirty="0" smtClean="0"/>
                        <a:t> ilk birleşik konferansı, Brüksel</a:t>
                      </a:r>
                      <a:endParaRPr lang="tr-TR" sz="1600" dirty="0"/>
                    </a:p>
                  </a:txBody>
                  <a:tcPr marL="68580" marR="68580"/>
                </a:tc>
                <a:extLst>
                  <a:ext uri="{0D108BD9-81ED-4DB2-BD59-A6C34878D82A}">
                    <a16:rowId xmlns:a16="http://schemas.microsoft.com/office/drawing/2014/main" xmlns="" val="2453514488"/>
                  </a:ext>
                </a:extLst>
              </a:tr>
              <a:tr h="393482">
                <a:tc>
                  <a:txBody>
                    <a:bodyPr/>
                    <a:lstStyle/>
                    <a:p>
                      <a:pPr algn="just"/>
                      <a:r>
                        <a:rPr lang="tr-TR" sz="1600" dirty="0" smtClean="0"/>
                        <a:t>1994</a:t>
                      </a:r>
                      <a:endParaRPr lang="tr-TR" sz="1600" dirty="0"/>
                    </a:p>
                  </a:txBody>
                  <a:tcPr marL="68580" marR="68580"/>
                </a:tc>
                <a:tc>
                  <a:txBody>
                    <a:bodyPr/>
                    <a:lstStyle/>
                    <a:p>
                      <a:pPr algn="just"/>
                      <a:r>
                        <a:rPr lang="tr-TR" sz="1600" dirty="0" smtClean="0"/>
                        <a:t>İlk profesyonel nitelendirme</a:t>
                      </a:r>
                      <a:r>
                        <a:rPr lang="tr-TR" sz="1600" baseline="0" dirty="0" smtClean="0"/>
                        <a:t> – Sertifikalı Tesis Yöneticileri (IFMA)</a:t>
                      </a:r>
                      <a:endParaRPr lang="tr-TR" sz="1600" dirty="0"/>
                    </a:p>
                  </a:txBody>
                  <a:tcPr marL="68580" marR="68580"/>
                </a:tc>
                <a:extLst>
                  <a:ext uri="{0D108BD9-81ED-4DB2-BD59-A6C34878D82A}">
                    <a16:rowId xmlns:a16="http://schemas.microsoft.com/office/drawing/2014/main" xmlns="" val="194070859"/>
                  </a:ext>
                </a:extLst>
              </a:tr>
              <a:tr h="393482">
                <a:tc>
                  <a:txBody>
                    <a:bodyPr/>
                    <a:lstStyle/>
                    <a:p>
                      <a:pPr algn="just"/>
                      <a:r>
                        <a:rPr lang="tr-TR" sz="1600" dirty="0" smtClean="0"/>
                        <a:t>1996</a:t>
                      </a:r>
                      <a:endParaRPr lang="tr-TR" sz="1600" dirty="0"/>
                    </a:p>
                  </a:txBody>
                  <a:tcPr marL="68580" marR="68580"/>
                </a:tc>
                <a:tc>
                  <a:txBody>
                    <a:bodyPr/>
                    <a:lstStyle/>
                    <a:p>
                      <a:pPr algn="just"/>
                      <a:r>
                        <a:rPr lang="tr-TR" sz="1600" dirty="0" err="1" smtClean="0"/>
                        <a:t>Finnish</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(FIFMA) kuruldu</a:t>
                      </a:r>
                      <a:endParaRPr lang="tr-TR" sz="1600" dirty="0"/>
                    </a:p>
                  </a:txBody>
                  <a:tcPr marL="68580" marR="68580"/>
                </a:tc>
                <a:extLst>
                  <a:ext uri="{0D108BD9-81ED-4DB2-BD59-A6C34878D82A}">
                    <a16:rowId xmlns:a16="http://schemas.microsoft.com/office/drawing/2014/main" xmlns="" val="3424672287"/>
                  </a:ext>
                </a:extLst>
              </a:tr>
              <a:tr h="429433">
                <a:tc>
                  <a:txBody>
                    <a:bodyPr/>
                    <a:lstStyle/>
                    <a:p>
                      <a:pPr algn="just"/>
                      <a:r>
                        <a:rPr lang="tr-TR" sz="1600" dirty="0" smtClean="0"/>
                        <a:t>1996</a:t>
                      </a:r>
                      <a:endParaRPr lang="tr-TR" sz="1600" dirty="0"/>
                    </a:p>
                  </a:txBody>
                  <a:tcPr marL="68580" marR="68580"/>
                </a:tc>
                <a:tc>
                  <a:txBody>
                    <a:bodyPr/>
                    <a:lstStyle/>
                    <a:p>
                      <a:pPr algn="just"/>
                      <a:r>
                        <a:rPr lang="tr-TR" sz="1600" dirty="0" err="1" smtClean="0"/>
                        <a:t>Facility</a:t>
                      </a:r>
                      <a:r>
                        <a:rPr lang="tr-TR" sz="1600" dirty="0" smtClean="0"/>
                        <a:t> Management </a:t>
                      </a:r>
                      <a:r>
                        <a:rPr lang="tr-TR" sz="1600" dirty="0" err="1" smtClean="0"/>
                        <a:t>Austria</a:t>
                      </a:r>
                      <a:r>
                        <a:rPr lang="tr-TR" sz="1600" dirty="0" smtClean="0"/>
                        <a:t> (FMA) kuruldu</a:t>
                      </a:r>
                      <a:endParaRPr lang="tr-TR" sz="1600" dirty="0"/>
                    </a:p>
                  </a:txBody>
                  <a:tcPr marL="68580" marR="68580"/>
                </a:tc>
                <a:extLst>
                  <a:ext uri="{0D108BD9-81ED-4DB2-BD59-A6C34878D82A}">
                    <a16:rowId xmlns:a16="http://schemas.microsoft.com/office/drawing/2014/main" xmlns="" val="3868931147"/>
                  </a:ext>
                </a:extLst>
              </a:tr>
              <a:tr h="393482">
                <a:tc>
                  <a:txBody>
                    <a:bodyPr/>
                    <a:lstStyle/>
                    <a:p>
                      <a:pPr algn="just"/>
                      <a:r>
                        <a:rPr lang="tr-TR" sz="1600" dirty="0" smtClean="0"/>
                        <a:t>1996</a:t>
                      </a:r>
                      <a:endParaRPr lang="tr-TR" sz="1600" dirty="0"/>
                    </a:p>
                  </a:txBody>
                  <a:tcPr marL="68580" marR="68580"/>
                </a:tc>
                <a:tc>
                  <a:txBody>
                    <a:bodyPr/>
                    <a:lstStyle/>
                    <a:p>
                      <a:pPr algn="just"/>
                      <a:r>
                        <a:rPr lang="tr-TR" sz="1600" dirty="0" smtClean="0"/>
                        <a:t>Hollanda’da eski kurumlardan oluşturulan </a:t>
                      </a:r>
                      <a:r>
                        <a:rPr lang="tr-TR" sz="1600" dirty="0" err="1" smtClean="0"/>
                        <a:t>Facility</a:t>
                      </a:r>
                      <a:r>
                        <a:rPr lang="tr-TR" sz="1600" dirty="0" smtClean="0"/>
                        <a:t> Management </a:t>
                      </a:r>
                      <a:r>
                        <a:rPr lang="tr-TR" sz="1600" dirty="0" err="1" smtClean="0"/>
                        <a:t>Nederland</a:t>
                      </a:r>
                      <a:r>
                        <a:rPr lang="tr-TR" sz="1600" dirty="0" smtClean="0"/>
                        <a:t> (FMN) kuruldu</a:t>
                      </a:r>
                      <a:endParaRPr lang="tr-TR" sz="1600" dirty="0"/>
                    </a:p>
                  </a:txBody>
                  <a:tcPr marL="68580" marR="68580"/>
                </a:tc>
                <a:extLst>
                  <a:ext uri="{0D108BD9-81ED-4DB2-BD59-A6C34878D82A}">
                    <a16:rowId xmlns:a16="http://schemas.microsoft.com/office/drawing/2014/main" xmlns="" val="1761559916"/>
                  </a:ext>
                </a:extLst>
              </a:tr>
              <a:tr h="393482">
                <a:tc>
                  <a:txBody>
                    <a:bodyPr/>
                    <a:lstStyle/>
                    <a:p>
                      <a:pPr algn="just"/>
                      <a:r>
                        <a:rPr lang="tr-TR" sz="1600" dirty="0" smtClean="0"/>
                        <a:t>1996</a:t>
                      </a:r>
                      <a:endParaRPr lang="tr-TR" sz="1600" dirty="0"/>
                    </a:p>
                  </a:txBody>
                  <a:tcPr marL="68580" marR="68580"/>
                </a:tc>
                <a:tc>
                  <a:txBody>
                    <a:bodyPr/>
                    <a:lstStyle/>
                    <a:p>
                      <a:pPr algn="just"/>
                      <a:r>
                        <a:rPr lang="tr-TR" sz="1600" dirty="0" err="1" smtClean="0"/>
                        <a:t>Hungarian</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(HUFMA) kuruldu</a:t>
                      </a:r>
                      <a:endParaRPr lang="tr-TR" sz="1600" dirty="0"/>
                    </a:p>
                  </a:txBody>
                  <a:tcPr marL="68580" marR="68580"/>
                </a:tc>
                <a:extLst>
                  <a:ext uri="{0D108BD9-81ED-4DB2-BD59-A6C34878D82A}">
                    <a16:rowId xmlns:a16="http://schemas.microsoft.com/office/drawing/2014/main" xmlns="" val="995039191"/>
                  </a:ext>
                </a:extLst>
              </a:tr>
              <a:tr h="393482">
                <a:tc>
                  <a:txBody>
                    <a:bodyPr/>
                    <a:lstStyle/>
                    <a:p>
                      <a:pPr algn="just"/>
                      <a:r>
                        <a:rPr lang="tr-TR" sz="1600" dirty="0" smtClean="0"/>
                        <a:t>1996</a:t>
                      </a:r>
                      <a:endParaRPr lang="tr-TR" sz="1600" dirty="0"/>
                    </a:p>
                  </a:txBody>
                  <a:tcPr marL="68580" marR="68580"/>
                </a:tc>
                <a:tc>
                  <a:txBody>
                    <a:bodyPr/>
                    <a:lstStyle/>
                    <a:p>
                      <a:pPr algn="just"/>
                      <a:r>
                        <a:rPr lang="tr-TR" sz="1600" dirty="0" smtClean="0"/>
                        <a:t>Belçika ve Milan’da IFMA şubeleri açıldı</a:t>
                      </a:r>
                      <a:endParaRPr lang="tr-TR" sz="1600" dirty="0"/>
                    </a:p>
                  </a:txBody>
                  <a:tcPr marL="68580" marR="68580"/>
                </a:tc>
                <a:extLst>
                  <a:ext uri="{0D108BD9-81ED-4DB2-BD59-A6C34878D82A}">
                    <a16:rowId xmlns:a16="http://schemas.microsoft.com/office/drawing/2014/main" xmlns="" val="2489104470"/>
                  </a:ext>
                </a:extLst>
              </a:tr>
              <a:tr h="393482">
                <a:tc>
                  <a:txBody>
                    <a:bodyPr/>
                    <a:lstStyle/>
                    <a:p>
                      <a:pPr algn="just"/>
                      <a:r>
                        <a:rPr lang="tr-TR" sz="1600" dirty="0" smtClean="0"/>
                        <a:t>1996</a:t>
                      </a:r>
                      <a:endParaRPr lang="tr-TR" sz="1600" dirty="0"/>
                    </a:p>
                  </a:txBody>
                  <a:tcPr marL="68580" marR="68580"/>
                </a:tc>
                <a:tc>
                  <a:txBody>
                    <a:bodyPr/>
                    <a:lstStyle/>
                    <a:p>
                      <a:pPr algn="just"/>
                      <a:r>
                        <a:rPr lang="tr-TR" sz="1600" dirty="0" smtClean="0"/>
                        <a:t>Derneklerden oluşan uluslararası bir ağ, Global FM şeklini aldı</a:t>
                      </a:r>
                      <a:endParaRPr lang="tr-TR" sz="1600" dirty="0"/>
                    </a:p>
                  </a:txBody>
                  <a:tcPr marL="68580" marR="68580"/>
                </a:tc>
                <a:extLst>
                  <a:ext uri="{0D108BD9-81ED-4DB2-BD59-A6C34878D82A}">
                    <a16:rowId xmlns:a16="http://schemas.microsoft.com/office/drawing/2014/main" xmlns="" val="3161263925"/>
                  </a:ext>
                </a:extLst>
              </a:tr>
            </a:tbl>
          </a:graphicData>
        </a:graphic>
      </p:graphicFrame>
    </p:spTree>
    <p:extLst>
      <p:ext uri="{BB962C8B-B14F-4D97-AF65-F5344CB8AC3E}">
        <p14:creationId xmlns:p14="http://schemas.microsoft.com/office/powerpoint/2010/main" val="3707773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782857" y="137374"/>
            <a:ext cx="7557471" cy="400110"/>
          </a:xfrm>
          <a:prstGeom prst="rect">
            <a:avLst/>
          </a:prstGeom>
        </p:spPr>
        <p:txBody>
          <a:bodyPr wrap="square">
            <a:spAutoFit/>
          </a:bodyPr>
          <a:lstStyle/>
          <a:p>
            <a:pPr marL="0" lvl="1" algn="ctr">
              <a:spcBef>
                <a:spcPct val="20000"/>
              </a:spcBef>
              <a:buClr>
                <a:schemeClr val="accent1"/>
              </a:buClr>
            </a:pPr>
            <a:r>
              <a:rPr lang="tr-TR" sz="2000" b="1" dirty="0" smtClean="0"/>
              <a:t>TESİS YÖNETİMİ ÖRNEK UYGULAMALARI</a:t>
            </a:r>
            <a:endParaRPr lang="en-US" sz="2000" b="1" dirty="0"/>
          </a:p>
        </p:txBody>
      </p:sp>
      <p:sp>
        <p:nvSpPr>
          <p:cNvPr id="4" name="Dikdörtgen 3"/>
          <p:cNvSpPr/>
          <p:nvPr/>
        </p:nvSpPr>
        <p:spPr>
          <a:xfrm>
            <a:off x="782856" y="508218"/>
            <a:ext cx="7557471" cy="1323439"/>
          </a:xfrm>
          <a:prstGeom prst="rect">
            <a:avLst/>
          </a:prstGeom>
        </p:spPr>
        <p:txBody>
          <a:bodyPr wrap="square">
            <a:spAutoFit/>
          </a:bodyPr>
          <a:lstStyle/>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Avrupa ve İngiltere’de Tesis Yönetimi Uygulamaları</a:t>
            </a:r>
          </a:p>
          <a:p>
            <a:pPr algn="ctr">
              <a:spcBef>
                <a:spcPts val="600"/>
              </a:spcBef>
              <a:spcAft>
                <a:spcPts val="600"/>
              </a:spcAft>
            </a:pPr>
            <a:r>
              <a:rPr lang="tr-TR" sz="2000" b="1" spc="-50" dirty="0" smtClean="0">
                <a:solidFill>
                  <a:srgbClr val="000000"/>
                </a:solidFill>
                <a:effectLst>
                  <a:outerShdw blurRad="38100" dist="38100" dir="2700000" algn="tl">
                    <a:srgbClr val="000000">
                      <a:alpha val="43137"/>
                    </a:srgbClr>
                  </a:outerShdw>
                </a:effectLst>
                <a:latin typeface="+mj-lt"/>
                <a:ea typeface="Trebuchet MS" panose="020B0603020202020204" pitchFamily="34" charset="0"/>
                <a:cs typeface="Trebuchet MS" panose="020B0603020202020204" pitchFamily="34" charset="0"/>
              </a:rPr>
              <a:t>Tesis Yönetimi Kronolojisi</a:t>
            </a:r>
            <a:endParaRPr lang="tr-TR" sz="2000" b="1" spc="-50" dirty="0">
              <a:solidFill>
                <a:srgbClr val="000000"/>
              </a:solidFill>
              <a:effectLst>
                <a:outerShdw blurRad="38100" dist="38100" dir="2700000" algn="tl">
                  <a:srgbClr val="000000">
                    <a:alpha val="43137"/>
                  </a:srgbClr>
                </a:outerShdw>
              </a:effectLst>
              <a:ea typeface="Trebuchet MS" panose="020B0603020202020204" pitchFamily="34" charset="0"/>
              <a:cs typeface="Trebuchet MS" panose="020B0603020202020204" pitchFamily="34" charset="0"/>
            </a:endParaRPr>
          </a:p>
          <a:p>
            <a:pPr algn="just">
              <a:spcBef>
                <a:spcPts val="600"/>
              </a:spcBef>
              <a:spcAft>
                <a:spcPts val="600"/>
              </a:spcAft>
            </a:pPr>
            <a:endParaRPr lang="tr-TR" sz="2000" spc="-50" dirty="0" smtClean="0">
              <a:solidFill>
                <a:srgbClr val="000000"/>
              </a:solidFill>
              <a:latin typeface="+mj-lt"/>
              <a:ea typeface="Trebuchet MS" panose="020B0603020202020204" pitchFamily="34" charset="0"/>
              <a:cs typeface="Trebuchet MS" panose="020B0603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063233308"/>
              </p:ext>
            </p:extLst>
          </p:nvPr>
        </p:nvGraphicFramePr>
        <p:xfrm>
          <a:off x="389576" y="1718717"/>
          <a:ext cx="8352587" cy="3708400"/>
        </p:xfrm>
        <a:graphic>
          <a:graphicData uri="http://schemas.openxmlformats.org/drawingml/2006/table">
            <a:tbl>
              <a:tblPr firstRow="1" bandRow="1">
                <a:tableStyleId>{9D7B26C5-4107-4FEC-AEDC-1716B250A1EF}</a:tableStyleId>
              </a:tblPr>
              <a:tblGrid>
                <a:gridCol w="578104">
                  <a:extLst>
                    <a:ext uri="{9D8B030D-6E8A-4147-A177-3AD203B41FA5}">
                      <a16:colId xmlns:a16="http://schemas.microsoft.com/office/drawing/2014/main" xmlns="" val="2326416961"/>
                    </a:ext>
                  </a:extLst>
                </a:gridCol>
                <a:gridCol w="7774483">
                  <a:extLst>
                    <a:ext uri="{9D8B030D-6E8A-4147-A177-3AD203B41FA5}">
                      <a16:colId xmlns:a16="http://schemas.microsoft.com/office/drawing/2014/main" xmlns="" val="2155754561"/>
                    </a:ext>
                  </a:extLst>
                </a:gridCol>
              </a:tblGrid>
              <a:tr h="370840">
                <a:tc gridSpan="2">
                  <a:txBody>
                    <a:bodyPr/>
                    <a:lstStyle/>
                    <a:p>
                      <a:pPr algn="just"/>
                      <a:r>
                        <a:rPr lang="tr-TR" sz="1600" dirty="0" smtClean="0"/>
                        <a:t>Avrupa’da Tesis Yönetimi Kronolojisi</a:t>
                      </a:r>
                      <a:endParaRPr lang="tr-TR" sz="1600" dirty="0"/>
                    </a:p>
                  </a:txBody>
                  <a:tcPr marL="68580" marR="68580" anchor="ctr"/>
                </a:tc>
                <a:tc hMerge="1">
                  <a:txBody>
                    <a:bodyPr/>
                    <a:lstStyle/>
                    <a:p>
                      <a:endParaRPr lang="tr-TR" dirty="0"/>
                    </a:p>
                  </a:txBody>
                  <a:tcPr/>
                </a:tc>
                <a:extLst>
                  <a:ext uri="{0D108BD9-81ED-4DB2-BD59-A6C34878D82A}">
                    <a16:rowId xmlns:a16="http://schemas.microsoft.com/office/drawing/2014/main" xmlns="" val="1817455563"/>
                  </a:ext>
                </a:extLst>
              </a:tr>
              <a:tr h="370840">
                <a:tc>
                  <a:txBody>
                    <a:bodyPr/>
                    <a:lstStyle/>
                    <a:p>
                      <a:pPr algn="just"/>
                      <a:r>
                        <a:rPr lang="tr-TR" sz="1600" dirty="0" smtClean="0"/>
                        <a:t>1994</a:t>
                      </a:r>
                      <a:endParaRPr lang="tr-TR" sz="1600" dirty="0"/>
                    </a:p>
                  </a:txBody>
                  <a:tcPr marL="68580" marR="68580"/>
                </a:tc>
                <a:tc>
                  <a:txBody>
                    <a:bodyPr/>
                    <a:lstStyle/>
                    <a:p>
                      <a:pPr algn="just"/>
                      <a:r>
                        <a:rPr lang="tr-TR" sz="1600" dirty="0" smtClean="0"/>
                        <a:t>IFMA İsveç’te şube açtı</a:t>
                      </a:r>
                      <a:endParaRPr lang="tr-TR" sz="1600" dirty="0"/>
                    </a:p>
                  </a:txBody>
                  <a:tcPr marL="68580" marR="68580"/>
                </a:tc>
                <a:extLst>
                  <a:ext uri="{0D108BD9-81ED-4DB2-BD59-A6C34878D82A}">
                    <a16:rowId xmlns:a16="http://schemas.microsoft.com/office/drawing/2014/main" xmlns="" val="243169117"/>
                  </a:ext>
                </a:extLst>
              </a:tr>
              <a:tr h="370840">
                <a:tc>
                  <a:txBody>
                    <a:bodyPr/>
                    <a:lstStyle/>
                    <a:p>
                      <a:pPr algn="just"/>
                      <a:r>
                        <a:rPr lang="tr-TR" sz="1600" dirty="0" smtClean="0"/>
                        <a:t>1994</a:t>
                      </a:r>
                      <a:endParaRPr lang="tr-TR" sz="1600" dirty="0"/>
                    </a:p>
                  </a:txBody>
                  <a:tcPr marL="68580" marR="68580"/>
                </a:tc>
                <a:tc>
                  <a:txBody>
                    <a:bodyPr/>
                    <a:lstStyle/>
                    <a:p>
                      <a:pPr algn="just"/>
                      <a:r>
                        <a:rPr lang="tr-TR" sz="1600" dirty="0" err="1" smtClean="0"/>
                        <a:t>EuroFM</a:t>
                      </a:r>
                      <a:r>
                        <a:rPr lang="tr-TR" sz="1600" dirty="0" smtClean="0"/>
                        <a:t>/IFMA </a:t>
                      </a:r>
                      <a:r>
                        <a:rPr lang="tr-TR" sz="1600" dirty="0" err="1" smtClean="0"/>
                        <a:t>nın</a:t>
                      </a:r>
                      <a:r>
                        <a:rPr lang="tr-TR" sz="1600" baseline="0" dirty="0" smtClean="0"/>
                        <a:t> ilk birleşik konferansı, Brüksel</a:t>
                      </a:r>
                      <a:endParaRPr lang="tr-TR" sz="1600" dirty="0"/>
                    </a:p>
                  </a:txBody>
                  <a:tcPr marL="68580" marR="68580"/>
                </a:tc>
                <a:extLst>
                  <a:ext uri="{0D108BD9-81ED-4DB2-BD59-A6C34878D82A}">
                    <a16:rowId xmlns:a16="http://schemas.microsoft.com/office/drawing/2014/main" xmlns="" val="2453514488"/>
                  </a:ext>
                </a:extLst>
              </a:tr>
              <a:tr h="370840">
                <a:tc>
                  <a:txBody>
                    <a:bodyPr/>
                    <a:lstStyle/>
                    <a:p>
                      <a:pPr algn="just"/>
                      <a:r>
                        <a:rPr lang="tr-TR" sz="1600" dirty="0" smtClean="0"/>
                        <a:t>1994</a:t>
                      </a:r>
                      <a:endParaRPr lang="tr-TR" sz="1600" dirty="0"/>
                    </a:p>
                  </a:txBody>
                  <a:tcPr marL="68580" marR="68580"/>
                </a:tc>
                <a:tc>
                  <a:txBody>
                    <a:bodyPr/>
                    <a:lstStyle/>
                    <a:p>
                      <a:pPr algn="just"/>
                      <a:r>
                        <a:rPr lang="tr-TR" sz="1600" dirty="0" smtClean="0"/>
                        <a:t>İlk profesyonel nitelendirme</a:t>
                      </a:r>
                      <a:r>
                        <a:rPr lang="tr-TR" sz="1600" baseline="0" dirty="0" smtClean="0"/>
                        <a:t> – Sertifikalı Tesis Yöneticileri (IFMA)</a:t>
                      </a:r>
                      <a:endParaRPr lang="tr-TR" sz="1600" dirty="0"/>
                    </a:p>
                  </a:txBody>
                  <a:tcPr marL="68580" marR="68580"/>
                </a:tc>
                <a:extLst>
                  <a:ext uri="{0D108BD9-81ED-4DB2-BD59-A6C34878D82A}">
                    <a16:rowId xmlns:a16="http://schemas.microsoft.com/office/drawing/2014/main" xmlns="" val="194070859"/>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err="1" smtClean="0"/>
                        <a:t>Finnish</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(FIFMA) kuruldu</a:t>
                      </a:r>
                      <a:endParaRPr lang="tr-TR" sz="1600" dirty="0"/>
                    </a:p>
                  </a:txBody>
                  <a:tcPr marL="68580" marR="68580"/>
                </a:tc>
                <a:extLst>
                  <a:ext uri="{0D108BD9-81ED-4DB2-BD59-A6C34878D82A}">
                    <a16:rowId xmlns:a16="http://schemas.microsoft.com/office/drawing/2014/main" xmlns="" val="3424672287"/>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err="1" smtClean="0"/>
                        <a:t>Facility</a:t>
                      </a:r>
                      <a:r>
                        <a:rPr lang="tr-TR" sz="1600" dirty="0" smtClean="0"/>
                        <a:t> Management </a:t>
                      </a:r>
                      <a:r>
                        <a:rPr lang="tr-TR" sz="1600" dirty="0" err="1" smtClean="0"/>
                        <a:t>Austria</a:t>
                      </a:r>
                      <a:r>
                        <a:rPr lang="tr-TR" sz="1600" dirty="0" smtClean="0"/>
                        <a:t> (FMA) kuruldu</a:t>
                      </a:r>
                      <a:endParaRPr lang="tr-TR" sz="1600" dirty="0"/>
                    </a:p>
                  </a:txBody>
                  <a:tcPr marL="68580" marR="68580"/>
                </a:tc>
                <a:extLst>
                  <a:ext uri="{0D108BD9-81ED-4DB2-BD59-A6C34878D82A}">
                    <a16:rowId xmlns:a16="http://schemas.microsoft.com/office/drawing/2014/main" xmlns="" val="3868931147"/>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smtClean="0"/>
                        <a:t>Hollanda’da eski kurumlardan oluşturulan </a:t>
                      </a:r>
                      <a:r>
                        <a:rPr lang="tr-TR" sz="1600" dirty="0" err="1" smtClean="0"/>
                        <a:t>Facility</a:t>
                      </a:r>
                      <a:r>
                        <a:rPr lang="tr-TR" sz="1600" dirty="0" smtClean="0"/>
                        <a:t> Management </a:t>
                      </a:r>
                      <a:r>
                        <a:rPr lang="tr-TR" sz="1600" dirty="0" err="1" smtClean="0"/>
                        <a:t>Nederland</a:t>
                      </a:r>
                      <a:r>
                        <a:rPr lang="tr-TR" sz="1600" dirty="0" smtClean="0"/>
                        <a:t> (FMN) kuruldu</a:t>
                      </a:r>
                      <a:endParaRPr lang="tr-TR" sz="1600" dirty="0"/>
                    </a:p>
                  </a:txBody>
                  <a:tcPr marL="68580" marR="68580"/>
                </a:tc>
                <a:extLst>
                  <a:ext uri="{0D108BD9-81ED-4DB2-BD59-A6C34878D82A}">
                    <a16:rowId xmlns:a16="http://schemas.microsoft.com/office/drawing/2014/main" xmlns="" val="1761559916"/>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err="1" smtClean="0"/>
                        <a:t>Hungarian</a:t>
                      </a:r>
                      <a:r>
                        <a:rPr lang="tr-TR" sz="1600" dirty="0" smtClean="0"/>
                        <a:t> </a:t>
                      </a:r>
                      <a:r>
                        <a:rPr lang="tr-TR" sz="1600" dirty="0" err="1" smtClean="0"/>
                        <a:t>Facility</a:t>
                      </a:r>
                      <a:r>
                        <a:rPr lang="tr-TR" sz="1600" dirty="0" smtClean="0"/>
                        <a:t> Management </a:t>
                      </a:r>
                      <a:r>
                        <a:rPr lang="tr-TR" sz="1600" dirty="0" err="1" smtClean="0"/>
                        <a:t>Association</a:t>
                      </a:r>
                      <a:r>
                        <a:rPr lang="tr-TR" sz="1600" dirty="0" smtClean="0"/>
                        <a:t> (HUFMA) kuruldu</a:t>
                      </a:r>
                      <a:endParaRPr lang="tr-TR" sz="1600" dirty="0"/>
                    </a:p>
                  </a:txBody>
                  <a:tcPr marL="68580" marR="68580"/>
                </a:tc>
                <a:extLst>
                  <a:ext uri="{0D108BD9-81ED-4DB2-BD59-A6C34878D82A}">
                    <a16:rowId xmlns:a16="http://schemas.microsoft.com/office/drawing/2014/main" xmlns="" val="995039191"/>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smtClean="0"/>
                        <a:t>Belçika ve Milan’da IFMA şubeleri açıldı</a:t>
                      </a:r>
                      <a:endParaRPr lang="tr-TR" sz="1600" dirty="0"/>
                    </a:p>
                  </a:txBody>
                  <a:tcPr marL="68580" marR="68580"/>
                </a:tc>
                <a:extLst>
                  <a:ext uri="{0D108BD9-81ED-4DB2-BD59-A6C34878D82A}">
                    <a16:rowId xmlns:a16="http://schemas.microsoft.com/office/drawing/2014/main" xmlns="" val="2489104470"/>
                  </a:ext>
                </a:extLst>
              </a:tr>
              <a:tr h="370840">
                <a:tc>
                  <a:txBody>
                    <a:bodyPr/>
                    <a:lstStyle/>
                    <a:p>
                      <a:pPr algn="just"/>
                      <a:r>
                        <a:rPr lang="tr-TR" sz="1600" dirty="0" smtClean="0"/>
                        <a:t>1996</a:t>
                      </a:r>
                      <a:endParaRPr lang="tr-TR" sz="1600" dirty="0"/>
                    </a:p>
                  </a:txBody>
                  <a:tcPr marL="68580" marR="68580"/>
                </a:tc>
                <a:tc>
                  <a:txBody>
                    <a:bodyPr/>
                    <a:lstStyle/>
                    <a:p>
                      <a:pPr algn="just"/>
                      <a:r>
                        <a:rPr lang="tr-TR" sz="1600" dirty="0" smtClean="0"/>
                        <a:t>Derneklerden oluşan uluslararası bir ağ, Global FM şeklini aldı</a:t>
                      </a:r>
                      <a:endParaRPr lang="tr-TR" sz="1600" dirty="0"/>
                    </a:p>
                  </a:txBody>
                  <a:tcPr marL="68580" marR="68580"/>
                </a:tc>
                <a:extLst>
                  <a:ext uri="{0D108BD9-81ED-4DB2-BD59-A6C34878D82A}">
                    <a16:rowId xmlns:a16="http://schemas.microsoft.com/office/drawing/2014/main" xmlns="" val="3161263925"/>
                  </a:ext>
                </a:extLst>
              </a:tr>
            </a:tbl>
          </a:graphicData>
        </a:graphic>
      </p:graphicFrame>
    </p:spTree>
    <p:extLst>
      <p:ext uri="{BB962C8B-B14F-4D97-AF65-F5344CB8AC3E}">
        <p14:creationId xmlns:p14="http://schemas.microsoft.com/office/powerpoint/2010/main" val="31879295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003660"/>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a:t>Armstrong, M. </a:t>
            </a:r>
            <a:r>
              <a:rPr lang="tr-TR" sz="1400" dirty="0" err="1"/>
              <a:t>and</a:t>
            </a:r>
            <a:r>
              <a:rPr lang="tr-TR" sz="1400" dirty="0"/>
              <a:t> Baron, A., 1998. </a:t>
            </a:r>
            <a:r>
              <a:rPr lang="tr-TR" sz="1400" dirty="0" err="1"/>
              <a:t>Performance</a:t>
            </a:r>
            <a:r>
              <a:rPr lang="tr-TR" sz="1400" dirty="0"/>
              <a:t> Management </a:t>
            </a:r>
            <a:r>
              <a:rPr lang="tr-TR" sz="1400" dirty="0" err="1"/>
              <a:t>Handbook</a:t>
            </a:r>
            <a:r>
              <a:rPr lang="tr-TR" sz="1400" dirty="0"/>
              <a:t>, IPM, </a:t>
            </a:r>
            <a:r>
              <a:rPr lang="tr-TR" sz="1400" dirty="0" err="1"/>
              <a:t>London</a:t>
            </a:r>
            <a:r>
              <a:rPr lang="tr-TR" sz="1400" dirty="0"/>
              <a:t>.</a:t>
            </a:r>
          </a:p>
          <a:p>
            <a:pPr algn="just">
              <a:lnSpc>
                <a:spcPct val="150000"/>
              </a:lnSpc>
            </a:pPr>
            <a:r>
              <a:rPr lang="tr-TR" sz="1400" dirty="0"/>
              <a:t>Erentürk, M.K. ve Güven, Ö.F., 2018. Temel Kavramlar ve Uygulamaları ile Tesis Yönetimi, Beta Yayınları, İstanbul.</a:t>
            </a:r>
          </a:p>
          <a:p>
            <a:pPr algn="just">
              <a:lnSpc>
                <a:spcPct val="150000"/>
              </a:lnSpc>
            </a:pPr>
            <a:r>
              <a:rPr lang="tr-TR" sz="1400" dirty="0" err="1"/>
              <a:t>Fennimore</a:t>
            </a:r>
            <a:r>
              <a:rPr lang="tr-TR" sz="1400" dirty="0"/>
              <a:t>, J.P., 2013. </a:t>
            </a:r>
            <a:r>
              <a:rPr lang="tr-TR" sz="1400" dirty="0" err="1"/>
              <a:t>Sustainable</a:t>
            </a:r>
            <a:r>
              <a:rPr lang="tr-TR" sz="1400" dirty="0"/>
              <a:t> </a:t>
            </a:r>
            <a:r>
              <a:rPr lang="tr-TR" sz="1400" dirty="0" err="1"/>
              <a:t>Facility</a:t>
            </a:r>
            <a:r>
              <a:rPr lang="tr-TR" sz="1400" dirty="0"/>
              <a:t> Management: </a:t>
            </a:r>
            <a:r>
              <a:rPr lang="tr-TR" sz="1400" dirty="0" err="1"/>
              <a:t>Operational</a:t>
            </a:r>
            <a:r>
              <a:rPr lang="tr-TR" sz="1400" dirty="0"/>
              <a:t> </a:t>
            </a:r>
            <a:r>
              <a:rPr lang="tr-TR" sz="1400" dirty="0" err="1"/>
              <a:t>Strategies</a:t>
            </a:r>
            <a:r>
              <a:rPr lang="tr-TR" sz="1400" dirty="0"/>
              <a:t> </a:t>
            </a:r>
            <a:r>
              <a:rPr lang="tr-TR" sz="1400" dirty="0" err="1"/>
              <a:t>for</a:t>
            </a:r>
            <a:r>
              <a:rPr lang="tr-TR" sz="1400" dirty="0"/>
              <a:t> </a:t>
            </a:r>
            <a:r>
              <a:rPr lang="tr-TR" sz="1400" dirty="0" err="1"/>
              <a:t>Today</a:t>
            </a:r>
            <a:r>
              <a:rPr lang="tr-TR" sz="1400" dirty="0"/>
              <a:t>, </a:t>
            </a:r>
            <a:r>
              <a:rPr lang="tr-TR" sz="1400" dirty="0" err="1"/>
              <a:t>Pearson</a:t>
            </a:r>
            <a:r>
              <a:rPr lang="tr-TR" sz="1400" dirty="0"/>
              <a:t>, UK.</a:t>
            </a:r>
          </a:p>
          <a:p>
            <a:pPr algn="just">
              <a:lnSpc>
                <a:spcPct val="150000"/>
              </a:lnSpc>
            </a:pPr>
            <a:r>
              <a:rPr lang="tr-TR" sz="1400" dirty="0"/>
              <a:t>Frank, B., 2009. </a:t>
            </a:r>
            <a:r>
              <a:rPr lang="tr-TR" sz="1400" dirty="0" err="1"/>
              <a:t>Facility</a:t>
            </a:r>
            <a:r>
              <a:rPr lang="tr-TR" sz="1400" dirty="0"/>
              <a:t> Management </a:t>
            </a:r>
            <a:r>
              <a:rPr lang="tr-TR" sz="1400" dirty="0" err="1"/>
              <a:t>Handbook</a:t>
            </a:r>
            <a:r>
              <a:rPr lang="tr-TR" sz="1400" dirty="0"/>
              <a:t>, </a:t>
            </a:r>
            <a:r>
              <a:rPr lang="tr-TR" sz="1400" dirty="0" err="1"/>
              <a:t>Butterworth-Heinemann</a:t>
            </a:r>
            <a:r>
              <a:rPr lang="tr-TR" sz="1400" dirty="0"/>
              <a:t>, USA</a:t>
            </a:r>
          </a:p>
          <a:p>
            <a:pPr algn="just">
              <a:lnSpc>
                <a:spcPct val="150000"/>
              </a:lnSpc>
            </a:pPr>
            <a:r>
              <a:rPr lang="tr-TR" sz="1400" dirty="0" err="1"/>
              <a:t>Jens</a:t>
            </a:r>
            <a:r>
              <a:rPr lang="tr-TR" sz="1400" dirty="0"/>
              <a:t>, N., 2007. </a:t>
            </a:r>
            <a:r>
              <a:rPr lang="tr-TR" sz="1400" dirty="0" err="1"/>
              <a:t>Facility</a:t>
            </a:r>
            <a:r>
              <a:rPr lang="tr-TR" sz="1400" dirty="0"/>
              <a:t> Management, </a:t>
            </a:r>
            <a:r>
              <a:rPr lang="tr-TR" sz="1400" dirty="0" err="1"/>
              <a:t>Grundlagen</a:t>
            </a:r>
            <a:r>
              <a:rPr lang="tr-TR" sz="1400" dirty="0"/>
              <a:t>, </a:t>
            </a:r>
            <a:r>
              <a:rPr lang="tr-TR" sz="1400" dirty="0" err="1"/>
              <a:t>Computerunterstützung</a:t>
            </a:r>
            <a:r>
              <a:rPr lang="tr-TR" sz="1400" dirty="0"/>
              <a:t>, </a:t>
            </a:r>
            <a:r>
              <a:rPr lang="tr-TR" sz="1400" dirty="0" err="1"/>
              <a:t>Systemeinführung</a:t>
            </a:r>
            <a:r>
              <a:rPr lang="tr-TR" sz="1400" dirty="0"/>
              <a:t>, </a:t>
            </a:r>
            <a:r>
              <a:rPr lang="tr-TR" sz="1400" dirty="0" err="1"/>
              <a:t>Anwendungsbeispiele</a:t>
            </a:r>
            <a:r>
              <a:rPr lang="tr-TR" sz="1400" dirty="0"/>
              <a:t>, </a:t>
            </a:r>
            <a:r>
              <a:rPr lang="tr-TR" sz="1400" dirty="0" err="1"/>
              <a:t>Deutschland</a:t>
            </a:r>
            <a:r>
              <a:rPr lang="tr-TR" sz="1400" dirty="0"/>
              <a:t>.</a:t>
            </a:r>
          </a:p>
          <a:p>
            <a:pPr algn="just">
              <a:lnSpc>
                <a:spcPct val="150000"/>
              </a:lnSpc>
            </a:pPr>
            <a:r>
              <a:rPr lang="tr-TR" sz="1400" dirty="0" err="1"/>
              <a:t>Michaela</a:t>
            </a:r>
            <a:r>
              <a:rPr lang="tr-TR" sz="1400" dirty="0"/>
              <a:t>, H., 2006. </a:t>
            </a:r>
            <a:r>
              <a:rPr lang="tr-TR" sz="1400" dirty="0" err="1"/>
              <a:t>Handbuch</a:t>
            </a:r>
            <a:r>
              <a:rPr lang="tr-TR" sz="1400" dirty="0"/>
              <a:t> </a:t>
            </a:r>
            <a:r>
              <a:rPr lang="tr-TR" sz="1400" dirty="0" err="1"/>
              <a:t>Facility</a:t>
            </a:r>
            <a:r>
              <a:rPr lang="tr-TR" sz="1400" dirty="0"/>
              <a:t> Management </a:t>
            </a:r>
            <a:r>
              <a:rPr lang="tr-TR" sz="1400" dirty="0" err="1"/>
              <a:t>Für</a:t>
            </a:r>
            <a:r>
              <a:rPr lang="tr-TR" sz="1400" dirty="0"/>
              <a:t> </a:t>
            </a:r>
            <a:r>
              <a:rPr lang="tr-TR" sz="1400" dirty="0" err="1"/>
              <a:t>Immobilienunternehmen</a:t>
            </a:r>
            <a:r>
              <a:rPr lang="tr-TR" sz="1400" dirty="0"/>
              <a:t>, </a:t>
            </a:r>
            <a:r>
              <a:rPr lang="tr-TR" sz="1400" dirty="0" err="1"/>
              <a:t>Springer-Verlag</a:t>
            </a:r>
            <a:r>
              <a:rPr lang="tr-TR" sz="1400" dirty="0"/>
              <a:t>, </a:t>
            </a:r>
            <a:r>
              <a:rPr lang="tr-TR" sz="1400" dirty="0" err="1"/>
              <a:t>Deutschland</a:t>
            </a:r>
            <a:r>
              <a:rPr lang="tr-TR" sz="1400" dirty="0"/>
              <a:t>.</a:t>
            </a:r>
          </a:p>
          <a:p>
            <a:pPr>
              <a:lnSpc>
                <a:spcPct val="150000"/>
              </a:lnSpc>
            </a:pPr>
            <a:endParaRPr lang="tr-TR" sz="1400" dirty="0"/>
          </a:p>
        </p:txBody>
      </p:sp>
    </p:spTree>
    <p:extLst>
      <p:ext uri="{BB962C8B-B14F-4D97-AF65-F5344CB8AC3E}">
        <p14:creationId xmlns:p14="http://schemas.microsoft.com/office/powerpoint/2010/main" val="37016539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17074</TotalTime>
  <Words>975</Words>
  <Application>Microsoft Office PowerPoint</Application>
  <PresentationFormat>Ekran Gösterisi (4:3)</PresentationFormat>
  <Paragraphs>132</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856</cp:revision>
  <cp:lastPrinted>2016-10-24T07:53:35Z</cp:lastPrinted>
  <dcterms:created xsi:type="dcterms:W3CDTF">2016-09-18T09:35:24Z</dcterms:created>
  <dcterms:modified xsi:type="dcterms:W3CDTF">2020-02-24T10:35:13Z</dcterms:modified>
</cp:coreProperties>
</file>