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7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35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40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61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74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00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12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72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16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4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159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7679A-3F0C-4F48-B2D9-8F073F084853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1A480-326C-4B03-A33E-BAF02F7449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46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Tohumluk </a:t>
            </a:r>
            <a:r>
              <a:rPr lang="tr-TR" dirty="0" smtClean="0"/>
              <a:t>ve çoğaltım şekilleri </a:t>
            </a:r>
            <a:endParaRPr lang="tr-T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Tıbbi bitkiler çok farklı şekilde çoğaltılırlar. Her tıbbi bitki için en uygun çoğaltım şekli ve buna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görede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tohumluk tercihi yapılmalıdır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sz="2000" dirty="0" smtClean="0"/>
              <a:t>1) Tohumları </a:t>
            </a:r>
            <a:r>
              <a:rPr lang="tr-TR" sz="2000" dirty="0"/>
              <a:t>doğrudan doğruya ekilenler: Ör: Kimyon, Kişniş, Rezene, Anason, Haşhaş, Çörekotu, </a:t>
            </a:r>
            <a:r>
              <a:rPr lang="tr-TR" sz="2000" dirty="0" smtClean="0"/>
              <a:t>Çemen</a:t>
            </a:r>
          </a:p>
          <a:p>
            <a:r>
              <a:rPr lang="tr-TR" sz="2000" dirty="0"/>
              <a:t>2) Fide ile çoğaltılanlar: Ör. Yüksükotu, </a:t>
            </a:r>
            <a:r>
              <a:rPr lang="tr-TR" sz="2000" dirty="0" err="1"/>
              <a:t>Atropa</a:t>
            </a:r>
            <a:r>
              <a:rPr lang="tr-TR" sz="2000" dirty="0"/>
              <a:t>, Kekik, Mercanköşk, </a:t>
            </a:r>
            <a:r>
              <a:rPr lang="tr-TR" sz="2000" dirty="0" smtClean="0"/>
              <a:t>Fesleğen</a:t>
            </a:r>
          </a:p>
          <a:p>
            <a:r>
              <a:rPr lang="tr-TR" sz="2000" dirty="0"/>
              <a:t>3) </a:t>
            </a:r>
            <a:r>
              <a:rPr lang="tr-TR" sz="2000" dirty="0" err="1"/>
              <a:t>Rizom</a:t>
            </a:r>
            <a:r>
              <a:rPr lang="tr-TR" sz="2000" dirty="0"/>
              <a:t>, </a:t>
            </a:r>
            <a:r>
              <a:rPr lang="tr-TR" sz="2000" dirty="0" err="1"/>
              <a:t>stolon</a:t>
            </a:r>
            <a:r>
              <a:rPr lang="tr-TR" sz="2000" dirty="0"/>
              <a:t>, soğan, kök gibi organlarıyla </a:t>
            </a:r>
            <a:r>
              <a:rPr lang="tr-TR" sz="2000" dirty="0" err="1"/>
              <a:t>vejetatif</a:t>
            </a:r>
            <a:r>
              <a:rPr lang="tr-TR" sz="2000" dirty="0"/>
              <a:t> çoğaltılanlar: Ör. Safran, Nane, Ağlayan gelin, </a:t>
            </a:r>
            <a:r>
              <a:rPr lang="tr-TR" sz="2000" dirty="0" smtClean="0"/>
              <a:t>Kardelen</a:t>
            </a:r>
          </a:p>
          <a:p>
            <a:r>
              <a:rPr lang="tr-TR" sz="2000" dirty="0"/>
              <a:t>4) Gövde çeliği ile çoğaltılanlar: Ör. Gül, biberiye, </a:t>
            </a:r>
            <a:r>
              <a:rPr lang="tr-TR" sz="2000" dirty="0" err="1"/>
              <a:t>melissa</a:t>
            </a:r>
            <a:r>
              <a:rPr lang="tr-TR" sz="2000" dirty="0"/>
              <a:t>, adaçayı, kekik, lavanta </a:t>
            </a:r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41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Islah amaçları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1" y="1270001"/>
            <a:ext cx="6447501" cy="3880773"/>
          </a:xfrm>
        </p:spPr>
        <p:txBody>
          <a:bodyPr>
            <a:noAutofit/>
          </a:bodyPr>
          <a:lstStyle/>
          <a:p>
            <a:pPr algn="just"/>
            <a:r>
              <a:rPr lang="tr-T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Yüksek </a:t>
            </a:r>
            <a:r>
              <a:rPr lang="tr-TR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herba</a:t>
            </a:r>
            <a:r>
              <a:rPr lang="tr-T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drog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Yüksek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etkili</a:t>
            </a: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tr-T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örneğin; (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haşhaş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Papaver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somniferum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ıslahında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morfin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kodein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tebain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naskopin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papaverin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alkaloit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Uçucu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yağ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oranı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(özellikle </a:t>
            </a:r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Rosa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Menta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Salvia,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Ocimum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Chamomilla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Foeniculum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Coriandrum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Carum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Thymus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Origanum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cinslere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türlerde)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4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ağlığa</a:t>
            </a:r>
            <a:r>
              <a:rPr lang="en-US" sz="1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olumsuz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etkileri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nedeniyle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kullanım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amacına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bağlı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varlığı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istenmeyen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miktarının</a:t>
            </a:r>
            <a:r>
              <a:rPr lang="en-US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azaltıl</a:t>
            </a:r>
            <a:r>
              <a:rPr lang="tr-TR" sz="1400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ması</a:t>
            </a:r>
            <a:r>
              <a:rPr lang="tr-TR" sz="1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Örneğin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adaçayında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(Salvia officinalis L.)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etkisi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nedeniyle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içermeyen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oranı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%0.5’in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altında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geliştirilmesi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Biyolojik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yaşam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döngüsünü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yılda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tamamlayan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(Salvia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sclarea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carvi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Verbascum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officinalis, Digitalis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vb.)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yıllık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kültür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formlarının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edilm</a:t>
            </a:r>
            <a:r>
              <a:rPr lang="tr-T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esi</a:t>
            </a:r>
          </a:p>
          <a:p>
            <a:pPr algn="just"/>
            <a:r>
              <a:rPr lang="tr-T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çok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hastalık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etmenlerine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karşı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dayanıklı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biyotik</a:t>
            </a: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abiyotik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faktörlere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dayanıklı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çeşitleri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etmek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ntimikrobiyal</a:t>
            </a:r>
            <a:r>
              <a:rPr lang="en-US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antioksidan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etkisi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güçlü</a:t>
            </a:r>
            <a:r>
              <a:rPr 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tespit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edilmesi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etkileri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güçlü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yeni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çeşitler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edilmesi</a:t>
            </a:r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/>
          </a:p>
        </p:txBody>
      </p:sp>
      <p:sp>
        <p:nvSpPr>
          <p:cNvPr id="5" name="Dikdörtgen 4"/>
          <p:cNvSpPr/>
          <p:nvPr/>
        </p:nvSpPr>
        <p:spPr>
          <a:xfrm>
            <a:off x="899592" y="5229200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23378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280827"/>
            <a:ext cx="6447501" cy="1320800"/>
          </a:xfrm>
        </p:spPr>
        <p:txBody>
          <a:bodyPr>
            <a:normAutofit fontScale="90000"/>
          </a:bodyPr>
          <a:lstStyle/>
          <a:p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dirty="0" smtClean="0"/>
              <a:t/>
            </a:r>
            <a:br>
              <a:rPr lang="tr-TR" sz="1800" b="1" dirty="0" smtClean="0"/>
            </a:br>
            <a:r>
              <a:rPr lang="tr-TR" sz="1800" b="1" dirty="0" smtClean="0"/>
              <a:t>Islah </a:t>
            </a:r>
            <a:r>
              <a:rPr lang="tr-TR" sz="1800" b="1" dirty="0" smtClean="0"/>
              <a:t>Yöntemleri ve Islahı ve ülkemizde geliştirilen bazı çeşitler</a:t>
            </a:r>
            <a:br>
              <a:rPr lang="tr-TR" sz="1800" b="1" dirty="0" smtClean="0"/>
            </a:br>
            <a:r>
              <a:rPr lang="tr-TR" sz="1800" b="1" dirty="0"/>
              <a:t/>
            </a:r>
            <a:br>
              <a:rPr lang="tr-TR" sz="1800" b="1" dirty="0"/>
            </a:br>
            <a:r>
              <a:rPr lang="tr-TR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Seleksiyon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/>
              <a:t/>
            </a:r>
            <a:br>
              <a:rPr lang="tr-TR" sz="1800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Doğal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köy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zengindir.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bile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opulasyonlarından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tiplerin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formların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seçilip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geliştirilmesi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mümkün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Pozitif ve Negatif S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yöntem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leri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Dünyada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tıbbi ve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aromotik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ç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70-80’i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populasyonlardan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introdüksiyon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materyallerinden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toplu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yöntemleriyle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edilmişlerdir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Türkiye’de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tescil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çeşitlerin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çoğunluğu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klonal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eleksiyon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ile edilmiştir.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Ceylan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Tayşi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2002”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Origanum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onites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çeşitleri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4" name="Dikdörtgen 3"/>
          <p:cNvSpPr/>
          <p:nvPr/>
        </p:nvSpPr>
        <p:spPr>
          <a:xfrm>
            <a:off x="827584" y="4365104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3544654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609601"/>
            <a:ext cx="6447501" cy="345897"/>
          </a:xfrm>
        </p:spPr>
        <p:txBody>
          <a:bodyPr>
            <a:noAutofit/>
          </a:bodyPr>
          <a:lstStyle/>
          <a:p>
            <a:r>
              <a:rPr lang="tr-T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Melezleme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5533" y="1112626"/>
            <a:ext cx="6447501" cy="3880773"/>
          </a:xfrm>
        </p:spPr>
        <p:txBody>
          <a:bodyPr>
            <a:no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Melezleme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ıslahında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farklı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ebeveyn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(P1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melezlenir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F1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kendilenir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açılma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kuşağında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(F2)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içinde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varyasyon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barındıran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meydana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getirilir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populasyondan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ıslah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amacına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uygun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ebeveynlerinden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onların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üstün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özelliklerini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kombine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etmiş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döller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pedigri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bulk,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tohum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nesli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farklı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seleksiyon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yöntemleri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generasyonlara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(F3, F4, F5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taşınır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her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generasyonda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devam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edilerek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sonunda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hatlar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Melezlemeler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içinde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değil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türler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arasında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geçekleştirilebilmektedir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üksek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Salvia officinalis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düşük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fruticosa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melezlenerek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düşür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kafur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S. officinalis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hatları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edilmiştir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avandin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intermedia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latifolia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angustifolia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subsp.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pyrenaica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melezidir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Melez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lavantanın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x intermedia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hem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çiçek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hem de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uçucu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yağ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verimi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diğer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türe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göre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bugün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hakiki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lavantanın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Lavandula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angustifolia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tarımını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ölçüde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daraltmıştır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899592" y="6488668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740569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705492"/>
          </a:xfrm>
        </p:spPr>
        <p:txBody>
          <a:bodyPr>
            <a:normAutofit/>
          </a:bodyPr>
          <a:lstStyle/>
          <a:p>
            <a:r>
              <a:rPr lang="tr-T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Mutasyon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239" y="1315093"/>
            <a:ext cx="6447501" cy="388077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/>
              <a:t>Genetik</a:t>
            </a:r>
            <a:r>
              <a:rPr lang="en-US" dirty="0"/>
              <a:t> </a:t>
            </a:r>
            <a:r>
              <a:rPr lang="en-US" dirty="0" err="1"/>
              <a:t>varyasyon</a:t>
            </a:r>
            <a:r>
              <a:rPr lang="en-US" dirty="0"/>
              <a:t> </a:t>
            </a:r>
            <a:r>
              <a:rPr lang="en-US" dirty="0" err="1"/>
              <a:t>yaratmak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mutayon</a:t>
            </a:r>
            <a:r>
              <a:rPr lang="en-US" dirty="0"/>
              <a:t> </a:t>
            </a:r>
            <a:r>
              <a:rPr lang="en-US" dirty="0" err="1"/>
              <a:t>ıslahında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mutagenlerden</a:t>
            </a:r>
            <a:r>
              <a:rPr lang="en-US" dirty="0"/>
              <a:t> </a:t>
            </a:r>
            <a:r>
              <a:rPr lang="en-US" dirty="0" err="1"/>
              <a:t>faydalanılabilir</a:t>
            </a:r>
            <a:r>
              <a:rPr lang="en-US" dirty="0"/>
              <a:t>. </a:t>
            </a:r>
            <a:r>
              <a:rPr lang="en-US" dirty="0" err="1"/>
              <a:t>Örneğin</a:t>
            </a:r>
            <a:r>
              <a:rPr lang="en-US" dirty="0"/>
              <a:t> </a:t>
            </a:r>
            <a:r>
              <a:rPr lang="en-US" dirty="0" err="1"/>
              <a:t>Macaristan’da</a:t>
            </a:r>
            <a:r>
              <a:rPr lang="en-US" dirty="0"/>
              <a:t> </a:t>
            </a:r>
            <a:r>
              <a:rPr lang="en-US" dirty="0" err="1"/>
              <a:t>haşhaş</a:t>
            </a:r>
            <a:r>
              <a:rPr lang="en-US" dirty="0"/>
              <a:t> (</a:t>
            </a:r>
            <a:r>
              <a:rPr lang="en-US" i="1" dirty="0"/>
              <a:t>Papaver </a:t>
            </a:r>
            <a:r>
              <a:rPr lang="en-US" i="1" dirty="0" err="1"/>
              <a:t>somniferum</a:t>
            </a:r>
            <a:r>
              <a:rPr lang="en-US" dirty="0"/>
              <a:t>) </a:t>
            </a:r>
            <a:r>
              <a:rPr lang="en-US" dirty="0" err="1"/>
              <a:t>bitkisinin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çeşidine</a:t>
            </a:r>
            <a:r>
              <a:rPr lang="en-US" dirty="0"/>
              <a:t> (</a:t>
            </a:r>
            <a:r>
              <a:rPr lang="en-US" dirty="0" err="1"/>
              <a:t>Sanchita</a:t>
            </a:r>
            <a:r>
              <a:rPr lang="en-US" dirty="0"/>
              <a:t>)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tohumlar</a:t>
            </a:r>
            <a:r>
              <a:rPr lang="en-US" dirty="0"/>
              <a:t> </a:t>
            </a:r>
            <a:r>
              <a:rPr lang="el-GR" dirty="0"/>
              <a:t>γ-</a:t>
            </a:r>
            <a:r>
              <a:rPr lang="en-US" dirty="0" err="1"/>
              <a:t>ışını</a:t>
            </a:r>
            <a:r>
              <a:rPr lang="en-US" dirty="0"/>
              <a:t> (15 </a:t>
            </a:r>
            <a:r>
              <a:rPr lang="en-US" dirty="0" err="1"/>
              <a:t>kR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etil</a:t>
            </a:r>
            <a:r>
              <a:rPr lang="en-US" dirty="0"/>
              <a:t> </a:t>
            </a:r>
            <a:r>
              <a:rPr lang="en-US" dirty="0" err="1"/>
              <a:t>metan</a:t>
            </a:r>
            <a:r>
              <a:rPr lang="en-US" dirty="0"/>
              <a:t> </a:t>
            </a:r>
            <a:r>
              <a:rPr lang="en-US" dirty="0" err="1"/>
              <a:t>sülfonat</a:t>
            </a:r>
            <a:r>
              <a:rPr lang="en-US" dirty="0"/>
              <a:t> (%0.4)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mutasyona</a:t>
            </a:r>
            <a:r>
              <a:rPr lang="en-US" dirty="0"/>
              <a:t> </a:t>
            </a:r>
            <a:r>
              <a:rPr lang="en-US" dirty="0" err="1"/>
              <a:t>uğratılmış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nihayetinde</a:t>
            </a:r>
            <a:r>
              <a:rPr lang="en-US" dirty="0"/>
              <a:t> </a:t>
            </a:r>
            <a:r>
              <a:rPr lang="en-US" dirty="0" err="1"/>
              <a:t>kodein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tebain</a:t>
            </a:r>
            <a:r>
              <a:rPr lang="en-US" dirty="0"/>
              <a:t> </a:t>
            </a:r>
            <a:r>
              <a:rPr lang="en-US" dirty="0" err="1"/>
              <a:t>zengini</a:t>
            </a:r>
            <a:r>
              <a:rPr lang="en-US" dirty="0"/>
              <a:t> </a:t>
            </a:r>
            <a:r>
              <a:rPr lang="en-US" dirty="0" err="1"/>
              <a:t>kemotipler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edilebilmiştir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Ülkemizde</a:t>
            </a:r>
            <a:r>
              <a:rPr lang="en-US" dirty="0" smtClean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gülünde</a:t>
            </a:r>
            <a:r>
              <a:rPr lang="en-US" dirty="0"/>
              <a:t> (</a:t>
            </a:r>
            <a:r>
              <a:rPr lang="en-US" i="1" dirty="0"/>
              <a:t>Rosa </a:t>
            </a:r>
            <a:r>
              <a:rPr lang="en-US" i="1" dirty="0" err="1"/>
              <a:t>damascena</a:t>
            </a:r>
            <a:r>
              <a:rPr lang="en-US" dirty="0"/>
              <a:t>) </a:t>
            </a:r>
            <a:r>
              <a:rPr lang="en-US" dirty="0" err="1"/>
              <a:t>tohuma</a:t>
            </a:r>
            <a:r>
              <a:rPr lang="en-US" dirty="0"/>
              <a:t> </a:t>
            </a:r>
            <a:r>
              <a:rPr lang="en-US" dirty="0" err="1"/>
              <a:t>gama</a:t>
            </a:r>
            <a:r>
              <a:rPr lang="en-US" dirty="0"/>
              <a:t> </a:t>
            </a:r>
            <a:r>
              <a:rPr lang="en-US" dirty="0" err="1"/>
              <a:t>ışınları</a:t>
            </a:r>
            <a:r>
              <a:rPr lang="en-US" dirty="0"/>
              <a:t> </a:t>
            </a:r>
            <a:r>
              <a:rPr lang="en-US" dirty="0" err="1"/>
              <a:t>uygulanarak</a:t>
            </a:r>
            <a:r>
              <a:rPr lang="en-US" dirty="0"/>
              <a:t> </a:t>
            </a:r>
            <a:r>
              <a:rPr lang="en-US" dirty="0" err="1"/>
              <a:t>çiçek</a:t>
            </a:r>
            <a:r>
              <a:rPr lang="en-US" dirty="0"/>
              <a:t> </a:t>
            </a:r>
            <a:r>
              <a:rPr lang="en-US" dirty="0" err="1"/>
              <a:t>rengi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petal </a:t>
            </a:r>
            <a:r>
              <a:rPr lang="en-US" dirty="0" err="1"/>
              <a:t>sayısı</a:t>
            </a:r>
            <a:r>
              <a:rPr lang="en-US" dirty="0"/>
              <a:t> </a:t>
            </a:r>
            <a:r>
              <a:rPr lang="en-US" dirty="0" err="1"/>
              <a:t>bakımından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varyabilite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çıkmış</a:t>
            </a:r>
            <a:r>
              <a:rPr lang="en-US" dirty="0"/>
              <a:t>, </a:t>
            </a:r>
            <a:r>
              <a:rPr lang="en-US" dirty="0" err="1"/>
              <a:t>kırmızıdan</a:t>
            </a:r>
            <a:r>
              <a:rPr lang="en-US" dirty="0"/>
              <a:t> </a:t>
            </a:r>
            <a:r>
              <a:rPr lang="en-US" dirty="0" err="1"/>
              <a:t>beyaza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renklerde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5’den 160’a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değişen</a:t>
            </a:r>
            <a:r>
              <a:rPr lang="en-US" dirty="0"/>
              <a:t> </a:t>
            </a:r>
            <a:r>
              <a:rPr lang="en-US" dirty="0" err="1"/>
              <a:t>sayılarda</a:t>
            </a:r>
            <a:r>
              <a:rPr lang="en-US" dirty="0"/>
              <a:t> petal </a:t>
            </a:r>
            <a:r>
              <a:rPr lang="en-US" dirty="0" err="1"/>
              <a:t>yaprak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mutant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gülleri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edilmiştir</a:t>
            </a:r>
            <a:r>
              <a:rPr lang="en-US" dirty="0"/>
              <a:t>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27584" y="4293096"/>
            <a:ext cx="2014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194034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693</Words>
  <Application>Microsoft Office PowerPoint</Application>
  <PresentationFormat>Ekran Gösterisi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Tohumluk ve çoğaltım şekilleri </vt:lpstr>
      <vt:lpstr>Islah amaçları</vt:lpstr>
      <vt:lpstr>       Islah Yöntemleri ve Islahı ve ülkemizde geliştirilen bazı çeşitler  Seleksiyon    </vt:lpstr>
      <vt:lpstr>Melezleme</vt:lpstr>
      <vt:lpstr>Mutasyon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Tohumluk ve çoğaltım şekilleri </dc:title>
  <dc:creator>user</dc:creator>
  <cp:lastModifiedBy>user</cp:lastModifiedBy>
  <cp:revision>2</cp:revision>
  <dcterms:created xsi:type="dcterms:W3CDTF">2017-01-31T12:47:25Z</dcterms:created>
  <dcterms:modified xsi:type="dcterms:W3CDTF">2017-01-31T12:50:38Z</dcterms:modified>
</cp:coreProperties>
</file>