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0CC47C49-DC52-451F-AA4B-AD6A43F2038C}"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751A133-A1AE-4753-8C1A-557BE3BB525C}"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6090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CC47C49-DC52-451F-AA4B-AD6A43F2038C}"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751A133-A1AE-4753-8C1A-557BE3BB525C}" type="slidenum">
              <a:rPr lang="tr-TR" smtClean="0"/>
              <a:t>‹#›</a:t>
            </a:fld>
            <a:endParaRPr lang="tr-TR"/>
          </a:p>
        </p:txBody>
      </p:sp>
    </p:spTree>
    <p:extLst>
      <p:ext uri="{BB962C8B-B14F-4D97-AF65-F5344CB8AC3E}">
        <p14:creationId xmlns:p14="http://schemas.microsoft.com/office/powerpoint/2010/main" val="3047626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CC47C49-DC52-451F-AA4B-AD6A43F2038C}"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751A133-A1AE-4753-8C1A-557BE3BB525C}" type="slidenum">
              <a:rPr lang="tr-TR" smtClean="0"/>
              <a:t>‹#›</a:t>
            </a:fld>
            <a:endParaRPr lang="tr-TR"/>
          </a:p>
        </p:txBody>
      </p:sp>
    </p:spTree>
    <p:extLst>
      <p:ext uri="{BB962C8B-B14F-4D97-AF65-F5344CB8AC3E}">
        <p14:creationId xmlns:p14="http://schemas.microsoft.com/office/powerpoint/2010/main" val="1292201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CC47C49-DC52-451F-AA4B-AD6A43F2038C}"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751A133-A1AE-4753-8C1A-557BE3BB525C}" type="slidenum">
              <a:rPr lang="tr-TR" smtClean="0"/>
              <a:t>‹#›</a:t>
            </a:fld>
            <a:endParaRPr lang="tr-TR"/>
          </a:p>
        </p:txBody>
      </p:sp>
    </p:spTree>
    <p:extLst>
      <p:ext uri="{BB962C8B-B14F-4D97-AF65-F5344CB8AC3E}">
        <p14:creationId xmlns:p14="http://schemas.microsoft.com/office/powerpoint/2010/main" val="989410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CC47C49-DC52-451F-AA4B-AD6A43F2038C}"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751A133-A1AE-4753-8C1A-557BE3BB525C}"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9023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CC47C49-DC52-451F-AA4B-AD6A43F2038C}"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751A133-A1AE-4753-8C1A-557BE3BB525C}" type="slidenum">
              <a:rPr lang="tr-TR" smtClean="0"/>
              <a:t>‹#›</a:t>
            </a:fld>
            <a:endParaRPr lang="tr-TR"/>
          </a:p>
        </p:txBody>
      </p:sp>
    </p:spTree>
    <p:extLst>
      <p:ext uri="{BB962C8B-B14F-4D97-AF65-F5344CB8AC3E}">
        <p14:creationId xmlns:p14="http://schemas.microsoft.com/office/powerpoint/2010/main" val="3283165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CC47C49-DC52-451F-AA4B-AD6A43F2038C}" type="datetimeFigureOut">
              <a:rPr lang="tr-TR" smtClean="0"/>
              <a:t>23.05.2018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751A133-A1AE-4753-8C1A-557BE3BB525C}" type="slidenum">
              <a:rPr lang="tr-TR" smtClean="0"/>
              <a:t>‹#›</a:t>
            </a:fld>
            <a:endParaRPr lang="tr-TR"/>
          </a:p>
        </p:txBody>
      </p:sp>
    </p:spTree>
    <p:extLst>
      <p:ext uri="{BB962C8B-B14F-4D97-AF65-F5344CB8AC3E}">
        <p14:creationId xmlns:p14="http://schemas.microsoft.com/office/powerpoint/2010/main" val="2529431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0CC47C49-DC52-451F-AA4B-AD6A43F2038C}" type="datetimeFigureOut">
              <a:rPr lang="tr-TR" smtClean="0"/>
              <a:t>23.05.2018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751A133-A1AE-4753-8C1A-557BE3BB525C}" type="slidenum">
              <a:rPr lang="tr-TR" smtClean="0"/>
              <a:t>‹#›</a:t>
            </a:fld>
            <a:endParaRPr lang="tr-TR"/>
          </a:p>
        </p:txBody>
      </p:sp>
    </p:spTree>
    <p:extLst>
      <p:ext uri="{BB962C8B-B14F-4D97-AF65-F5344CB8AC3E}">
        <p14:creationId xmlns:p14="http://schemas.microsoft.com/office/powerpoint/2010/main" val="43564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CC47C49-DC52-451F-AA4B-AD6A43F2038C}" type="datetimeFigureOut">
              <a:rPr lang="tr-TR" smtClean="0"/>
              <a:t>23.05.2018</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9751A133-A1AE-4753-8C1A-557BE3BB525C}" type="slidenum">
              <a:rPr lang="tr-TR" smtClean="0"/>
              <a:t>‹#›</a:t>
            </a:fld>
            <a:endParaRPr lang="tr-TR"/>
          </a:p>
        </p:txBody>
      </p:sp>
    </p:spTree>
    <p:extLst>
      <p:ext uri="{BB962C8B-B14F-4D97-AF65-F5344CB8AC3E}">
        <p14:creationId xmlns:p14="http://schemas.microsoft.com/office/powerpoint/2010/main" val="767053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CC47C49-DC52-451F-AA4B-AD6A43F2038C}" type="datetimeFigureOut">
              <a:rPr lang="tr-TR" smtClean="0"/>
              <a:t>23.05.2018</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751A133-A1AE-4753-8C1A-557BE3BB525C}" type="slidenum">
              <a:rPr lang="tr-TR" smtClean="0"/>
              <a:t>‹#›</a:t>
            </a:fld>
            <a:endParaRPr lang="tr-TR"/>
          </a:p>
        </p:txBody>
      </p:sp>
    </p:spTree>
    <p:extLst>
      <p:ext uri="{BB962C8B-B14F-4D97-AF65-F5344CB8AC3E}">
        <p14:creationId xmlns:p14="http://schemas.microsoft.com/office/powerpoint/2010/main" val="1328782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CC47C49-DC52-451F-AA4B-AD6A43F2038C}"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751A133-A1AE-4753-8C1A-557BE3BB525C}" type="slidenum">
              <a:rPr lang="tr-TR" smtClean="0"/>
              <a:t>‹#›</a:t>
            </a:fld>
            <a:endParaRPr lang="tr-TR"/>
          </a:p>
        </p:txBody>
      </p:sp>
    </p:spTree>
    <p:extLst>
      <p:ext uri="{BB962C8B-B14F-4D97-AF65-F5344CB8AC3E}">
        <p14:creationId xmlns:p14="http://schemas.microsoft.com/office/powerpoint/2010/main" val="340667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CC47C49-DC52-451F-AA4B-AD6A43F2038C}" type="datetimeFigureOut">
              <a:rPr lang="tr-TR" smtClean="0"/>
              <a:t>23.05.2018</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9751A133-A1AE-4753-8C1A-557BE3BB525C}"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41605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a:t>EĞİTİM - ÖĞRETİM İLE İLGİLİ TEMEL KAVRAMLAR</a:t>
            </a:r>
            <a:br>
              <a:rPr lang="tr-TR" b="1" dirty="0"/>
            </a:b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9420336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6854" y="805217"/>
            <a:ext cx="11409528" cy="5104263"/>
          </a:xfrm>
        </p:spPr>
        <p:txBody>
          <a:bodyPr>
            <a:normAutofit/>
          </a:bodyPr>
          <a:lstStyle/>
          <a:p>
            <a:r>
              <a:rPr lang="tr-TR" b="1" dirty="0"/>
              <a:t>4. Eğitim sürecinde bireyin kendi yaşantıları esastır.</a:t>
            </a:r>
            <a:endParaRPr lang="tr-TR" dirty="0"/>
          </a:p>
          <a:p>
            <a:r>
              <a:rPr lang="tr-TR" dirty="0"/>
              <a:t>Eğitim sürecinde birey bilgi, beceri ve davranışlarındaki değişikliği bizzat kendi yaşantılarıyla gerçekleştirebilir. </a:t>
            </a:r>
          </a:p>
        </p:txBody>
      </p:sp>
    </p:spTree>
    <p:extLst>
      <p:ext uri="{BB962C8B-B14F-4D97-AF65-F5344CB8AC3E}">
        <p14:creationId xmlns:p14="http://schemas.microsoft.com/office/powerpoint/2010/main" val="27852621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dirty="0"/>
              <a:t>ÖĞRENME</a:t>
            </a:r>
          </a:p>
          <a:p>
            <a:r>
              <a:rPr lang="tr-TR" dirty="0" err="1"/>
              <a:t>Wittrock’a</a:t>
            </a:r>
            <a:r>
              <a:rPr lang="tr-TR" dirty="0"/>
              <a:t> (1977) göre öğrenme; “anlama, tutum, bilgi, yetenek ve beceride yaşantı yoluyla meydana gelen ve belli bir süre kalıcılığı olan değişiklikler oluşturma </a:t>
            </a:r>
            <a:r>
              <a:rPr lang="tr-TR" dirty="0" err="1"/>
              <a:t>süreci”dir</a:t>
            </a:r>
            <a:r>
              <a:rPr lang="tr-TR" dirty="0"/>
              <a:t> (</a:t>
            </a:r>
            <a:r>
              <a:rPr lang="tr-TR" dirty="0" err="1"/>
              <a:t>akt</a:t>
            </a:r>
            <a:r>
              <a:rPr lang="tr-TR" dirty="0"/>
              <a:t>. Demirel, 2005:13). Fidan’a göre ise, “çeşitli durumlardaki etkileşim sonucu kişide oluşan kalıcı davranış </a:t>
            </a:r>
            <a:r>
              <a:rPr lang="tr-TR" dirty="0" err="1"/>
              <a:t>değişmeleri”dir</a:t>
            </a:r>
            <a:r>
              <a:rPr lang="tr-TR" dirty="0"/>
              <a:t> (Fidan, 1985). Öğrenme kavramı ile ilgili tanımlar incelendiğinde, öğrenmenin kalıcılığı, yaşantı ürünü olması ve kişide bir değişmeyi sağlaması özelliklerinin öğrenmede ortak olarak yer aldığı görülmektedir. </a:t>
            </a:r>
          </a:p>
        </p:txBody>
      </p:sp>
    </p:spTree>
    <p:extLst>
      <p:ext uri="{BB962C8B-B14F-4D97-AF65-F5344CB8AC3E}">
        <p14:creationId xmlns:p14="http://schemas.microsoft.com/office/powerpoint/2010/main" val="35173750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dirty="0"/>
              <a:t>ÖĞRETME</a:t>
            </a:r>
          </a:p>
          <a:p>
            <a:r>
              <a:rPr lang="tr-TR" dirty="0" err="1"/>
              <a:t>Gagne</a:t>
            </a:r>
            <a:r>
              <a:rPr lang="tr-TR" dirty="0"/>
              <a:t> ve </a:t>
            </a:r>
            <a:r>
              <a:rPr lang="tr-TR" dirty="0" err="1"/>
              <a:t>Dick’e</a:t>
            </a:r>
            <a:r>
              <a:rPr lang="tr-TR" dirty="0"/>
              <a:t> (1983) göre </a:t>
            </a:r>
            <a:r>
              <a:rPr lang="tr-TR" b="1" dirty="0"/>
              <a:t>öğretme</a:t>
            </a:r>
            <a:r>
              <a:rPr lang="tr-TR" dirty="0"/>
              <a:t>, “içsel düşünme süreçlerini destekleyen öğrencinin dışında gerçekleşen olaylar </a:t>
            </a:r>
            <a:r>
              <a:rPr lang="tr-TR" dirty="0" err="1"/>
              <a:t>takımı”dır</a:t>
            </a:r>
            <a:r>
              <a:rPr lang="tr-TR" dirty="0"/>
              <a:t> (</a:t>
            </a:r>
            <a:r>
              <a:rPr lang="tr-TR" dirty="0" err="1"/>
              <a:t>akt</a:t>
            </a:r>
            <a:r>
              <a:rPr lang="tr-TR" dirty="0"/>
              <a:t>. Açıkgöz, 2003:13). Ertürk’e (1978) göre ise “herhangi bir öğrenmeyi </a:t>
            </a:r>
            <a:r>
              <a:rPr lang="tr-TR" dirty="0" err="1"/>
              <a:t>kılavuzlama</a:t>
            </a:r>
            <a:r>
              <a:rPr lang="tr-TR" dirty="0"/>
              <a:t> ve sağlama </a:t>
            </a:r>
            <a:r>
              <a:rPr lang="tr-TR" dirty="0" err="1"/>
              <a:t>faaliyeti”dir</a:t>
            </a:r>
            <a:r>
              <a:rPr lang="tr-TR" dirty="0"/>
              <a:t>. “Öğretme” tanımları incelendiğinde, öğretme kavramının özünde “öğrenmeyi gerçekleştirme amacıyla öğrenciye yardım etme” özelliğinin bulunduğu dikkat çekmektedir</a:t>
            </a:r>
            <a:r>
              <a:rPr lang="tr-TR" dirty="0" smtClean="0"/>
              <a:t>.</a:t>
            </a:r>
            <a:endParaRPr lang="tr-TR" dirty="0"/>
          </a:p>
        </p:txBody>
      </p:sp>
    </p:spTree>
    <p:extLst>
      <p:ext uri="{BB962C8B-B14F-4D97-AF65-F5344CB8AC3E}">
        <p14:creationId xmlns:p14="http://schemas.microsoft.com/office/powerpoint/2010/main" val="21716811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91069" y="1845733"/>
            <a:ext cx="12000931" cy="4404941"/>
          </a:xfrm>
        </p:spPr>
        <p:txBody>
          <a:bodyPr>
            <a:normAutofit/>
          </a:bodyPr>
          <a:lstStyle/>
          <a:p>
            <a:r>
              <a:rPr lang="tr-TR" sz="2900" b="1" dirty="0"/>
              <a:t>ÖĞRETİM</a:t>
            </a:r>
          </a:p>
          <a:p>
            <a:r>
              <a:rPr lang="tr-TR" sz="2900" dirty="0"/>
              <a:t>Öğretme etkinliklerinin önceden hazırlanmış bir program çerçevesinde amaçlı, planlı, düzenli ve kontrollü olarak yapıldığı yerler okullardır. Okullarda gerçekleştirilen öğrenme-öğretme etkinlikleri </a:t>
            </a:r>
            <a:r>
              <a:rPr lang="tr-TR" sz="2900" b="1" dirty="0"/>
              <a:t>öğretim</a:t>
            </a:r>
            <a:r>
              <a:rPr lang="tr-TR" sz="2900" dirty="0"/>
              <a:t> olarak adlandırılır. Yani öğretim, öğretme ve öğrenmeyi kapsamaktadır. </a:t>
            </a:r>
          </a:p>
        </p:txBody>
      </p:sp>
    </p:spTree>
    <p:extLst>
      <p:ext uri="{BB962C8B-B14F-4D97-AF65-F5344CB8AC3E}">
        <p14:creationId xmlns:p14="http://schemas.microsoft.com/office/powerpoint/2010/main" val="295908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dirty="0"/>
              <a:t>EĞİTİM PROGRAMI VE ÖĞRETİM PROGRAMI</a:t>
            </a:r>
          </a:p>
          <a:p>
            <a:r>
              <a:rPr lang="tr-TR" dirty="0"/>
              <a:t>Varış (1998) </a:t>
            </a:r>
            <a:r>
              <a:rPr lang="tr-TR" b="1" dirty="0"/>
              <a:t>eğitim programı</a:t>
            </a:r>
            <a:r>
              <a:rPr lang="tr-TR" dirty="0"/>
              <a:t>nı,  “bir eğitim kurumunun, çocuklar, gençler ve yetişkinler için sağladığı, millî eğitim ve kurumun amaçlarının gerçekleştirilmesine dönük tüm faaliyetler” olarak tanımlarken Demirel (2005:4) eğitim programını, “öğrenene, okulda ve okul dışında planlanmış etkinlikler yoluyla sağlanan öğrenme yaşantıları düzeneği” biçiminde tanımlamaktadır. Ertürk (1972) ise eğitim programını “yetişek” olarak nitelemekte ve “geçerli öğrenme yaşantıları düzeni” olarak tanımlamaktadır. Ertürk’e göre yetişek, öğrenci açısından bir öğrenme yaşantıları düzeni, eğitimci açısından ise bir eğitim durumları düzenidir. </a:t>
            </a:r>
          </a:p>
          <a:p>
            <a:endParaRPr lang="tr-TR" dirty="0"/>
          </a:p>
        </p:txBody>
      </p:sp>
    </p:spTree>
    <p:extLst>
      <p:ext uri="{BB962C8B-B14F-4D97-AF65-F5344CB8AC3E}">
        <p14:creationId xmlns:p14="http://schemas.microsoft.com/office/powerpoint/2010/main" val="30987663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b="1" dirty="0"/>
              <a:t>ÖĞRETİM PROGRAMININ ÖGELERİ</a:t>
            </a:r>
            <a:endParaRPr lang="tr-TR" dirty="0"/>
          </a:p>
          <a:p>
            <a:r>
              <a:rPr lang="tr-TR" dirty="0"/>
              <a:t>Öğretim programında yer alan dört öge, öğretim programının kapsaması gereken dört soruyu da beraberinde getirir:</a:t>
            </a:r>
          </a:p>
          <a:p>
            <a:pPr lvl="0"/>
            <a:r>
              <a:rPr lang="tr-TR" dirty="0"/>
              <a:t>Neler hedeflenmeli?</a:t>
            </a:r>
          </a:p>
          <a:p>
            <a:pPr lvl="0"/>
            <a:r>
              <a:rPr lang="tr-TR" dirty="0"/>
              <a:t>Hangi konular kapsanmalı?</a:t>
            </a:r>
          </a:p>
          <a:p>
            <a:pPr lvl="0"/>
            <a:r>
              <a:rPr lang="tr-TR" dirty="0"/>
              <a:t>Hangi öğretim stratejileri, kaynakları ve etkinlikleri kullanılmalı?</a:t>
            </a:r>
          </a:p>
          <a:p>
            <a:pPr lvl="0"/>
            <a:r>
              <a:rPr lang="tr-TR" dirty="0"/>
              <a:t>Öğretim programının sonuçlarını değerlendirmek için hangi yöntem, teknikler ve araçlar kullanılmalı?</a:t>
            </a:r>
          </a:p>
          <a:p>
            <a:r>
              <a:rPr lang="tr-TR" dirty="0"/>
              <a:t>Öğretim programında yer alan dört öge birbirleriyle sürekli etkileşim içindedir (</a:t>
            </a:r>
            <a:r>
              <a:rPr lang="tr-TR" dirty="0" err="1"/>
              <a:t>akt</a:t>
            </a:r>
            <a:r>
              <a:rPr lang="tr-TR" dirty="0"/>
              <a:t>. </a:t>
            </a:r>
            <a:r>
              <a:rPr lang="tr-TR" dirty="0" err="1"/>
              <a:t>Ornstein</a:t>
            </a:r>
            <a:r>
              <a:rPr lang="tr-TR" dirty="0"/>
              <a:t> ve </a:t>
            </a:r>
            <a:r>
              <a:rPr lang="tr-TR" dirty="0" err="1"/>
              <a:t>Hunkins</a:t>
            </a:r>
            <a:r>
              <a:rPr lang="tr-TR" dirty="0"/>
              <a:t>, 1988:166). Bu nedenle bir ögede yapılacak herhangi bir değişiklik, diğer ögeleri de etkileyecektir (Demirel, 2005:4). Öğretim programını oluşturan dört öge aşağıdaki gibi açıklanabilir:</a:t>
            </a:r>
          </a:p>
          <a:p>
            <a:endParaRPr lang="tr-TR" dirty="0"/>
          </a:p>
        </p:txBody>
      </p:sp>
    </p:spTree>
    <p:extLst>
      <p:ext uri="{BB962C8B-B14F-4D97-AF65-F5344CB8AC3E}">
        <p14:creationId xmlns:p14="http://schemas.microsoft.com/office/powerpoint/2010/main" val="20577455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dirty="0"/>
              <a:t>1) Hedefler / Kazanımlar</a:t>
            </a:r>
          </a:p>
          <a:p>
            <a:r>
              <a:rPr lang="tr-TR" b="1" dirty="0"/>
              <a:t> </a:t>
            </a:r>
            <a:r>
              <a:rPr lang="tr-TR" dirty="0"/>
              <a:t>Hedefler, bireyde bulunması uygun görülen, eğitim yoluyla kazandırılabilir nitelikteki istendik özelliklerdir (Ertürk, 1972:24). Bu özellikler; bilgiler, yetenekler, beceriler, tutumlar, ilgiler, alışkanlıklar vb. olabilir. Hedef ifadeleri eğitim programının başında yer alarak belirleyici olma niteliğine sahiptir. </a:t>
            </a:r>
          </a:p>
        </p:txBody>
      </p:sp>
    </p:spTree>
    <p:extLst>
      <p:ext uri="{BB962C8B-B14F-4D97-AF65-F5344CB8AC3E}">
        <p14:creationId xmlns:p14="http://schemas.microsoft.com/office/powerpoint/2010/main" val="42647798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2231" y="1504213"/>
            <a:ext cx="11887201" cy="6059605"/>
          </a:xfrm>
        </p:spPr>
        <p:txBody>
          <a:bodyPr>
            <a:normAutofit/>
          </a:bodyPr>
          <a:lstStyle/>
          <a:p>
            <a:r>
              <a:rPr lang="tr-TR" b="1" dirty="0"/>
              <a:t>2) İçerik</a:t>
            </a:r>
          </a:p>
          <a:p>
            <a:r>
              <a:rPr lang="tr-TR" dirty="0"/>
              <a:t>Öğretim programının ikinci ögesi olan içerik, öğrenme-öğretme sürecinde öğrencilere kazandırılacak bilgiler bütününü oluşturur. Bir öğretim programı belirli olguları, kavramları, ilkeleri, genellemeleri vb. ifade eder (</a:t>
            </a:r>
            <a:r>
              <a:rPr lang="tr-TR" dirty="0" err="1"/>
              <a:t>Connely</a:t>
            </a:r>
            <a:r>
              <a:rPr lang="tr-TR" dirty="0"/>
              <a:t> ve </a:t>
            </a:r>
            <a:r>
              <a:rPr lang="tr-TR" dirty="0" err="1"/>
              <a:t>Cladinin</a:t>
            </a:r>
            <a:r>
              <a:rPr lang="tr-TR" dirty="0"/>
              <a:t>, 1991:330). İçerik çağdaş, bilimsel, sanatsal ve felsefi bilgiye ters düşmemelidir. </a:t>
            </a:r>
          </a:p>
          <a:p>
            <a:endParaRPr lang="tr-TR" dirty="0"/>
          </a:p>
        </p:txBody>
      </p:sp>
    </p:spTree>
    <p:extLst>
      <p:ext uri="{BB962C8B-B14F-4D97-AF65-F5344CB8AC3E}">
        <p14:creationId xmlns:p14="http://schemas.microsoft.com/office/powerpoint/2010/main" val="17393468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218364" y="1845734"/>
            <a:ext cx="10937316" cy="4350350"/>
          </a:xfrm>
        </p:spPr>
        <p:txBody>
          <a:bodyPr>
            <a:normAutofit/>
          </a:bodyPr>
          <a:lstStyle/>
          <a:p>
            <a:r>
              <a:rPr lang="tr-TR" b="1" dirty="0"/>
              <a:t>3) Öğrenme-Öğretme Süreci</a:t>
            </a:r>
          </a:p>
          <a:p>
            <a:r>
              <a:rPr lang="tr-TR" dirty="0"/>
              <a:t>Belli bir zaman süresi içinde bireyi etkileme gücünde olan dış şartlar (Ertürk, 1978:84) olarak tanımlanan öğrenme-öğretme süreci, programın en önemli boyutudur. Çünkü öğrenme-öğretme süreci, öğrenci ve öğretmenin gerçekleştireceği tüm etkinlikleri kapsar. Öğrenme-öğretme sürecinde gerçekleştirilen etkinlikler, öğrencinin düşünme becerilerini geliştirmeli, onları eleştirel ve yaratıcı düşünmeye sevk etmelidir. Öğrencilerin ilgilerini çekebilmeli ve onları araştırmaya yöneltmelidir (Demirel, 2005:135).</a:t>
            </a:r>
          </a:p>
          <a:p>
            <a:pPr lvl="0"/>
            <a:r>
              <a:rPr lang="tr-TR" b="1" dirty="0" smtClean="0"/>
              <a:t>Hedefe Görelik</a:t>
            </a:r>
          </a:p>
          <a:p>
            <a:pPr lvl="0"/>
            <a:r>
              <a:rPr lang="tr-TR" b="1" dirty="0" smtClean="0"/>
              <a:t>Öğrenene Görelik</a:t>
            </a:r>
          </a:p>
          <a:p>
            <a:pPr lvl="0"/>
            <a:r>
              <a:rPr lang="tr-TR" b="1" dirty="0" smtClean="0"/>
              <a:t>Ekonomiklik</a:t>
            </a:r>
            <a:endParaRPr lang="tr-TR" dirty="0"/>
          </a:p>
        </p:txBody>
      </p:sp>
    </p:spTree>
    <p:extLst>
      <p:ext uri="{BB962C8B-B14F-4D97-AF65-F5344CB8AC3E}">
        <p14:creationId xmlns:p14="http://schemas.microsoft.com/office/powerpoint/2010/main" val="627242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dirty="0"/>
              <a:t>4) Ölçme ve Değerlendirme</a:t>
            </a:r>
          </a:p>
          <a:p>
            <a:r>
              <a:rPr lang="tr-TR" dirty="0"/>
              <a:t>Ölçme, bir niteliğin gözlenip gözlem sonucunun sayılarla veya başka sembollerle gösterilmesidir (Turgut, 1977:11). Değerlendirme ise, ölçme sonuçlarını bir ölçüte vurarak bir değer yargısına ulaşma işidir (Turgut, 1977:225).  Ölçme, değerlendirme için gerekli sayısal değerlerle ilgilidir ve değerlendirme kavramının gözlem ve veri toplama kısmını içine alır. Ölçmede öğrencilerin hedeflere ulaşma dereceleri çeşitli ölçme araçlarıyla saptanır. Değerlendirme ise kapsam açısından daha geniş bir kavramdır. Değerlendirme bir karar verme işlemi olup bu yönü ile ölçmeden ayrılmaktadır (Özçelik, 1992). </a:t>
            </a:r>
          </a:p>
          <a:p>
            <a:endParaRPr lang="tr-TR" dirty="0"/>
          </a:p>
        </p:txBody>
      </p:sp>
    </p:spTree>
    <p:extLst>
      <p:ext uri="{BB962C8B-B14F-4D97-AF65-F5344CB8AC3E}">
        <p14:creationId xmlns:p14="http://schemas.microsoft.com/office/powerpoint/2010/main" val="3576032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5" name="Text Box 2"/>
          <p:cNvSpPr txBox="1">
            <a:spLocks noGrp="1" noChangeArrowheads="1"/>
          </p:cNvSpPr>
          <p:nvPr>
            <p:ph idx="1"/>
          </p:nvPr>
        </p:nvSpPr>
        <p:spPr bwMode="auto">
          <a:prstGeom prst="rect">
            <a:avLst/>
          </a:prstGeom>
          <a:solidFill>
            <a:srgbClr val="FFFFFF"/>
          </a:solidFill>
          <a:ln w="76200" cmpd="tri">
            <a:solidFill>
              <a:srgbClr val="000000"/>
            </a:solidFill>
            <a:miter lim="800000"/>
            <a:headEnd/>
            <a:tailEnd/>
          </a:ln>
        </p:spPr>
        <p:txBody>
          <a:bodyPr rot="0" vert="horz" wrap="square" lIns="91440" tIns="45720" rIns="91440" bIns="45720" anchor="ctr" anchorCtr="0" upright="1">
            <a:noAutofit/>
          </a:bodyPr>
          <a:lstStyle/>
          <a:p>
            <a:pPr algn="ctr">
              <a:lnSpc>
                <a:spcPct val="150000"/>
              </a:lnSpc>
              <a:spcBef>
                <a:spcPts val="600"/>
              </a:spcBef>
              <a:spcAft>
                <a:spcPts val="0"/>
              </a:spcAft>
            </a:pPr>
            <a:r>
              <a:rPr lang="tr-TR" b="1" i="1" dirty="0">
                <a:effectLst/>
                <a:latin typeface="Arial" panose="020B0604020202020204" pitchFamily="34" charset="0"/>
                <a:ea typeface="Calibri" panose="020F0502020204030204" pitchFamily="34" charset="0"/>
                <a:cs typeface="Times New Roman" panose="02020603050405020304" pitchFamily="18" charset="0"/>
              </a:rPr>
              <a:t>“Bilgiye sahip olarak doğmuş birisi değilim.</a:t>
            </a:r>
            <a:endParaRPr lang="tr-TR"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spcAft>
                <a:spcPts val="0"/>
              </a:spcAft>
            </a:pPr>
            <a:r>
              <a:rPr lang="tr-TR" b="1" i="1" dirty="0">
                <a:effectLst/>
                <a:latin typeface="Arial" panose="020B0604020202020204" pitchFamily="34" charset="0"/>
                <a:ea typeface="Calibri" panose="020F0502020204030204" pitchFamily="34" charset="0"/>
                <a:cs typeface="Times New Roman" panose="02020603050405020304" pitchFamily="18" charset="0"/>
              </a:rPr>
              <a:t>Öğretmeyi seviyorum ve öğrenmeye çalışıyorum.”</a:t>
            </a:r>
            <a:endParaRPr lang="tr-TR"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Bef>
                <a:spcPts val="600"/>
              </a:spcBef>
              <a:spcAft>
                <a:spcPts val="600"/>
              </a:spcAft>
            </a:pPr>
            <a:r>
              <a:rPr lang="tr-TR" dirty="0">
                <a:effectLst/>
                <a:latin typeface="Arial" panose="020B0604020202020204" pitchFamily="34" charset="0"/>
                <a:ea typeface="Calibri" panose="020F0502020204030204" pitchFamily="34" charset="0"/>
                <a:cs typeface="Times New Roman" panose="02020603050405020304" pitchFamily="18" charset="0"/>
              </a:rPr>
              <a:t>Konfüçyüs</a:t>
            </a:r>
            <a:endParaRPr lang="tr-TR"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02612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4" name="Text Box 3"/>
          <p:cNvSpPr txBox="1">
            <a:spLocks noGrp="1" noChangeArrowheads="1"/>
          </p:cNvSpPr>
          <p:nvPr>
            <p:ph idx="1"/>
          </p:nvPr>
        </p:nvSpPr>
        <p:spPr bwMode="auto">
          <a:prstGeom prst="rect">
            <a:avLst/>
          </a:prstGeom>
          <a:solidFill>
            <a:srgbClr val="FFFFFF"/>
          </a:solidFill>
          <a:ln w="76200" cmpd="tri">
            <a:solidFill>
              <a:srgbClr val="000000"/>
            </a:solidFill>
            <a:miter lim="800000"/>
            <a:headEnd/>
            <a:tailEnd/>
          </a:ln>
        </p:spPr>
        <p:txBody>
          <a:bodyPr rot="0" vert="horz" wrap="square" lIns="91440" tIns="45720" rIns="91440" bIns="45720" anchor="ctr" anchorCtr="0" upright="1">
            <a:noAutofit/>
          </a:bodyPr>
          <a:lstStyle/>
          <a:p>
            <a:pPr algn="ctr">
              <a:lnSpc>
                <a:spcPct val="115000"/>
              </a:lnSpc>
              <a:spcBef>
                <a:spcPts val="600"/>
              </a:spcBef>
              <a:spcAft>
                <a:spcPts val="600"/>
              </a:spcAft>
            </a:pPr>
            <a:r>
              <a:rPr lang="tr-TR" sz="1100" b="1" i="1" dirty="0">
                <a:effectLst/>
                <a:latin typeface="Arial" panose="020B0604020202020204" pitchFamily="34" charset="0"/>
                <a:ea typeface="Calibri" panose="020F0502020204030204" pitchFamily="34" charset="0"/>
                <a:cs typeface="Times New Roman" panose="02020603050405020304" pitchFamily="18" charset="0"/>
              </a:rPr>
              <a:t>"</a:t>
            </a:r>
            <a:r>
              <a:rPr lang="tr-TR" b="1" i="1" dirty="0">
                <a:effectLst/>
                <a:latin typeface="Arial" panose="020B0604020202020204" pitchFamily="34" charset="0"/>
                <a:ea typeface="Calibri" panose="020F0502020204030204" pitchFamily="34" charset="0"/>
                <a:cs typeface="Times New Roman" panose="02020603050405020304" pitchFamily="18" charset="0"/>
              </a:rPr>
              <a:t>Tüm yaşam eğitimdir. Herkes öğretmendir ve </a:t>
            </a:r>
            <a:br>
              <a:rPr lang="tr-TR" b="1" i="1" dirty="0">
                <a:effectLst/>
                <a:latin typeface="Arial" panose="020B0604020202020204" pitchFamily="34" charset="0"/>
                <a:ea typeface="Calibri" panose="020F0502020204030204" pitchFamily="34" charset="0"/>
                <a:cs typeface="Times New Roman" panose="02020603050405020304" pitchFamily="18" charset="0"/>
              </a:rPr>
            </a:br>
            <a:r>
              <a:rPr lang="tr-TR" b="1" i="1" dirty="0">
                <a:effectLst/>
                <a:latin typeface="Arial" panose="020B0604020202020204" pitchFamily="34" charset="0"/>
                <a:ea typeface="Calibri" panose="020F0502020204030204" pitchFamily="34" charset="0"/>
                <a:cs typeface="Times New Roman" panose="02020603050405020304" pitchFamily="18" charset="0"/>
              </a:rPr>
              <a:t>herkes sürekli olarak öğrencidir."</a:t>
            </a:r>
            <a:endParaRPr lang="tr-TR"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Bef>
                <a:spcPts val="600"/>
              </a:spcBef>
              <a:spcAft>
                <a:spcPts val="600"/>
              </a:spcAft>
            </a:pPr>
            <a:r>
              <a:rPr lang="tr-TR" dirty="0" err="1">
                <a:effectLst/>
                <a:latin typeface="Arial" panose="020B0604020202020204" pitchFamily="34" charset="0"/>
                <a:ea typeface="Calibri" panose="020F0502020204030204" pitchFamily="34" charset="0"/>
                <a:cs typeface="Times New Roman" panose="02020603050405020304" pitchFamily="18" charset="0"/>
              </a:rPr>
              <a:t>Maslow</a:t>
            </a:r>
            <a:endParaRPr lang="tr-TR"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64856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4" name="Rectangle 2"/>
          <p:cNvSpPr>
            <a:spLocks noChangeArrowheads="1"/>
          </p:cNvSpPr>
          <p:nvPr/>
        </p:nvSpPr>
        <p:spPr bwMode="auto">
          <a:xfrm>
            <a:off x="0" y="-185609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100" b="1" i="0" u="sng" strike="noStrike" cap="none" normalizeH="0" baseline="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KONULAR</a:t>
            </a:r>
            <a:endParaRPr kumimoji="0" lang="tr-TR" altLang="tr-TR"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smtClean="0">
              <a:ln>
                <a:noFill/>
              </a:ln>
              <a:solidFill>
                <a:schemeClr val="tx1"/>
              </a:solidFill>
              <a:effectLst/>
              <a:latin typeface="Arial" panose="020B0604020202020204" pitchFamily="34" charset="0"/>
            </a:endParaRPr>
          </a:p>
        </p:txBody>
      </p:sp>
      <p:sp>
        <p:nvSpPr>
          <p:cNvPr id="5" name="Text Box 4"/>
          <p:cNvSpPr txBox="1">
            <a:spLocks noChangeArrowheads="1"/>
          </p:cNvSpPr>
          <p:nvPr/>
        </p:nvSpPr>
        <p:spPr bwMode="auto">
          <a:xfrm>
            <a:off x="627797" y="1050879"/>
            <a:ext cx="11068334" cy="5172500"/>
          </a:xfrm>
          <a:prstGeom prst="rect">
            <a:avLst/>
          </a:prstGeom>
          <a:solidFill>
            <a:srgbClr val="FFFFFF"/>
          </a:solidFill>
          <a:ln w="76200" cmpd="tri">
            <a:solidFill>
              <a:srgbClr val="000000"/>
            </a:solidFill>
            <a:miter lim="800000"/>
            <a:headEnd/>
            <a:tailEnd/>
          </a:ln>
        </p:spPr>
        <p:txBody>
          <a:bodyPr rot="0" vert="horz" wrap="square" lIns="91440" tIns="45720" rIns="91440" bIns="45720" anchor="ctr" anchorCtr="0" upright="1">
            <a:noAutofit/>
          </a:bodyPr>
          <a:lstStyle/>
          <a:p>
            <a:pPr marL="342900" lvl="0" indent="-342900" algn="just">
              <a:lnSpc>
                <a:spcPct val="125000"/>
              </a:lnSpc>
              <a:buFont typeface="Symbol" panose="05050102010706020507" pitchFamily="18" charset="2"/>
              <a:buChar char=""/>
            </a:pPr>
            <a:r>
              <a:rPr lang="tr-TR" sz="1600" b="1" dirty="0">
                <a:effectLst/>
                <a:latin typeface="Arial" panose="020B0604020202020204" pitchFamily="34" charset="0"/>
                <a:ea typeface="Times New Roman" panose="02020603050405020304" pitchFamily="18" charset="0"/>
              </a:rPr>
              <a:t>GİRİŞ</a:t>
            </a:r>
            <a:endParaRPr lang="tr-TR" dirty="0">
              <a:effectLst/>
              <a:latin typeface="Times New Roman" panose="02020603050405020304" pitchFamily="18" charset="0"/>
              <a:ea typeface="Times New Roman" panose="02020603050405020304" pitchFamily="18" charset="0"/>
            </a:endParaRPr>
          </a:p>
          <a:p>
            <a:pPr marL="342900" lvl="0" indent="-342900" algn="just">
              <a:lnSpc>
                <a:spcPct val="125000"/>
              </a:lnSpc>
              <a:buFont typeface="Symbol" panose="05050102010706020507" pitchFamily="18" charset="2"/>
              <a:buChar char=""/>
            </a:pPr>
            <a:r>
              <a:rPr lang="tr-TR" sz="1600" b="1" dirty="0">
                <a:effectLst/>
                <a:latin typeface="Arial" panose="020B0604020202020204" pitchFamily="34" charset="0"/>
                <a:ea typeface="Times New Roman" panose="02020603050405020304" pitchFamily="18" charset="0"/>
              </a:rPr>
              <a:t>EĞİTİM</a:t>
            </a:r>
            <a:endParaRPr lang="tr-TR" dirty="0">
              <a:effectLst/>
              <a:latin typeface="Times New Roman" panose="02020603050405020304" pitchFamily="18" charset="0"/>
              <a:ea typeface="Times New Roman" panose="02020603050405020304" pitchFamily="18" charset="0"/>
            </a:endParaRPr>
          </a:p>
          <a:p>
            <a:pPr marL="342900" lvl="0" indent="-342900" algn="just">
              <a:lnSpc>
                <a:spcPct val="125000"/>
              </a:lnSpc>
              <a:buFont typeface="Symbol" panose="05050102010706020507" pitchFamily="18" charset="2"/>
              <a:buChar char=""/>
            </a:pPr>
            <a:r>
              <a:rPr lang="tr-TR" sz="1600" b="1" dirty="0">
                <a:effectLst/>
                <a:latin typeface="Arial" panose="020B0604020202020204" pitchFamily="34" charset="0"/>
                <a:ea typeface="Times New Roman" panose="02020603050405020304" pitchFamily="18" charset="0"/>
              </a:rPr>
              <a:t>ÖĞRENME</a:t>
            </a:r>
            <a:endParaRPr lang="tr-TR" dirty="0">
              <a:effectLst/>
              <a:latin typeface="Times New Roman" panose="02020603050405020304" pitchFamily="18" charset="0"/>
              <a:ea typeface="Times New Roman" panose="02020603050405020304" pitchFamily="18" charset="0"/>
            </a:endParaRPr>
          </a:p>
          <a:p>
            <a:pPr marL="342900" lvl="0" indent="-342900" algn="just">
              <a:lnSpc>
                <a:spcPct val="125000"/>
              </a:lnSpc>
              <a:buFont typeface="Symbol" panose="05050102010706020507" pitchFamily="18" charset="2"/>
              <a:buChar char=""/>
            </a:pPr>
            <a:r>
              <a:rPr lang="tr-TR" sz="1600" b="1" dirty="0">
                <a:effectLst/>
                <a:latin typeface="Arial" panose="020B0604020202020204" pitchFamily="34" charset="0"/>
                <a:ea typeface="Times New Roman" panose="02020603050405020304" pitchFamily="18" charset="0"/>
              </a:rPr>
              <a:t>ÖĞRETME</a:t>
            </a:r>
            <a:endParaRPr lang="tr-TR" dirty="0">
              <a:effectLst/>
              <a:latin typeface="Times New Roman" panose="02020603050405020304" pitchFamily="18" charset="0"/>
              <a:ea typeface="Times New Roman" panose="02020603050405020304" pitchFamily="18" charset="0"/>
            </a:endParaRPr>
          </a:p>
          <a:p>
            <a:pPr marL="342900" lvl="0" indent="-342900" algn="just">
              <a:lnSpc>
                <a:spcPct val="125000"/>
              </a:lnSpc>
              <a:buFont typeface="Symbol" panose="05050102010706020507" pitchFamily="18" charset="2"/>
              <a:buChar char=""/>
            </a:pPr>
            <a:r>
              <a:rPr lang="tr-TR" sz="1600" b="1" dirty="0">
                <a:effectLst/>
                <a:latin typeface="Arial" panose="020B0604020202020204" pitchFamily="34" charset="0"/>
                <a:ea typeface="Times New Roman" panose="02020603050405020304" pitchFamily="18" charset="0"/>
              </a:rPr>
              <a:t>ÖĞRETİM</a:t>
            </a:r>
            <a:endParaRPr lang="tr-TR" dirty="0">
              <a:effectLst/>
              <a:latin typeface="Times New Roman" panose="02020603050405020304" pitchFamily="18" charset="0"/>
              <a:ea typeface="Times New Roman" panose="02020603050405020304" pitchFamily="18" charset="0"/>
            </a:endParaRPr>
          </a:p>
          <a:p>
            <a:pPr marL="342900" lvl="0" indent="-342900" algn="just">
              <a:lnSpc>
                <a:spcPct val="125000"/>
              </a:lnSpc>
              <a:spcBef>
                <a:spcPts val="300"/>
              </a:spcBef>
              <a:spcAft>
                <a:spcPts val="0"/>
              </a:spcAft>
              <a:buFont typeface="Symbol" panose="05050102010706020507" pitchFamily="18" charset="2"/>
              <a:buChar char=""/>
            </a:pPr>
            <a:r>
              <a:rPr lang="tr-TR" sz="1600" b="1" dirty="0">
                <a:effectLst/>
                <a:latin typeface="Arial" panose="020B0604020202020204" pitchFamily="34" charset="0"/>
                <a:ea typeface="Times New Roman" panose="02020603050405020304" pitchFamily="18" charset="0"/>
              </a:rPr>
              <a:t>EĞİTİM PROGRAMI VE ÖĞRETİM PROGRAMI</a:t>
            </a:r>
            <a:endParaRPr lang="tr-TR" dirty="0">
              <a:effectLst/>
              <a:latin typeface="Times New Roman" panose="02020603050405020304" pitchFamily="18" charset="0"/>
              <a:ea typeface="Times New Roman" panose="02020603050405020304" pitchFamily="18" charset="0"/>
            </a:endParaRPr>
          </a:p>
          <a:p>
            <a:pPr marL="342900" lvl="0" indent="-342900" algn="just">
              <a:lnSpc>
                <a:spcPct val="125000"/>
              </a:lnSpc>
              <a:spcBef>
                <a:spcPts val="300"/>
              </a:spcBef>
              <a:spcAft>
                <a:spcPts val="0"/>
              </a:spcAft>
              <a:buFont typeface="Symbol" panose="05050102010706020507" pitchFamily="18" charset="2"/>
              <a:buChar char=""/>
            </a:pPr>
            <a:r>
              <a:rPr lang="tr-TR" sz="1600" b="1" dirty="0">
                <a:effectLst/>
                <a:latin typeface="Arial" panose="020B0604020202020204" pitchFamily="34" charset="0"/>
                <a:ea typeface="Times New Roman" panose="02020603050405020304" pitchFamily="18" charset="0"/>
              </a:rPr>
              <a:t>ÖĞRETİM PROGRAMININ ÖGELERİ</a:t>
            </a:r>
            <a:endParaRPr lang="tr-TR" dirty="0">
              <a:effectLst/>
              <a:latin typeface="Times New Roman" panose="02020603050405020304" pitchFamily="18" charset="0"/>
              <a:ea typeface="Times New Roman" panose="02020603050405020304" pitchFamily="18" charset="0"/>
            </a:endParaRPr>
          </a:p>
          <a:p>
            <a:pPr marL="270510" indent="-90170" algn="just">
              <a:lnSpc>
                <a:spcPct val="125000"/>
              </a:lnSpc>
              <a:spcBef>
                <a:spcPts val="300"/>
              </a:spcBef>
              <a:spcAft>
                <a:spcPts val="300"/>
              </a:spcAft>
            </a:pPr>
            <a:r>
              <a:rPr lang="tr-TR" sz="1600" dirty="0">
                <a:effectLst/>
                <a:latin typeface="Arial" panose="020B0604020202020204" pitchFamily="34" charset="0"/>
                <a:ea typeface="Calibri" panose="020F0502020204030204" pitchFamily="34" charset="0"/>
                <a:cs typeface="Times New Roman" panose="02020603050405020304" pitchFamily="18" charset="0"/>
              </a:rPr>
              <a:t>1) Hedefler / Kazanımlar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p>
            <a:pPr marL="270510" indent="-90170" algn="just">
              <a:lnSpc>
                <a:spcPct val="125000"/>
              </a:lnSpc>
              <a:spcBef>
                <a:spcPts val="300"/>
              </a:spcBef>
              <a:spcAft>
                <a:spcPts val="300"/>
              </a:spcAft>
            </a:pPr>
            <a:r>
              <a:rPr lang="tr-TR" sz="1600" dirty="0">
                <a:effectLst/>
                <a:latin typeface="Arial" panose="020B0604020202020204" pitchFamily="34" charset="0"/>
                <a:ea typeface="Calibri" panose="020F0502020204030204" pitchFamily="34" charset="0"/>
                <a:cs typeface="Times New Roman" panose="02020603050405020304" pitchFamily="18" charset="0"/>
              </a:rPr>
              <a:t>2) İçerik</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p>
            <a:pPr marL="270510" indent="-90170" algn="just">
              <a:lnSpc>
                <a:spcPct val="125000"/>
              </a:lnSpc>
              <a:spcBef>
                <a:spcPts val="300"/>
              </a:spcBef>
              <a:spcAft>
                <a:spcPts val="300"/>
              </a:spcAft>
            </a:pPr>
            <a:r>
              <a:rPr lang="tr-TR" sz="1600" dirty="0">
                <a:effectLst/>
                <a:latin typeface="Arial" panose="020B0604020202020204" pitchFamily="34" charset="0"/>
                <a:ea typeface="Calibri" panose="020F0502020204030204" pitchFamily="34" charset="0"/>
                <a:cs typeface="Times New Roman" panose="02020603050405020304" pitchFamily="18" charset="0"/>
              </a:rPr>
              <a:t>3) Öğrenme-Öğretme Süreci</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p>
            <a:pPr marL="270510" indent="-90170" algn="just">
              <a:lnSpc>
                <a:spcPct val="125000"/>
              </a:lnSpc>
              <a:spcBef>
                <a:spcPts val="300"/>
              </a:spcBef>
              <a:spcAft>
                <a:spcPts val="300"/>
              </a:spcAft>
            </a:pPr>
            <a:r>
              <a:rPr lang="tr-TR" sz="1600" dirty="0">
                <a:effectLst/>
                <a:latin typeface="Arial" panose="020B0604020202020204" pitchFamily="34" charset="0"/>
                <a:ea typeface="Calibri" panose="020F0502020204030204" pitchFamily="34" charset="0"/>
                <a:cs typeface="Times New Roman" panose="02020603050405020304" pitchFamily="18" charset="0"/>
              </a:rPr>
              <a:t>4) Ölçme ve Değerlendirme</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5000"/>
              </a:lnSpc>
              <a:spcAft>
                <a:spcPts val="0"/>
              </a:spcAft>
              <a:buFont typeface="Symbol" panose="05050102010706020507" pitchFamily="18" charset="2"/>
              <a:buChar char=""/>
            </a:pPr>
            <a:r>
              <a:rPr lang="tr-TR" sz="1600" b="1" dirty="0">
                <a:effectLst/>
                <a:latin typeface="Arial" panose="020B0604020202020204" pitchFamily="34" charset="0"/>
                <a:ea typeface="Times New Roman" panose="02020603050405020304" pitchFamily="18" charset="0"/>
              </a:rPr>
              <a:t>OKUL, ÖĞRETMEN VE ÖĞRENCİ</a:t>
            </a:r>
            <a:endParaRPr lang="tr-TR" dirty="0">
              <a:effectLst/>
              <a:latin typeface="Times New Roman" panose="02020603050405020304" pitchFamily="18" charset="0"/>
              <a:ea typeface="Times New Roman" panose="02020603050405020304" pitchFamily="18" charset="0"/>
            </a:endParaRPr>
          </a:p>
          <a:p>
            <a:pPr marL="342900" lvl="0" indent="-342900" algn="just">
              <a:lnSpc>
                <a:spcPct val="125000"/>
              </a:lnSpc>
              <a:spcAft>
                <a:spcPts val="0"/>
              </a:spcAft>
              <a:buFont typeface="Symbol" panose="05050102010706020507" pitchFamily="18" charset="2"/>
              <a:buChar char=""/>
            </a:pPr>
            <a:r>
              <a:rPr lang="tr-TR" sz="1600" b="1" dirty="0">
                <a:effectLst/>
                <a:latin typeface="Arial" panose="020B0604020202020204" pitchFamily="34" charset="0"/>
                <a:ea typeface="Times New Roman" panose="02020603050405020304" pitchFamily="18" charset="0"/>
              </a:rPr>
              <a:t>OKULUN AMACI VE ÖNEMİ</a:t>
            </a:r>
            <a:endParaRPr lang="tr-TR" dirty="0">
              <a:effectLst/>
              <a:latin typeface="Times New Roman" panose="02020603050405020304" pitchFamily="18" charset="0"/>
              <a:ea typeface="Times New Roman" panose="02020603050405020304" pitchFamily="18" charset="0"/>
            </a:endParaRPr>
          </a:p>
        </p:txBody>
      </p:sp>
      <p:sp>
        <p:nvSpPr>
          <p:cNvPr id="6" name="Rectangle 4"/>
          <p:cNvSpPr>
            <a:spLocks noChangeArrowheads="1"/>
          </p:cNvSpPr>
          <p:nvPr/>
        </p:nvSpPr>
        <p:spPr bwMode="auto">
          <a:xfrm>
            <a:off x="0" y="-132269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100" b="0" i="0" u="none" strike="noStrike" cap="none" normalizeH="0" baseline="0" smtClean="0">
              <a:ln>
                <a:noFill/>
              </a:ln>
              <a:solidFill>
                <a:schemeClr val="tx1"/>
              </a:solidFill>
              <a:effectLst/>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1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r>
            <a:br>
              <a:rPr kumimoji="0" lang="tr-TR" altLang="tr-TR" sz="11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br>
            <a:endParaRPr kumimoji="0" lang="tr-TR" altLang="tr-TR" sz="11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295668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dirty="0"/>
              <a:t>GİRİŞ</a:t>
            </a:r>
          </a:p>
          <a:p>
            <a:r>
              <a:rPr lang="tr-TR" dirty="0"/>
              <a:t>Bir ülkenin ihtiyaç duyduğu yetişmiş nitelikli insan gücünü sağlayabilmesi, temelde o ülkenin eğitim sisteminin verimli ve etkili çalışması ile yakından ilişkilidir. Hızla değişen ve gelişen bir dünyada eğitim sistemlerinin kendilerini sürekli olarak yenilemeleri ve geliştirmeleri beklenir. Çünkü toplumun ihtiyaç duyduğu insan gücünden beklenen nitelikler hızla değişmekte ve bu durum da eğitim sistemlerini doğrudan etkilemektedir</a:t>
            </a:r>
            <a:r>
              <a:rPr lang="tr-TR" dirty="0" smtClean="0"/>
              <a:t>.</a:t>
            </a:r>
            <a:endParaRPr lang="tr-TR" dirty="0"/>
          </a:p>
        </p:txBody>
      </p:sp>
    </p:spTree>
    <p:extLst>
      <p:ext uri="{BB962C8B-B14F-4D97-AF65-F5344CB8AC3E}">
        <p14:creationId xmlns:p14="http://schemas.microsoft.com/office/powerpoint/2010/main" val="42624178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dirty="0"/>
              <a:t>EĞİTİM</a:t>
            </a:r>
          </a:p>
          <a:p>
            <a:r>
              <a:rPr lang="tr-TR" dirty="0"/>
              <a:t>Geçmişten günümüze bilim adamları ve düşünürler tarafından eğitimin değişik tanımları yapılmıştır. </a:t>
            </a:r>
          </a:p>
        </p:txBody>
      </p:sp>
    </p:spTree>
    <p:extLst>
      <p:ext uri="{BB962C8B-B14F-4D97-AF65-F5344CB8AC3E}">
        <p14:creationId xmlns:p14="http://schemas.microsoft.com/office/powerpoint/2010/main" val="3760837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233758" y="1845734"/>
            <a:ext cx="10058400" cy="4023360"/>
          </a:xfrm>
        </p:spPr>
        <p:txBody>
          <a:bodyPr/>
          <a:lstStyle/>
          <a:p>
            <a:r>
              <a:rPr lang="tr-TR" b="1" dirty="0" smtClean="0"/>
              <a:t>1. Eğitim </a:t>
            </a:r>
            <a:r>
              <a:rPr lang="tr-TR" b="1" dirty="0"/>
              <a:t>bir süreçtir.</a:t>
            </a:r>
            <a:endParaRPr lang="tr-TR" dirty="0"/>
          </a:p>
          <a:p>
            <a:r>
              <a:rPr lang="tr-TR" dirty="0"/>
              <a:t>Süreç, bir amaca yönelmiş olan sürekli değişmelerin tümüdür. Eğitimle de, bireyin bir amaca doğru sürekli olarak değiştirilmesi ve geliştirilmesi amaçlanmaktadır. Bireyin aldığı eğitimle sürekli gelişmesi, yetersiz durumdan daha yeterli duruma gelmesi sağlanmaktadır. Bu değişiklikler birbirini izleyen ve birbiri üzerine biriken öğretme ve öğrenmeler sonucunda gerçekleşmektedir. Bireyin eğitimi doğduğu andan itibaren başlamakta ve ölünceye kadar devam etmektedir. Bu nedenlerle eğitim çok kapsamlı bir süreçtir.</a:t>
            </a:r>
          </a:p>
          <a:p>
            <a:endParaRPr lang="tr-TR" dirty="0"/>
          </a:p>
        </p:txBody>
      </p:sp>
    </p:spTree>
    <p:extLst>
      <p:ext uri="{BB962C8B-B14F-4D97-AF65-F5344CB8AC3E}">
        <p14:creationId xmlns:p14="http://schemas.microsoft.com/office/powerpoint/2010/main" val="40968960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dirty="0"/>
              <a:t>2. Eğitim sürecinde bireyin bilgi, beceri ve davranışlarının istenen yönde değiştirilmesi amaçlanır</a:t>
            </a:r>
            <a:r>
              <a:rPr lang="tr-TR" b="1" dirty="0" smtClean="0"/>
              <a:t>.</a:t>
            </a:r>
            <a:endParaRPr lang="tr-TR" dirty="0"/>
          </a:p>
        </p:txBody>
      </p:sp>
    </p:spTree>
    <p:extLst>
      <p:ext uri="{BB962C8B-B14F-4D97-AF65-F5344CB8AC3E}">
        <p14:creationId xmlns:p14="http://schemas.microsoft.com/office/powerpoint/2010/main" val="1580730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3. Bilgi, beceri ve davranışlardaki değişme kasıtlı olarak gerçekleştirilmektedir.</a:t>
            </a:r>
            <a:endParaRPr lang="tr-TR" dirty="0"/>
          </a:p>
          <a:p>
            <a:r>
              <a:rPr lang="tr-TR" dirty="0"/>
              <a:t>Eğitimin tanımındaki "kasıt" ifadesiyle, önceden tasarlanmış olan bilgi, beceri ve davranışlardaki değişikliğin planlı olarak yani rastlantılara bırakılmadan gerçekleştirildiği belirtilmektedir. </a:t>
            </a:r>
          </a:p>
        </p:txBody>
      </p:sp>
    </p:spTree>
    <p:extLst>
      <p:ext uri="{BB962C8B-B14F-4D97-AF65-F5344CB8AC3E}">
        <p14:creationId xmlns:p14="http://schemas.microsoft.com/office/powerpoint/2010/main" val="2100727438"/>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16</TotalTime>
  <Words>952</Words>
  <Application>Microsoft Office PowerPoint</Application>
  <PresentationFormat>Geniş ekran</PresentationFormat>
  <Paragraphs>59</Paragraphs>
  <Slides>19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19</vt:i4>
      </vt:variant>
    </vt:vector>
  </HeadingPairs>
  <TitlesOfParts>
    <vt:vector size="25" baseType="lpstr">
      <vt:lpstr>Arial</vt:lpstr>
      <vt:lpstr>Calibri</vt:lpstr>
      <vt:lpstr>Calibri Light</vt:lpstr>
      <vt:lpstr>Symbol</vt:lpstr>
      <vt:lpstr>Times New Roman</vt:lpstr>
      <vt:lpstr>Geçmişe bakış</vt:lpstr>
      <vt:lpstr>EĞİTİM - ÖĞRETİM İLE İLGİLİ TEMEL KAVRAMLAR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 ÖĞRETİM İLE İLGİLİ TEMEL KAVRAMLAR </dc:title>
  <dc:creator>Windows Kullanıcısı</dc:creator>
  <cp:lastModifiedBy>ERTEN_GÖKÇE</cp:lastModifiedBy>
  <cp:revision>3</cp:revision>
  <dcterms:created xsi:type="dcterms:W3CDTF">2018-05-18T10:17:00Z</dcterms:created>
  <dcterms:modified xsi:type="dcterms:W3CDTF">2018-05-23T08:49:59Z</dcterms:modified>
</cp:coreProperties>
</file>