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3" r:id="rId4"/>
    <p:sldId id="1084" r:id="rId5"/>
    <p:sldId id="1085" r:id="rId6"/>
    <p:sldId id="1086" r:id="rId7"/>
    <p:sldId id="1087" r:id="rId8"/>
    <p:sldId id="1088" r:id="rId9"/>
    <p:sldId id="1089" r:id="rId10"/>
    <p:sldId id="1090"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3979DD7F-8E9F-4854-923A-CC0804F86A92}"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62221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hyperlink" Target="http://www.invest.gov.tr/tr-tr/sectors/Pages/RealEstate.aspx" TargetMode="Externa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94525" y="2492991"/>
            <a:ext cx="7443439" cy="1643527"/>
          </a:xfrm>
          <a:prstGeom prst="rect">
            <a:avLst/>
          </a:prstGeom>
        </p:spPr>
        <p:txBody>
          <a:bodyPr wrap="square">
            <a:spAutoFit/>
          </a:bodyPr>
          <a:lstStyle/>
          <a:p>
            <a:pPr marL="0" lvl="1" algn="ctr">
              <a:spcBef>
                <a:spcPct val="20000"/>
              </a:spcBef>
              <a:buClr>
                <a:schemeClr val="accent1"/>
              </a:buClr>
            </a:pPr>
            <a:r>
              <a:rPr lang="tr-TR" sz="2400" b="1" dirty="0"/>
              <a:t>GGY306</a:t>
            </a:r>
          </a:p>
          <a:p>
            <a:pPr marL="0" lvl="1" algn="ctr">
              <a:spcBef>
                <a:spcPct val="20000"/>
              </a:spcBef>
              <a:buClr>
                <a:schemeClr val="accent1"/>
              </a:buClr>
            </a:pPr>
            <a:r>
              <a:rPr lang="tr-TR" sz="2400" b="1" dirty="0"/>
              <a:t>Taşınmaz Yatırımlarının Sınıflandırılması, Geleneksel Taşınmaz Yatırımı Yaklaşımı, Taşınmaz Yatırım Programları </a:t>
            </a:r>
          </a:p>
        </p:txBody>
      </p:sp>
    </p:spTree>
    <p:extLst>
      <p:ext uri="{BB962C8B-B14F-4D97-AF65-F5344CB8AC3E}">
        <p14:creationId xmlns:p14="http://schemas.microsoft.com/office/powerpoint/2010/main" val="4197637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114039"/>
            <a:ext cx="6356393" cy="369332"/>
          </a:xfrm>
          <a:prstGeom prst="rect">
            <a:avLst/>
          </a:prstGeom>
        </p:spPr>
        <p:txBody>
          <a:bodyPr wrap="square">
            <a:spAutoFit/>
          </a:bodyPr>
          <a:lstStyle/>
          <a:p>
            <a:pPr marL="0" lvl="1" algn="ctr">
              <a:spcBef>
                <a:spcPct val="20000"/>
              </a:spcBef>
              <a:buClr>
                <a:schemeClr val="accent1"/>
              </a:buClr>
            </a:pPr>
            <a:r>
              <a:rPr lang="tr-TR" b="1" dirty="0"/>
              <a:t>Taşınmaz Kavramı </a:t>
            </a:r>
          </a:p>
        </p:txBody>
      </p:sp>
      <p:sp>
        <p:nvSpPr>
          <p:cNvPr id="3" name="Dikdörtgen 2"/>
          <p:cNvSpPr/>
          <p:nvPr/>
        </p:nvSpPr>
        <p:spPr>
          <a:xfrm>
            <a:off x="782857" y="1607875"/>
            <a:ext cx="7557471" cy="2400657"/>
          </a:xfrm>
          <a:prstGeom prst="rect">
            <a:avLst/>
          </a:prstGeom>
        </p:spPr>
        <p:txBody>
          <a:bodyPr wrap="square">
            <a:spAutoFit/>
          </a:bodyPr>
          <a:lstStyle/>
          <a:p>
            <a:pPr marL="214313" indent="-214313" algn="just">
              <a:buClr>
                <a:srgbClr val="C00000"/>
              </a:buClr>
              <a:buFont typeface="Arial" panose="020B0604020202020204" pitchFamily="34" charset="0"/>
              <a:buChar char="•"/>
            </a:pPr>
            <a:r>
              <a:rPr lang="tr-TR" sz="1500" b="1" dirty="0"/>
              <a:t>Taşınmaz (veya gayrimenkul)</a:t>
            </a:r>
            <a:r>
              <a:rPr lang="tr-TR" sz="1500" dirty="0"/>
              <a:t> kelime olarak, yabancı, başka anlamına gelen “gayr” sözcüğü ile nakledilmiş, taşınmış anlamına gelen “menkul” sözcüğünün birleşmesi ile oluşmuştur. Bu nedenle “taşınmaz” olarak da adlandırılmaktadır.</a:t>
            </a:r>
          </a:p>
          <a:p>
            <a:pPr marL="214313" indent="-214313" algn="just">
              <a:buClr>
                <a:srgbClr val="C00000"/>
              </a:buClr>
              <a:buFont typeface="Arial" panose="020B0604020202020204" pitchFamily="34" charset="0"/>
              <a:buChar char="•"/>
            </a:pPr>
            <a:endParaRPr lang="tr-TR" sz="1500" dirty="0"/>
          </a:p>
          <a:p>
            <a:pPr marL="214313" indent="-214313" algn="just">
              <a:buClr>
                <a:srgbClr val="C00000"/>
              </a:buClr>
              <a:buFont typeface="Arial" panose="020B0604020202020204" pitchFamily="34" charset="0"/>
              <a:buChar char="•"/>
            </a:pPr>
            <a:r>
              <a:rPr lang="tr-TR" sz="1500" dirty="0"/>
              <a:t>Taşınmaz mal veya mülk; bir yerden bir yere taşınması olanaksız olan, durağan malları ifade etmektedir. Gayrimenkul; arazi ve ağaçlar ve madenler gibi arazinin doğal parçası olan her şeyin yanı sıra, binalar ve iyileştirmeler gibi araziye insanlar tarafından yapılan eklentileri de kapsamaktadır. Elektrik, su, ısıtma tesisatı ve asansör gibi tüm sabit bina eklentileri de gayrimenkulün bir parçasıdır.</a:t>
            </a:r>
          </a:p>
          <a:p>
            <a:pPr marL="214313" indent="-214313" algn="just">
              <a:buClr>
                <a:srgbClr val="C00000"/>
              </a:buClr>
              <a:buFont typeface="Arial" panose="020B0604020202020204" pitchFamily="34" charset="0"/>
              <a:buChar char="•"/>
            </a:pPr>
            <a:endParaRPr lang="tr-TR" sz="15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89571" y="3713086"/>
            <a:ext cx="2689488" cy="1724030"/>
          </a:xfrm>
          <a:prstGeom prst="rect">
            <a:avLst/>
          </a:prstGeom>
        </p:spPr>
      </p:pic>
    </p:spTree>
    <p:extLst>
      <p:ext uri="{BB962C8B-B14F-4D97-AF65-F5344CB8AC3E}">
        <p14:creationId xmlns:p14="http://schemas.microsoft.com/office/powerpoint/2010/main" val="3664862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114039"/>
            <a:ext cx="6356393" cy="369332"/>
          </a:xfrm>
          <a:prstGeom prst="rect">
            <a:avLst/>
          </a:prstGeom>
        </p:spPr>
        <p:txBody>
          <a:bodyPr wrap="square">
            <a:spAutoFit/>
          </a:bodyPr>
          <a:lstStyle/>
          <a:p>
            <a:pPr marL="0" lvl="1" algn="ctr">
              <a:spcBef>
                <a:spcPct val="20000"/>
              </a:spcBef>
              <a:buClr>
                <a:schemeClr val="accent1"/>
              </a:buClr>
            </a:pPr>
            <a:r>
              <a:rPr lang="tr-TR" b="1" dirty="0"/>
              <a:t>Taşınmaz Kavramı </a:t>
            </a:r>
          </a:p>
        </p:txBody>
      </p:sp>
      <p:sp>
        <p:nvSpPr>
          <p:cNvPr id="5" name="Dikdörtgen 4"/>
          <p:cNvSpPr/>
          <p:nvPr/>
        </p:nvSpPr>
        <p:spPr>
          <a:xfrm>
            <a:off x="991942" y="1955851"/>
            <a:ext cx="4218465" cy="2169825"/>
          </a:xfrm>
          <a:prstGeom prst="rect">
            <a:avLst/>
          </a:prstGeom>
        </p:spPr>
        <p:txBody>
          <a:bodyPr wrap="square">
            <a:spAutoFit/>
          </a:bodyPr>
          <a:lstStyle/>
          <a:p>
            <a:pPr marL="214313" indent="-214313" algn="just">
              <a:buClr>
                <a:srgbClr val="C00000"/>
              </a:buClr>
              <a:buFont typeface="Arial" panose="020B0604020202020204" pitchFamily="34" charset="0"/>
              <a:buChar char="•"/>
            </a:pPr>
            <a:r>
              <a:rPr lang="tr-TR" sz="1350" dirty="0"/>
              <a:t>Gayrimenkul ayrıca hem üstü, hem yeryüzü, hem de yeraltı bütün eklentileri içerir.</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Gayrimenkul; toplum yararı amacıyla geliştirilmiş sınırlamalar dışında, sahiplerine diledikleri gibi kullanma, yararlanma ve tasarruf hakkı vermektedir. TC Anayasasına göre gayrimenkul üzerindeki mülkiyet hakkı “toplum yararı gerekçesi ve kanun ile sınırlama” konusu yapılmakta, ancak malik hak kaybının tazmin edilmesi zorunlu olmaktadır.</a:t>
            </a:r>
          </a:p>
        </p:txBody>
      </p:sp>
      <p:pic>
        <p:nvPicPr>
          <p:cNvPr id="7" name="Resim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4423" y="2029277"/>
            <a:ext cx="2868632" cy="2840092"/>
          </a:xfrm>
          <a:prstGeom prst="rect">
            <a:avLst/>
          </a:prstGeom>
        </p:spPr>
      </p:pic>
    </p:spTree>
    <p:extLst>
      <p:ext uri="{BB962C8B-B14F-4D97-AF65-F5344CB8AC3E}">
        <p14:creationId xmlns:p14="http://schemas.microsoft.com/office/powerpoint/2010/main" val="341229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114039"/>
            <a:ext cx="6356393" cy="369332"/>
          </a:xfrm>
          <a:prstGeom prst="rect">
            <a:avLst/>
          </a:prstGeom>
        </p:spPr>
        <p:txBody>
          <a:bodyPr wrap="square">
            <a:spAutoFit/>
          </a:bodyPr>
          <a:lstStyle/>
          <a:p>
            <a:pPr marL="0" lvl="1" algn="ctr">
              <a:spcBef>
                <a:spcPct val="20000"/>
              </a:spcBef>
              <a:buClr>
                <a:schemeClr val="accent1"/>
              </a:buClr>
            </a:pPr>
            <a:r>
              <a:rPr lang="tr-TR" b="1" dirty="0"/>
              <a:t>Taşınmaz Yatırımlarının Sınıflandırılması </a:t>
            </a:r>
          </a:p>
        </p:txBody>
      </p:sp>
      <p:sp>
        <p:nvSpPr>
          <p:cNvPr id="3" name="Dikdörtgen 2"/>
          <p:cNvSpPr/>
          <p:nvPr/>
        </p:nvSpPr>
        <p:spPr>
          <a:xfrm>
            <a:off x="782857" y="1961221"/>
            <a:ext cx="7557471" cy="3554819"/>
          </a:xfrm>
          <a:prstGeom prst="rect">
            <a:avLst/>
          </a:prstGeom>
        </p:spPr>
        <p:txBody>
          <a:bodyPr wrap="square">
            <a:spAutoFit/>
          </a:bodyPr>
          <a:lstStyle/>
          <a:p>
            <a:pPr marL="214313" indent="-214313" algn="just">
              <a:buClr>
                <a:srgbClr val="C00000"/>
              </a:buClr>
              <a:buFont typeface="Arial" panose="020B0604020202020204" pitchFamily="34" charset="0"/>
              <a:buChar char="•"/>
            </a:pPr>
            <a:endParaRPr lang="tr-TR" sz="1500" b="1" dirty="0">
              <a:solidFill>
                <a:srgbClr val="000000"/>
              </a:solidFill>
              <a:latin typeface="Arial" panose="020B0604020202020204" pitchFamily="34" charset="0"/>
            </a:endParaRPr>
          </a:p>
          <a:p>
            <a:pPr marL="214313" indent="-214313" algn="just">
              <a:buClr>
                <a:srgbClr val="C00000"/>
              </a:buClr>
              <a:buFont typeface="Arial" panose="020B0604020202020204" pitchFamily="34" charset="0"/>
              <a:buChar char="•"/>
            </a:pPr>
            <a:r>
              <a:rPr lang="tr-TR" sz="1500" dirty="0"/>
              <a:t>Türkiye gayrimenkul sektöründe konut, ofis ve ticari yapı yatırımları 2008 yılından beri ön plana çıkmıştır. </a:t>
            </a:r>
          </a:p>
          <a:p>
            <a:pPr marL="214313" indent="-214313" algn="just">
              <a:buClr>
                <a:srgbClr val="C00000"/>
              </a:buClr>
              <a:buFont typeface="Arial" panose="020B0604020202020204" pitchFamily="34" charset="0"/>
              <a:buChar char="•"/>
            </a:pPr>
            <a:endParaRPr lang="tr-TR" sz="1500" b="1" dirty="0">
              <a:solidFill>
                <a:srgbClr val="000000"/>
              </a:solidFill>
              <a:latin typeface="Arial" panose="020B0604020202020204" pitchFamily="34" charset="0"/>
            </a:endParaRPr>
          </a:p>
          <a:p>
            <a:pPr marL="214313" indent="-214313" algn="just">
              <a:buClr>
                <a:srgbClr val="C00000"/>
              </a:buClr>
              <a:buFont typeface="Arial" panose="020B0604020202020204" pitchFamily="34" charset="0"/>
              <a:buChar char="•"/>
            </a:pPr>
            <a:r>
              <a:rPr lang="tr-TR" sz="1500" dirty="0"/>
              <a:t>Taşınmaz (gayrimenkul) piyasaları; aşağıdaki ana başlıklar halinde ve bunlara bağlı olarak arsa, alt yapı, yapı malzemesi, iş gücü gibi alt piyasalar olarak değerlendirilebilir (</a:t>
            </a:r>
            <a:r>
              <a:rPr lang="tr-TR" sz="1500" dirty="0" err="1"/>
              <a:t>Tanrıvermiş</a:t>
            </a:r>
            <a:r>
              <a:rPr lang="tr-TR" sz="1500" dirty="0"/>
              <a:t> 2018).</a:t>
            </a:r>
          </a:p>
          <a:p>
            <a:pPr marL="214313" indent="-214313" algn="just">
              <a:buClr>
                <a:srgbClr val="C00000"/>
              </a:buClr>
              <a:buFont typeface="Arial" panose="020B0604020202020204" pitchFamily="34" charset="0"/>
              <a:buChar char="•"/>
            </a:pPr>
            <a:endParaRPr lang="tr-TR" sz="1500" dirty="0"/>
          </a:p>
          <a:p>
            <a:pPr marL="214313" indent="-214313" algn="just">
              <a:buClr>
                <a:srgbClr val="C00000"/>
              </a:buClr>
              <a:buFont typeface="Arial" panose="020B0604020202020204" pitchFamily="34" charset="0"/>
              <a:buChar char="•"/>
            </a:pPr>
            <a:endParaRPr lang="tr-TR" sz="1500" dirty="0"/>
          </a:p>
          <a:p>
            <a:pPr marL="214313" indent="-214313" algn="just">
              <a:buClr>
                <a:srgbClr val="C00000"/>
              </a:buClr>
              <a:buFont typeface="Arial" panose="020B0604020202020204" pitchFamily="34" charset="0"/>
              <a:buChar char="•"/>
            </a:pPr>
            <a:r>
              <a:rPr lang="tr-TR" sz="1500" dirty="0"/>
              <a:t>konut piyasası,</a:t>
            </a:r>
          </a:p>
          <a:p>
            <a:pPr marL="214313" indent="-214313" algn="just">
              <a:buClr>
                <a:srgbClr val="C00000"/>
              </a:buClr>
              <a:buFont typeface="Arial" panose="020B0604020202020204" pitchFamily="34" charset="0"/>
              <a:buChar char="•"/>
            </a:pPr>
            <a:r>
              <a:rPr lang="tr-TR" sz="1500" dirty="0"/>
              <a:t>ticari mülk (ofis, perakende) piyasası,</a:t>
            </a:r>
          </a:p>
          <a:p>
            <a:pPr marL="214313" indent="-214313" algn="just">
              <a:buClr>
                <a:srgbClr val="C00000"/>
              </a:buClr>
              <a:buFont typeface="Arial" panose="020B0604020202020204" pitchFamily="34" charset="0"/>
              <a:buChar char="•"/>
            </a:pPr>
            <a:r>
              <a:rPr lang="tr-TR" sz="1500" dirty="0"/>
              <a:t>sanayi ve lojistik piyasası,</a:t>
            </a:r>
          </a:p>
          <a:p>
            <a:pPr marL="214313" indent="-214313" algn="just">
              <a:buClr>
                <a:srgbClr val="C00000"/>
              </a:buClr>
              <a:buFont typeface="Arial" panose="020B0604020202020204" pitchFamily="34" charset="0"/>
              <a:buChar char="•"/>
            </a:pPr>
            <a:r>
              <a:rPr lang="tr-TR" sz="1500" dirty="0"/>
              <a:t>otel piyasası, </a:t>
            </a:r>
          </a:p>
          <a:p>
            <a:pPr marL="214313" indent="-214313" algn="just">
              <a:buClr>
                <a:srgbClr val="C00000"/>
              </a:buClr>
              <a:buFont typeface="Arial" panose="020B0604020202020204" pitchFamily="34" charset="0"/>
              <a:buChar char="•"/>
            </a:pPr>
            <a:r>
              <a:rPr lang="tr-TR" sz="1500" dirty="0"/>
              <a:t>GYO piyasası </a:t>
            </a:r>
          </a:p>
          <a:p>
            <a:pPr marL="214313" indent="-214313" algn="just">
              <a:buClr>
                <a:srgbClr val="C00000"/>
              </a:buClr>
              <a:buFont typeface="Arial" panose="020B0604020202020204" pitchFamily="34" charset="0"/>
              <a:buChar char="•"/>
            </a:pPr>
            <a:endParaRPr lang="tr-TR" sz="1500" dirty="0"/>
          </a:p>
        </p:txBody>
      </p:sp>
    </p:spTree>
    <p:extLst>
      <p:ext uri="{BB962C8B-B14F-4D97-AF65-F5344CB8AC3E}">
        <p14:creationId xmlns:p14="http://schemas.microsoft.com/office/powerpoint/2010/main" val="450527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Geleneksel Taşınmaz Yatırımı Yaklaşımı</a:t>
            </a:r>
          </a:p>
        </p:txBody>
      </p:sp>
      <p:sp>
        <p:nvSpPr>
          <p:cNvPr id="4" name="Dikdörtgen 3"/>
          <p:cNvSpPr/>
          <p:nvPr/>
        </p:nvSpPr>
        <p:spPr>
          <a:xfrm>
            <a:off x="771283" y="2032704"/>
            <a:ext cx="7557471" cy="2554545"/>
          </a:xfrm>
          <a:prstGeom prst="rect">
            <a:avLst/>
          </a:prstGeom>
        </p:spPr>
        <p:txBody>
          <a:bodyPr wrap="square">
            <a:spAutoFit/>
          </a:bodyPr>
          <a:lstStyle/>
          <a:p>
            <a:pPr marL="128588" indent="-128588"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Özel Sektör - Borçlanmaya dayalı yatırımlar: </a:t>
            </a:r>
          </a:p>
          <a:p>
            <a:pPr marL="128588" indent="-128588"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Özel girişim borç ile gerçekleştirilen yatırımlar gayrimenkulün ipotek altına alınması ile gerçekleşir.</a:t>
            </a:r>
          </a:p>
          <a:p>
            <a:pPr marL="128588" indent="-128588"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Kamu - Borçlanmaya dayalı yatırımlar: </a:t>
            </a:r>
          </a:p>
          <a:p>
            <a:pPr marL="128588" indent="-128588"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Kamu sektöründe borçlanmaya dayalı gerçekleştirilen yatırımlar ipotekli hisse senetleri veya devlet tahvilleri ile gerçekleşir. </a:t>
            </a:r>
          </a:p>
        </p:txBody>
      </p:sp>
    </p:spTree>
    <p:extLst>
      <p:ext uri="{BB962C8B-B14F-4D97-AF65-F5344CB8AC3E}">
        <p14:creationId xmlns:p14="http://schemas.microsoft.com/office/powerpoint/2010/main" val="3440594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Geleneksel Taşınmaz Yatırımı Yaklaşımı</a:t>
            </a:r>
          </a:p>
        </p:txBody>
      </p:sp>
      <p:sp>
        <p:nvSpPr>
          <p:cNvPr id="4" name="Dikdörtgen 3"/>
          <p:cNvSpPr/>
          <p:nvPr/>
        </p:nvSpPr>
        <p:spPr>
          <a:xfrm>
            <a:off x="782857" y="1640251"/>
            <a:ext cx="7557471" cy="3465051"/>
          </a:xfrm>
          <a:prstGeom prst="rect">
            <a:avLst/>
          </a:prstGeom>
        </p:spPr>
        <p:txBody>
          <a:bodyPr wrap="square">
            <a:spAutoFit/>
          </a:bodyPr>
          <a:lstStyle/>
          <a:p>
            <a:pPr marL="128588" indent="-128588"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Dört farklı finansman sağlama yaklaşımı, farklı risk ve likidite profilleri ortaya çıkarmakta ve bu şekilde değerlendirilmektedir. Borçlanmaya dayalı yatırım tercihleri  gelecekte alınacak değeri belirlenmiş kiralar ve süreler üzerinden  değerlendirilmektedir.</a:t>
            </a:r>
          </a:p>
          <a:p>
            <a:pPr marL="128588" indent="-128588"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Bu tip yatırımlar öngörülebilirlik ve yüksek olasılıklı getiri lehine  bazı riskli potansiyel getirilerden vazgeçebilmektedirler. Diğer taraftan, öz kaynağa  dayalı yatırımlar gelecekteki kira alacaklarının borçlanma pozisyonuna bağlı olmasından dolayı görece daha riskli yatırımlardır. </a:t>
            </a:r>
          </a:p>
          <a:p>
            <a:pPr marL="128588" indent="-128588"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Bu nedenle öz kaynağa dayalı yatırımların başarısı, mülklerin doğru yönetilmesi, geliştirilmesi ve kontrol edilmesi ile birlikte kira gelirlerinin arttırılmasına bağlıdır. </a:t>
            </a:r>
          </a:p>
        </p:txBody>
      </p:sp>
    </p:spTree>
    <p:extLst>
      <p:ext uri="{BB962C8B-B14F-4D97-AF65-F5344CB8AC3E}">
        <p14:creationId xmlns:p14="http://schemas.microsoft.com/office/powerpoint/2010/main" val="29514022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Geleneksel Taşınmaz Yatırımı Yaklaşımı</a:t>
            </a:r>
          </a:p>
        </p:txBody>
      </p:sp>
      <p:sp>
        <p:nvSpPr>
          <p:cNvPr id="4" name="Dikdörtgen 3"/>
          <p:cNvSpPr/>
          <p:nvPr/>
        </p:nvSpPr>
        <p:spPr>
          <a:xfrm>
            <a:off x="782857" y="1779220"/>
            <a:ext cx="7557471" cy="2298065"/>
          </a:xfrm>
          <a:prstGeom prst="rect">
            <a:avLst/>
          </a:prstGeom>
        </p:spPr>
        <p:txBody>
          <a:bodyPr wrap="square">
            <a:spAutoFit/>
          </a:bodyPr>
          <a:lstStyle/>
          <a:p>
            <a:pPr marL="128588" indent="-128588"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Kendi öz kaynağını kullanan özel sektör yatırımları, kamu sermaye yatırımlarına göre düşük likidite ve daha yüksek risk içermesi nedeni ile yüksek gelir beklentisi içinde olan yatırımlardır. </a:t>
            </a:r>
          </a:p>
          <a:p>
            <a:pPr marL="128588" indent="-128588"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Gayrimenkul yatırım ortaklıkları iyi organize edilmiş, şeffaflığın yüksek olduğu ve yeterli enformasyonun olduğu piyasalardır. Özel sektör sermaye yatırımları ise bireysel alıcı ve satıcı arasında gerçekleşen düşük </a:t>
            </a:r>
            <a:r>
              <a:rPr lang="tr-TR" sz="1500" spc="-38" dirty="0" err="1">
                <a:solidFill>
                  <a:srgbClr val="000000"/>
                </a:solidFill>
                <a:latin typeface="Arial" panose="020B0604020202020204" pitchFamily="34" charset="0"/>
                <a:ea typeface="Trebuchet MS" panose="020B0603020202020204" pitchFamily="34" charset="0"/>
                <a:cs typeface="Arial" panose="020B0604020202020204" pitchFamily="34" charset="0"/>
              </a:rPr>
              <a:t>enformasyonlu</a:t>
            </a:r>
            <a:r>
              <a:rPr lang="tr-TR" sz="1500" spc="-38" dirty="0">
                <a:solidFill>
                  <a:srgbClr val="000000"/>
                </a:solidFill>
                <a:latin typeface="Arial" panose="020B0604020202020204" pitchFamily="34" charset="0"/>
                <a:ea typeface="Trebuchet MS" panose="020B0603020202020204" pitchFamily="34" charset="0"/>
                <a:cs typeface="Arial" panose="020B0604020202020204" pitchFamily="34" charset="0"/>
              </a:rPr>
              <a:t> işlemlerdir.</a:t>
            </a:r>
          </a:p>
        </p:txBody>
      </p:sp>
    </p:spTree>
    <p:extLst>
      <p:ext uri="{BB962C8B-B14F-4D97-AF65-F5344CB8AC3E}">
        <p14:creationId xmlns:p14="http://schemas.microsoft.com/office/powerpoint/2010/main" val="2253037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7632" y="1785590"/>
            <a:ext cx="7626505" cy="1313056"/>
          </a:xfrm>
        </p:spPr>
        <p:txBody>
          <a:bodyPr>
            <a:normAutofit/>
          </a:bodyPr>
          <a:lstStyle/>
          <a:p>
            <a:r>
              <a:rPr lang="tr-TR" sz="1350" dirty="0"/>
              <a:t>Anonim 2018. Web sitesi: </a:t>
            </a:r>
            <a:r>
              <a:rPr lang="tr-TR" sz="1350" dirty="0">
                <a:solidFill>
                  <a:schemeClr val="tx1"/>
                </a:solidFill>
                <a:latin typeface="+mn-lt"/>
                <a:ea typeface="+mn-ea"/>
                <a:cs typeface="+mn-cs"/>
                <a:hlinkClick r:id="rId2"/>
              </a:rPr>
              <a:t>http://www.invest.gov.tr/tr-tr/sectors/Pages/RealEstate.aspx</a:t>
            </a:r>
            <a:r>
              <a:rPr lang="tr-TR" sz="1350" dirty="0">
                <a:solidFill>
                  <a:schemeClr val="tx1"/>
                </a:solidFill>
                <a:latin typeface="+mn-lt"/>
                <a:ea typeface="+mn-ea"/>
                <a:cs typeface="+mn-cs"/>
              </a:rPr>
              <a:t> Erişim Tarihi: 28.01.2019</a:t>
            </a:r>
            <a:br>
              <a:rPr lang="tr-TR" sz="1350" dirty="0">
                <a:solidFill>
                  <a:schemeClr val="tx1"/>
                </a:solidFill>
                <a:latin typeface="+mn-lt"/>
                <a:ea typeface="+mn-ea"/>
                <a:cs typeface="+mn-cs"/>
              </a:rPr>
            </a:br>
            <a:endParaRPr lang="tr-TR" sz="1350" dirty="0">
              <a:solidFill>
                <a:schemeClr val="tx1"/>
              </a:solidFill>
              <a:latin typeface="+mn-lt"/>
              <a:ea typeface="+mn-ea"/>
              <a:cs typeface="+mn-cs"/>
            </a:endParaRPr>
          </a:p>
        </p:txBody>
      </p:sp>
      <p:sp>
        <p:nvSpPr>
          <p:cNvPr id="5" name="Dikdörtgen 4"/>
          <p:cNvSpPr/>
          <p:nvPr/>
        </p:nvSpPr>
        <p:spPr>
          <a:xfrm>
            <a:off x="937633" y="2845565"/>
            <a:ext cx="7475963" cy="923330"/>
          </a:xfrm>
          <a:prstGeom prst="rect">
            <a:avLst/>
          </a:prstGeom>
        </p:spPr>
        <p:txBody>
          <a:bodyPr wrap="square">
            <a:spAutoFit/>
          </a:bodyPr>
          <a:lstStyle/>
          <a:p>
            <a:endParaRPr lang="tr-TR" sz="1350" dirty="0"/>
          </a:p>
          <a:p>
            <a:r>
              <a:rPr lang="tr-TR" sz="1350" dirty="0" err="1"/>
              <a:t>Tanrıvermiş</a:t>
            </a:r>
            <a:r>
              <a:rPr lang="tr-TR" sz="1350" dirty="0"/>
              <a:t>, H. 2017. Gayrimenkul Değerleme Esasları - Lisanslama Sınavları Çalışma </a:t>
            </a:r>
            <a:r>
              <a:rPr lang="tr-TR" sz="1350" dirty="0" err="1"/>
              <a:t>Notları,SPL</a:t>
            </a:r>
            <a:r>
              <a:rPr lang="tr-TR" sz="1350" dirty="0"/>
              <a:t> Sicil ve Eğitim Kuruluşu, Ankara. </a:t>
            </a:r>
          </a:p>
          <a:p>
            <a:endParaRPr lang="tr-TR" sz="1350" dirty="0"/>
          </a:p>
        </p:txBody>
      </p:sp>
    </p:spTree>
    <p:extLst>
      <p:ext uri="{BB962C8B-B14F-4D97-AF65-F5344CB8AC3E}">
        <p14:creationId xmlns:p14="http://schemas.microsoft.com/office/powerpoint/2010/main" val="15978521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12439</TotalTime>
  <Words>496</Words>
  <Application>Microsoft Office PowerPoint</Application>
  <PresentationFormat>Ekran Gösterisi (4:3)</PresentationFormat>
  <Paragraphs>37</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8</vt:i4>
      </vt:variant>
    </vt:vector>
  </HeadingPairs>
  <TitlesOfParts>
    <vt:vector size="15" baseType="lpstr">
      <vt:lpstr>ＭＳ Ｐゴシック</vt:lpstr>
      <vt:lpstr>Arial</vt:lpstr>
      <vt:lpstr>Calibri</vt:lpstr>
      <vt:lpstr>Trebuchet MS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Anonim 2018. Web sitesi: http://www.invest.gov.tr/tr-tr/sectors/Pages/RealEstate.aspx Erişim Tarihi: 28.01.2019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810</cp:revision>
  <cp:lastPrinted>2016-10-24T07:53:35Z</cp:lastPrinted>
  <dcterms:created xsi:type="dcterms:W3CDTF">2016-09-18T09:35:24Z</dcterms:created>
  <dcterms:modified xsi:type="dcterms:W3CDTF">2020-02-25T08:39:20Z</dcterms:modified>
</cp:coreProperties>
</file>