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4"/>
  </p:notesMasterIdLst>
  <p:sldIdLst>
    <p:sldId id="1082" r:id="rId4"/>
    <p:sldId id="1083" r:id="rId5"/>
    <p:sldId id="1087" r:id="rId6"/>
    <p:sldId id="1088" r:id="rId7"/>
    <p:sldId id="1086" r:id="rId8"/>
    <p:sldId id="1089" r:id="rId9"/>
    <p:sldId id="1090" r:id="rId10"/>
    <p:sldId id="1085" r:id="rId11"/>
    <p:sldId id="1084" r:id="rId12"/>
    <p:sldId id="1091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1" d="100"/>
          <a:sy n="81" d="100"/>
        </p:scale>
        <p:origin x="1068" y="7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3/2/2020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3/2/2020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3/2/2020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3/2/2020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3/2/2020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3/2/2020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3/2/2020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3/2/2020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3/2/2020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7F401C3C-A6F0-44EE-B186-CD3D406B509D}" type="datetimeFigureOut">
              <a:rPr lang="tr-TR" smtClean="0"/>
              <a:pPr/>
              <a:t>2.3.2020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F5660408-ED38-4420-B38F-52345564F5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894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Yapı Hasarları ve Kusurlarının Analizi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Dr.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Mustafa TOMBUL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3761" y="274638"/>
            <a:ext cx="7695210" cy="1143000"/>
          </a:xfrm>
        </p:spPr>
        <p:txBody>
          <a:bodyPr/>
          <a:lstStyle/>
          <a:p>
            <a:r>
              <a:rPr lang="tr-TR" sz="2800" dirty="0" smtClean="0"/>
              <a:t>Kaynaklar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3761" y="1447800"/>
            <a:ext cx="8529927" cy="541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1400" b="1" dirty="0"/>
              <a:t>AKDEMİR, Z,</a:t>
            </a:r>
            <a:r>
              <a:rPr lang="tr-TR" sz="1400" dirty="0"/>
              <a:t>, 1997. Batı Karadeniz bölgesi yerleşmelerinde geleneksel konut kültürüne bağlı biçimsel </a:t>
            </a:r>
            <a:r>
              <a:rPr lang="tr-TR" sz="1400" dirty="0" smtClean="0"/>
              <a:t>ve yapısal </a:t>
            </a:r>
            <a:r>
              <a:rPr lang="tr-TR" sz="1400" dirty="0"/>
              <a:t>kurgu özelliklerine ait ölçütler, Doktora tezi, </a:t>
            </a:r>
            <a:r>
              <a:rPr lang="tr-TR" sz="1400" dirty="0" smtClean="0"/>
              <a:t>YU. </a:t>
            </a:r>
          </a:p>
          <a:p>
            <a:pPr marL="0" indent="0" algn="just">
              <a:buNone/>
            </a:pPr>
            <a:r>
              <a:rPr lang="tr-TR" sz="1400" b="1" dirty="0" smtClean="0"/>
              <a:t>BAYÜLKE</a:t>
            </a:r>
            <a:r>
              <a:rPr lang="tr-TR" sz="1400" b="1" dirty="0"/>
              <a:t>, N., </a:t>
            </a:r>
            <a:r>
              <a:rPr lang="tr-TR" sz="1400" dirty="0"/>
              <a:t>2004. Ahşap yapılar ve deprem, Afet İşleri Genel Müdürlüğü, Deprem Araştırma Dairesi.</a:t>
            </a:r>
          </a:p>
          <a:p>
            <a:pPr marL="0" indent="0" algn="just">
              <a:buNone/>
            </a:pPr>
            <a:r>
              <a:rPr lang="tr-TR" sz="1400" b="1" dirty="0" smtClean="0"/>
              <a:t>CECCOTTİ</a:t>
            </a:r>
            <a:r>
              <a:rPr lang="tr-TR" sz="1400" b="1" dirty="0"/>
              <a:t>, A., KARACABEYLİ, E., </a:t>
            </a:r>
            <a:r>
              <a:rPr lang="tr-TR" sz="1400" dirty="0"/>
              <a:t>2000. </a:t>
            </a:r>
            <a:r>
              <a:rPr lang="tr-TR" sz="1400" dirty="0" err="1"/>
              <a:t>Dynamic</a:t>
            </a:r>
            <a:r>
              <a:rPr lang="tr-TR" sz="1400" dirty="0"/>
              <a:t> </a:t>
            </a:r>
            <a:r>
              <a:rPr lang="tr-TR" sz="1400" dirty="0" err="1"/>
              <a:t>analysis</a:t>
            </a:r>
            <a:r>
              <a:rPr lang="tr-TR" sz="1400" dirty="0"/>
              <a:t> of </a:t>
            </a:r>
            <a:r>
              <a:rPr lang="tr-TR" sz="1400" dirty="0" err="1"/>
              <a:t>nailed</a:t>
            </a:r>
            <a:r>
              <a:rPr lang="tr-TR" sz="1400" dirty="0"/>
              <a:t> </a:t>
            </a:r>
            <a:r>
              <a:rPr lang="tr-TR" sz="1400" dirty="0" err="1"/>
              <a:t>wood-frame</a:t>
            </a:r>
            <a:r>
              <a:rPr lang="tr-TR" sz="1400" dirty="0"/>
              <a:t> </a:t>
            </a:r>
            <a:r>
              <a:rPr lang="tr-TR" sz="1400" dirty="0" err="1"/>
              <a:t>shear</a:t>
            </a:r>
            <a:r>
              <a:rPr lang="tr-TR" sz="1400" dirty="0"/>
              <a:t> </a:t>
            </a:r>
            <a:r>
              <a:rPr lang="tr-TR" sz="1400" dirty="0" err="1"/>
              <a:t>walls</a:t>
            </a:r>
            <a:r>
              <a:rPr lang="tr-TR" sz="1400" dirty="0"/>
              <a:t>. 12th </a:t>
            </a:r>
            <a:r>
              <a:rPr lang="tr-TR" sz="1400" dirty="0" smtClean="0"/>
              <a:t>World Conference </a:t>
            </a:r>
            <a:r>
              <a:rPr lang="tr-TR" sz="1400" dirty="0"/>
              <a:t>on </a:t>
            </a:r>
            <a:r>
              <a:rPr lang="tr-TR" sz="1400" dirty="0" err="1"/>
              <a:t>Earthquake</a:t>
            </a:r>
            <a:r>
              <a:rPr lang="tr-TR" sz="1400" dirty="0"/>
              <a:t> </a:t>
            </a:r>
            <a:r>
              <a:rPr lang="tr-TR" sz="1400" dirty="0" err="1"/>
              <a:t>Engineering</a:t>
            </a:r>
            <a:r>
              <a:rPr lang="tr-TR" sz="1400" dirty="0"/>
              <a:t>, New </a:t>
            </a:r>
            <a:r>
              <a:rPr lang="tr-TR" sz="1400" dirty="0" err="1"/>
              <a:t>Zealand</a:t>
            </a:r>
            <a:r>
              <a:rPr lang="tr-TR" sz="1400" dirty="0"/>
              <a:t>, 720, pp.1-8.</a:t>
            </a:r>
          </a:p>
          <a:p>
            <a:pPr marL="0" indent="0" algn="just">
              <a:buNone/>
            </a:pPr>
            <a:r>
              <a:rPr lang="tr-TR" sz="1400" b="1" dirty="0" smtClean="0"/>
              <a:t>ÇOBANCAOĞLU</a:t>
            </a:r>
            <a:r>
              <a:rPr lang="tr-TR" sz="1400" b="1" dirty="0"/>
              <a:t>, T.,</a:t>
            </a:r>
            <a:r>
              <a:rPr lang="tr-TR" sz="1400" dirty="0"/>
              <a:t> 1998. Türkiye’de ahşap evin bölgelere göre yapısal olarak incelenmesi </a:t>
            </a:r>
            <a:r>
              <a:rPr lang="tr-TR" sz="1400" dirty="0" smtClean="0"/>
              <a:t>ve restorasyonlarında </a:t>
            </a:r>
            <a:r>
              <a:rPr lang="tr-TR" sz="1400" dirty="0"/>
              <a:t>önlem önerileri, Doktora tezi, MSU Mimarlık Fakültesi.</a:t>
            </a:r>
          </a:p>
          <a:p>
            <a:pPr marL="0" indent="0" algn="just">
              <a:buNone/>
            </a:pPr>
            <a:r>
              <a:rPr lang="tr-TR" sz="1400" b="1" dirty="0" smtClean="0"/>
              <a:t>GÜLHAN</a:t>
            </a:r>
            <a:r>
              <a:rPr lang="tr-TR" sz="1400" b="1" dirty="0"/>
              <a:t>, D., GÜNEY, İ.Ö.,</a:t>
            </a:r>
            <a:r>
              <a:rPr lang="tr-TR" sz="1400" dirty="0"/>
              <a:t> 2001. Marmara depremi hasar tespiti çalışmalarından izlenimler, Mimarlık </a:t>
            </a:r>
            <a:r>
              <a:rPr lang="tr-TR" sz="1400" dirty="0" smtClean="0"/>
              <a:t>sayı:299, sayfa:43-45</a:t>
            </a:r>
            <a:r>
              <a:rPr lang="tr-TR" sz="1400" dirty="0"/>
              <a:t>.</a:t>
            </a:r>
          </a:p>
          <a:p>
            <a:pPr marL="0" indent="0" algn="just">
              <a:buNone/>
            </a:pPr>
            <a:r>
              <a:rPr lang="tr-TR" sz="1400" b="1" dirty="0" smtClean="0"/>
              <a:t>GÜLKAN</a:t>
            </a:r>
            <a:r>
              <a:rPr lang="tr-TR" sz="1400" b="1" dirty="0"/>
              <a:t>, P., LANGENBACH, R., </a:t>
            </a:r>
            <a:r>
              <a:rPr lang="tr-TR" sz="1400" dirty="0"/>
              <a:t>2004. </a:t>
            </a:r>
            <a:r>
              <a:rPr lang="tr-TR" sz="1400" dirty="0" err="1"/>
              <a:t>The</a:t>
            </a:r>
            <a:r>
              <a:rPr lang="tr-TR" sz="1400" dirty="0"/>
              <a:t> </a:t>
            </a:r>
            <a:r>
              <a:rPr lang="tr-TR" sz="1400" dirty="0" err="1"/>
              <a:t>earthquake</a:t>
            </a:r>
            <a:r>
              <a:rPr lang="tr-TR" sz="1400" dirty="0"/>
              <a:t> </a:t>
            </a:r>
            <a:r>
              <a:rPr lang="tr-TR" sz="1400" dirty="0" err="1"/>
              <a:t>resistance</a:t>
            </a:r>
            <a:r>
              <a:rPr lang="tr-TR" sz="1400" dirty="0"/>
              <a:t> of </a:t>
            </a:r>
            <a:r>
              <a:rPr lang="tr-TR" sz="1400" dirty="0" err="1"/>
              <a:t>traditional</a:t>
            </a:r>
            <a:r>
              <a:rPr lang="tr-TR" sz="1400" dirty="0"/>
              <a:t> </a:t>
            </a:r>
            <a:r>
              <a:rPr lang="tr-TR" sz="1400" dirty="0" err="1"/>
              <a:t>timber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masonry</a:t>
            </a:r>
            <a:r>
              <a:rPr lang="tr-TR" sz="1400" dirty="0"/>
              <a:t> </a:t>
            </a:r>
            <a:r>
              <a:rPr lang="tr-TR" sz="1400" dirty="0" err="1" smtClean="0"/>
              <a:t>dwellings</a:t>
            </a:r>
            <a:r>
              <a:rPr lang="tr-TR" sz="1400" dirty="0" smtClean="0"/>
              <a:t> in </a:t>
            </a:r>
            <a:r>
              <a:rPr lang="tr-TR" sz="1400" dirty="0" err="1"/>
              <a:t>Turkey</a:t>
            </a:r>
            <a:r>
              <a:rPr lang="tr-TR" sz="1400" dirty="0"/>
              <a:t>, 13th World Conference on </a:t>
            </a:r>
            <a:r>
              <a:rPr lang="tr-TR" sz="1400" dirty="0" err="1"/>
              <a:t>Earthquake</a:t>
            </a:r>
            <a:r>
              <a:rPr lang="tr-TR" sz="1400" dirty="0"/>
              <a:t> </a:t>
            </a:r>
            <a:r>
              <a:rPr lang="tr-TR" sz="1400" dirty="0" err="1"/>
              <a:t>Engineering</a:t>
            </a:r>
            <a:r>
              <a:rPr lang="tr-TR" sz="1400" dirty="0"/>
              <a:t>, </a:t>
            </a:r>
            <a:r>
              <a:rPr lang="tr-TR" sz="1400" dirty="0" err="1"/>
              <a:t>Paper</a:t>
            </a:r>
            <a:r>
              <a:rPr lang="tr-TR" sz="1400" dirty="0"/>
              <a:t> No. 2297, </a:t>
            </a:r>
            <a:r>
              <a:rPr lang="tr-TR" sz="1400" dirty="0" err="1"/>
              <a:t>Vancouver</a:t>
            </a:r>
            <a:r>
              <a:rPr lang="tr-TR" sz="1400" dirty="0"/>
              <a:t>, B.C., </a:t>
            </a:r>
            <a:r>
              <a:rPr lang="tr-TR" sz="1400" dirty="0" err="1"/>
              <a:t>Canada</a:t>
            </a:r>
            <a:r>
              <a:rPr lang="tr-TR" sz="1400" dirty="0"/>
              <a:t>, </a:t>
            </a:r>
            <a:r>
              <a:rPr lang="tr-TR" sz="1400" dirty="0" err="1" smtClean="0"/>
              <a:t>August</a:t>
            </a:r>
            <a:r>
              <a:rPr lang="tr-TR" sz="1400" dirty="0" smtClean="0"/>
              <a:t> 1-6</a:t>
            </a:r>
            <a:r>
              <a:rPr lang="tr-TR" sz="1400" dirty="0"/>
              <a:t>.</a:t>
            </a:r>
          </a:p>
          <a:p>
            <a:pPr marL="0" indent="0" algn="just">
              <a:buNone/>
            </a:pPr>
            <a:r>
              <a:rPr lang="tr-TR" sz="1400" b="1" dirty="0" smtClean="0"/>
              <a:t>KOMUT</a:t>
            </a:r>
            <a:r>
              <a:rPr lang="tr-TR" sz="1400" b="1" dirty="0"/>
              <a:t>, E.M., </a:t>
            </a:r>
            <a:r>
              <a:rPr lang="tr-TR" sz="1400" dirty="0"/>
              <a:t>2001. Depreme dayanıklılık: Geleneksel yapılardan alınacak dersler, Mimarlık sayı:299, </a:t>
            </a:r>
            <a:r>
              <a:rPr lang="tr-TR" sz="1400" dirty="0" smtClean="0"/>
              <a:t>sayfa:33-40</a:t>
            </a:r>
            <a:r>
              <a:rPr lang="tr-TR" sz="1400" dirty="0"/>
              <a:t>.</a:t>
            </a:r>
          </a:p>
          <a:p>
            <a:pPr marL="0" indent="0" algn="just">
              <a:buNone/>
            </a:pPr>
            <a:r>
              <a:rPr lang="tr-TR" sz="1400" b="1" dirty="0" smtClean="0"/>
              <a:t>PARSA</a:t>
            </a:r>
            <a:r>
              <a:rPr lang="tr-TR" sz="1400" b="1" dirty="0"/>
              <a:t>, A.R., </a:t>
            </a:r>
            <a:r>
              <a:rPr lang="tr-TR" sz="1400" dirty="0"/>
              <a:t>2001. Geleneksel yapıların depremden sonraki durumları hakkında bir çalışma, Mimarlık </a:t>
            </a:r>
            <a:r>
              <a:rPr lang="tr-TR" sz="1400" dirty="0" smtClean="0"/>
              <a:t>sayı:299, sayfa:41-42</a:t>
            </a:r>
            <a:r>
              <a:rPr lang="tr-TR" sz="1400" dirty="0"/>
              <a:t>.</a:t>
            </a:r>
          </a:p>
          <a:p>
            <a:pPr marL="0" indent="0" algn="just">
              <a:buNone/>
            </a:pPr>
            <a:r>
              <a:rPr lang="tr-TR" sz="1400" b="1" dirty="0" smtClean="0"/>
              <a:t>TOBRİNER</a:t>
            </a:r>
            <a:r>
              <a:rPr lang="tr-TR" sz="1400" b="1" dirty="0"/>
              <a:t>, S., </a:t>
            </a:r>
            <a:r>
              <a:rPr lang="tr-TR" sz="1400" dirty="0"/>
              <a:t>2000. </a:t>
            </a:r>
            <a:r>
              <a:rPr lang="tr-TR" sz="1400" dirty="0" err="1"/>
              <a:t>Wooden</a:t>
            </a:r>
            <a:r>
              <a:rPr lang="tr-TR" sz="1400" dirty="0"/>
              <a:t> </a:t>
            </a:r>
            <a:r>
              <a:rPr lang="tr-TR" sz="1400" dirty="0" err="1"/>
              <a:t>architecture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earthquakes</a:t>
            </a:r>
            <a:r>
              <a:rPr lang="tr-TR" sz="1400" dirty="0"/>
              <a:t> in </a:t>
            </a:r>
            <a:r>
              <a:rPr lang="tr-TR" sz="1400" dirty="0" err="1"/>
              <a:t>Turkey</a:t>
            </a:r>
            <a:r>
              <a:rPr lang="tr-TR" sz="1400" dirty="0"/>
              <a:t>: a </a:t>
            </a:r>
            <a:r>
              <a:rPr lang="tr-TR" sz="1400" dirty="0" err="1"/>
              <a:t>reconnaissance</a:t>
            </a:r>
            <a:r>
              <a:rPr lang="tr-TR" sz="1400" dirty="0"/>
              <a:t> </a:t>
            </a:r>
            <a:r>
              <a:rPr lang="tr-TR" sz="1400" dirty="0" err="1"/>
              <a:t>report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 smtClean="0"/>
              <a:t>commentary</a:t>
            </a:r>
            <a:r>
              <a:rPr lang="tr-TR" sz="1400" dirty="0" smtClean="0"/>
              <a:t> on </a:t>
            </a:r>
            <a:r>
              <a:rPr lang="tr-TR" sz="1400" dirty="0" err="1"/>
              <a:t>the</a:t>
            </a:r>
            <a:r>
              <a:rPr lang="tr-TR" sz="1400" dirty="0"/>
              <a:t> </a:t>
            </a:r>
            <a:r>
              <a:rPr lang="tr-TR" sz="1400" dirty="0" err="1"/>
              <a:t>performance</a:t>
            </a:r>
            <a:r>
              <a:rPr lang="tr-TR" sz="1400" dirty="0"/>
              <a:t> of </a:t>
            </a:r>
            <a:r>
              <a:rPr lang="tr-TR" sz="1400" dirty="0" err="1"/>
              <a:t>wooden</a:t>
            </a:r>
            <a:r>
              <a:rPr lang="tr-TR" sz="1400" dirty="0"/>
              <a:t> </a:t>
            </a:r>
            <a:r>
              <a:rPr lang="tr-TR" sz="1400" dirty="0" err="1"/>
              <a:t>structures</a:t>
            </a:r>
            <a:r>
              <a:rPr lang="tr-TR" sz="1400" dirty="0"/>
              <a:t> in </a:t>
            </a:r>
            <a:r>
              <a:rPr lang="tr-TR" sz="1400" dirty="0" err="1"/>
              <a:t>the</a:t>
            </a:r>
            <a:r>
              <a:rPr lang="tr-TR" sz="1400" dirty="0"/>
              <a:t> </a:t>
            </a:r>
            <a:r>
              <a:rPr lang="tr-TR" sz="1400" dirty="0" err="1"/>
              <a:t>Turkish</a:t>
            </a:r>
            <a:r>
              <a:rPr lang="tr-TR" sz="1400" dirty="0"/>
              <a:t> </a:t>
            </a:r>
            <a:r>
              <a:rPr lang="tr-TR" sz="1400" dirty="0" err="1"/>
              <a:t>earthquakes</a:t>
            </a:r>
            <a:r>
              <a:rPr lang="tr-TR" sz="1400" dirty="0"/>
              <a:t> of 17 </a:t>
            </a:r>
            <a:r>
              <a:rPr lang="tr-TR" sz="1400" dirty="0" err="1"/>
              <a:t>August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12 </a:t>
            </a:r>
            <a:r>
              <a:rPr lang="tr-TR" sz="1400" dirty="0" err="1"/>
              <a:t>November</a:t>
            </a:r>
            <a:r>
              <a:rPr lang="tr-TR" sz="1400" dirty="0"/>
              <a:t> </a:t>
            </a:r>
            <a:r>
              <a:rPr lang="tr-TR" sz="1400" dirty="0" smtClean="0"/>
              <a:t>1999, International </a:t>
            </a:r>
            <a:r>
              <a:rPr lang="tr-TR" sz="1400" dirty="0"/>
              <a:t>Conference on </a:t>
            </a:r>
            <a:r>
              <a:rPr lang="tr-TR" sz="1400" dirty="0" err="1"/>
              <a:t>the</a:t>
            </a:r>
            <a:r>
              <a:rPr lang="tr-TR" sz="1400" dirty="0"/>
              <a:t> </a:t>
            </a:r>
            <a:r>
              <a:rPr lang="tr-TR" sz="1400" dirty="0" err="1"/>
              <a:t>Seismic</a:t>
            </a:r>
            <a:r>
              <a:rPr lang="tr-TR" sz="1400" dirty="0"/>
              <a:t> </a:t>
            </a:r>
            <a:r>
              <a:rPr lang="tr-TR" sz="1400" dirty="0" err="1"/>
              <a:t>Performance</a:t>
            </a:r>
            <a:r>
              <a:rPr lang="tr-TR" sz="1400" dirty="0"/>
              <a:t> of </a:t>
            </a:r>
            <a:r>
              <a:rPr lang="tr-TR" sz="1400" dirty="0" err="1"/>
              <a:t>Traditional</a:t>
            </a:r>
            <a:r>
              <a:rPr lang="tr-TR" sz="1400" dirty="0"/>
              <a:t> </a:t>
            </a:r>
            <a:r>
              <a:rPr lang="tr-TR" sz="1400" dirty="0" err="1"/>
              <a:t>Buildings</a:t>
            </a:r>
            <a:r>
              <a:rPr lang="tr-TR" sz="1400" dirty="0"/>
              <a:t>, </a:t>
            </a:r>
            <a:r>
              <a:rPr lang="tr-TR" sz="1400" dirty="0" err="1"/>
              <a:t>Istanbul</a:t>
            </a:r>
            <a:r>
              <a:rPr lang="tr-TR" sz="1400" dirty="0"/>
              <a:t>, </a:t>
            </a:r>
            <a:r>
              <a:rPr lang="tr-TR" sz="1400" dirty="0" err="1"/>
              <a:t>Turkey</a:t>
            </a:r>
            <a:r>
              <a:rPr lang="tr-TR" sz="1400" dirty="0"/>
              <a:t>, Nov.16-18</a:t>
            </a:r>
            <a:r>
              <a:rPr lang="tr-TR" sz="1400" dirty="0" smtClean="0"/>
              <a:t>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09809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3761" y="274638"/>
            <a:ext cx="7695210" cy="1143000"/>
          </a:xfrm>
        </p:spPr>
        <p:txBody>
          <a:bodyPr/>
          <a:lstStyle/>
          <a:p>
            <a:r>
              <a:rPr lang="tr-TR" sz="2800" dirty="0"/>
              <a:t>Ahşap </a:t>
            </a:r>
            <a:r>
              <a:rPr lang="tr-TR" sz="2800" dirty="0" smtClean="0"/>
              <a:t>Yapılarda Hasar/Kusur Değerlendirme ve Örnek Uygulamalar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3761" y="1447800"/>
            <a:ext cx="8529927" cy="5410200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Türkiye’de uygulanan geleneksel sistem ahşap yapıların deprem davranışları hakkındaki bilgiler 1999 Kocaeli ve </a:t>
            </a:r>
            <a:r>
              <a:rPr lang="tr-TR" sz="2400" dirty="0" smtClean="0"/>
              <a:t>Düzce depremlerine </a:t>
            </a:r>
            <a:r>
              <a:rPr lang="tr-TR" sz="2400" dirty="0"/>
              <a:t>kadar oldukça kısıtlı düzeyde kalmıştır. Bunlar da genellikle yıkıcı depremlerden sonra gözlem </a:t>
            </a:r>
            <a:r>
              <a:rPr lang="tr-TR" sz="2400" dirty="0" smtClean="0"/>
              <a:t>yapan uzman </a:t>
            </a:r>
            <a:r>
              <a:rPr lang="tr-TR" sz="2400" dirty="0"/>
              <a:t>ve teknik elemanların bu yapıların davranışları hakkında kullandıkları genel olarak iyi ya da kötü </a:t>
            </a:r>
            <a:r>
              <a:rPr lang="tr-TR" sz="2400" dirty="0" smtClean="0"/>
              <a:t>şeklindeki ifadelerden </a:t>
            </a:r>
            <a:r>
              <a:rPr lang="tr-TR" sz="2400" dirty="0"/>
              <a:t>oluşmaktadır. Ahşap yapıların Türkiye’deki depremlerde gösterdikleri davranışlara ilişkin eski </a:t>
            </a:r>
            <a:r>
              <a:rPr lang="tr-TR" sz="2400" dirty="0" smtClean="0"/>
              <a:t>belgeler oldukça </a:t>
            </a:r>
            <a:r>
              <a:rPr lang="tr-TR" sz="2400" dirty="0"/>
              <a:t>enderdir. İlk bilgiler 1688 İzmir depreminden ve 1766 İstanbul depreminden sonra ahşap yapıların </a:t>
            </a:r>
            <a:r>
              <a:rPr lang="tr-TR" sz="2400" dirty="0" smtClean="0"/>
              <a:t>olumlu davranışlarına </a:t>
            </a:r>
            <a:r>
              <a:rPr lang="tr-TR" sz="2400" dirty="0"/>
              <a:t>ipuçları verebilecek bilgilerdi (</a:t>
            </a:r>
            <a:r>
              <a:rPr lang="tr-TR" sz="2400" dirty="0" err="1"/>
              <a:t>Tobriner</a:t>
            </a:r>
            <a:r>
              <a:rPr lang="tr-TR" sz="2400" dirty="0"/>
              <a:t> 2000). </a:t>
            </a:r>
          </a:p>
        </p:txBody>
      </p:sp>
    </p:spTree>
    <p:extLst>
      <p:ext uri="{BB962C8B-B14F-4D97-AF65-F5344CB8AC3E}">
        <p14:creationId xmlns:p14="http://schemas.microsoft.com/office/powerpoint/2010/main" val="255572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3761" y="274638"/>
            <a:ext cx="7695210" cy="1143000"/>
          </a:xfrm>
        </p:spPr>
        <p:txBody>
          <a:bodyPr/>
          <a:lstStyle/>
          <a:p>
            <a:r>
              <a:rPr lang="tr-TR" sz="2800" dirty="0"/>
              <a:t>Ahşap </a:t>
            </a:r>
            <a:r>
              <a:rPr lang="tr-TR" sz="2800" dirty="0" smtClean="0"/>
              <a:t>Yapılarda Hasar/Kusur Değerlendirme ve Örnek Uygulamalar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3761" y="1234049"/>
            <a:ext cx="8529927" cy="4810496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/>
              <a:t>Bu </a:t>
            </a:r>
            <a:r>
              <a:rPr lang="tr-TR" sz="2400" dirty="0"/>
              <a:t>olumlu izlenimlerin yanında ahşap yapıların </a:t>
            </a:r>
            <a:r>
              <a:rPr lang="tr-TR" sz="2400" dirty="0" smtClean="0"/>
              <a:t>olumsuz deprem </a:t>
            </a:r>
            <a:r>
              <a:rPr lang="tr-TR" sz="2400" dirty="0"/>
              <a:t>davranışlarına ilişkin izlenimler de yayınlanmıştır. Örneğin 1967 Mudurnu vadisi depreminde yıkılan </a:t>
            </a:r>
            <a:r>
              <a:rPr lang="tr-TR" sz="2400" dirty="0" smtClean="0"/>
              <a:t>bütün kırsal </a:t>
            </a:r>
            <a:r>
              <a:rPr lang="tr-TR" sz="2400" dirty="0"/>
              <a:t>konutların geleneksel biçimde yapılmış ahşap karkas yapılar olduğu belirtilmiştir (</a:t>
            </a:r>
            <a:r>
              <a:rPr lang="tr-TR" sz="2400" dirty="0" err="1"/>
              <a:t>Bayülke</a:t>
            </a:r>
            <a:r>
              <a:rPr lang="tr-TR" sz="2400" dirty="0"/>
              <a:t> 2004</a:t>
            </a:r>
            <a:r>
              <a:rPr lang="tr-TR" sz="2400" dirty="0" smtClean="0"/>
              <a:t>). Bir </a:t>
            </a:r>
            <a:r>
              <a:rPr lang="tr-TR" sz="2400" dirty="0"/>
              <a:t>diğer olumlu izlenim 1970 Gediz-Kütahya depremi sonrasında Ş.Z. </a:t>
            </a:r>
            <a:r>
              <a:rPr lang="tr-TR" sz="2400" dirty="0" err="1"/>
              <a:t>Uzsoy</a:t>
            </a:r>
            <a:r>
              <a:rPr lang="tr-TR" sz="2400" dirty="0"/>
              <a:t> ve </a:t>
            </a:r>
            <a:r>
              <a:rPr lang="tr-TR" sz="2400" dirty="0" err="1"/>
              <a:t>M.Çelebi</a:t>
            </a:r>
            <a:r>
              <a:rPr lang="tr-TR" sz="2400" dirty="0"/>
              <a:t> tarafından "...</a:t>
            </a:r>
            <a:r>
              <a:rPr lang="tr-TR" sz="2400" dirty="0" smtClean="0"/>
              <a:t>Bölgedeki hımış </a:t>
            </a:r>
            <a:r>
              <a:rPr lang="tr-TR" sz="2400" dirty="0"/>
              <a:t>ve bağdadi yapılar genellikle depremde iyi davranış göstermiş yapılar olarak görünmüştür. Bağdadi </a:t>
            </a:r>
            <a:r>
              <a:rPr lang="tr-TR" sz="2400" dirty="0" smtClean="0"/>
              <a:t>şekilde yapılmış </a:t>
            </a:r>
            <a:r>
              <a:rPr lang="tr-TR" sz="2400" dirty="0"/>
              <a:t>çok sayıda evlerin depremi az hasarla geçirdikleri tespit edilmiştir..." şeklinde </a:t>
            </a:r>
            <a:r>
              <a:rPr lang="tr-TR" sz="2400" dirty="0" smtClean="0"/>
              <a:t>aktarılmıştır. Ülkemizde </a:t>
            </a:r>
            <a:r>
              <a:rPr lang="tr-TR" sz="2400" dirty="0"/>
              <a:t>son yıllarda gerçekleşmiş en büyük afetlerden olan 1999 Kocaeli ve Düzce depremleri, bazı teknik </a:t>
            </a:r>
            <a:r>
              <a:rPr lang="tr-TR" sz="2400" dirty="0" smtClean="0"/>
              <a:t>eleman ya </a:t>
            </a:r>
            <a:r>
              <a:rPr lang="tr-TR" sz="2400" dirty="0"/>
              <a:t>da araştırmacıların dikkatlerinin geleneksel yapılar üzerine yoğunlaşmasını sağlamıştır. </a:t>
            </a:r>
          </a:p>
        </p:txBody>
      </p:sp>
    </p:spTree>
    <p:extLst>
      <p:ext uri="{BB962C8B-B14F-4D97-AF65-F5344CB8AC3E}">
        <p14:creationId xmlns:p14="http://schemas.microsoft.com/office/powerpoint/2010/main" val="296858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3761" y="274638"/>
            <a:ext cx="7695210" cy="1143000"/>
          </a:xfrm>
        </p:spPr>
        <p:txBody>
          <a:bodyPr/>
          <a:lstStyle/>
          <a:p>
            <a:r>
              <a:rPr lang="tr-TR" sz="2800" dirty="0"/>
              <a:t>Ahşap </a:t>
            </a:r>
            <a:r>
              <a:rPr lang="tr-TR" sz="2800" dirty="0" smtClean="0"/>
              <a:t>Yapılarda Hasar/Kusur Değerlendirme ve Örnek Uygulamalar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3761" y="1447800"/>
            <a:ext cx="8529927" cy="5410200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/>
              <a:t>Çünkü </a:t>
            </a:r>
            <a:r>
              <a:rPr lang="tr-TR" sz="2400" dirty="0"/>
              <a:t>ağır hasar </a:t>
            </a:r>
            <a:r>
              <a:rPr lang="tr-TR" sz="2400" dirty="0" smtClean="0"/>
              <a:t>görmüş birçok </a:t>
            </a:r>
            <a:r>
              <a:rPr lang="tr-TR" sz="2400" dirty="0"/>
              <a:t>betonarme yapı ile daha az hasar görmüş geleneksel ahşap yapılar yan yana görüntülenmiştir (Şekil 1). Bunun </a:t>
            </a:r>
            <a:r>
              <a:rPr lang="tr-TR" sz="2400" dirty="0" smtClean="0"/>
              <a:t>bir sonucu </a:t>
            </a:r>
            <a:r>
              <a:rPr lang="tr-TR" sz="2400" dirty="0"/>
              <a:t>olarak da birçok araştırmacı ve gözlemci deprem sonrasında bu yapıların deprem performansları </a:t>
            </a:r>
            <a:r>
              <a:rPr lang="tr-TR" sz="2400" dirty="0" smtClean="0"/>
              <a:t>hakkında görüşlerini </a:t>
            </a:r>
            <a:r>
              <a:rPr lang="tr-TR" sz="2400" dirty="0"/>
              <a:t>bildirmişlerdir [</a:t>
            </a:r>
            <a:r>
              <a:rPr lang="tr-TR" sz="2400" dirty="0" err="1"/>
              <a:t>Tobriner</a:t>
            </a:r>
            <a:r>
              <a:rPr lang="tr-TR" sz="2400" dirty="0"/>
              <a:t> 2000, Gülhan ve </a:t>
            </a:r>
            <a:r>
              <a:rPr lang="tr-TR" sz="2400" dirty="0" err="1"/>
              <a:t>diğ</a:t>
            </a:r>
            <a:r>
              <a:rPr lang="tr-TR" sz="2400" dirty="0"/>
              <a:t>., 2001, Komut 2001, Parsa 2001, </a:t>
            </a:r>
            <a:r>
              <a:rPr lang="tr-TR" sz="2400" dirty="0" err="1"/>
              <a:t>Gülkan</a:t>
            </a:r>
            <a:r>
              <a:rPr lang="tr-TR" sz="2400" dirty="0"/>
              <a:t> ve </a:t>
            </a:r>
            <a:r>
              <a:rPr lang="tr-TR" sz="2400" dirty="0" err="1"/>
              <a:t>diğ</a:t>
            </a:r>
            <a:r>
              <a:rPr lang="tr-TR" sz="2400" dirty="0"/>
              <a:t>., 2004</a:t>
            </a:r>
            <a:r>
              <a:rPr lang="tr-TR" sz="2400" dirty="0" smtClean="0"/>
              <a:t>].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35512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3761" y="274638"/>
            <a:ext cx="7695210" cy="1143000"/>
          </a:xfrm>
        </p:spPr>
        <p:txBody>
          <a:bodyPr/>
          <a:lstStyle/>
          <a:p>
            <a:r>
              <a:rPr lang="tr-TR" sz="2800" dirty="0"/>
              <a:t>Ahşap </a:t>
            </a:r>
            <a:r>
              <a:rPr lang="tr-TR" sz="2800" dirty="0" smtClean="0"/>
              <a:t>Yapılarda Hasar/Kusur Değerlendirme ve Örnek Uygulamalar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3761" y="1447800"/>
            <a:ext cx="8529927" cy="5410200"/>
          </a:xfrm>
        </p:spPr>
        <p:txBody>
          <a:bodyPr>
            <a:normAutofit/>
          </a:bodyPr>
          <a:lstStyle/>
          <a:p>
            <a:pPr algn="just"/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endParaRPr lang="tr-TR" sz="2400" dirty="0" smtClean="0"/>
          </a:p>
          <a:p>
            <a:pPr algn="just"/>
            <a:endParaRPr lang="tr-TR" sz="2400" dirty="0"/>
          </a:p>
          <a:p>
            <a:pPr marL="0" indent="0" algn="just">
              <a:buNone/>
            </a:pPr>
            <a:r>
              <a:rPr lang="tr-TR" sz="2400" dirty="0" smtClean="0"/>
              <a:t>1999 </a:t>
            </a:r>
            <a:r>
              <a:rPr lang="tr-TR" sz="2400" dirty="0"/>
              <a:t>Depremlerinden sonra </a:t>
            </a:r>
            <a:r>
              <a:rPr lang="tr-TR" sz="2400" dirty="0" err="1"/>
              <a:t>Kaynaşlı’da</a:t>
            </a:r>
            <a:r>
              <a:rPr lang="tr-TR" sz="2400" dirty="0"/>
              <a:t> geleneksel ve betonarme yapıların hasar görmüş durumları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560" y="1147194"/>
            <a:ext cx="5870880" cy="39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3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3761" y="274638"/>
            <a:ext cx="7695210" cy="1143000"/>
          </a:xfrm>
        </p:spPr>
        <p:txBody>
          <a:bodyPr/>
          <a:lstStyle/>
          <a:p>
            <a:r>
              <a:rPr lang="tr-TR" sz="2800" dirty="0"/>
              <a:t>Ahşap </a:t>
            </a:r>
            <a:r>
              <a:rPr lang="tr-TR" sz="2800" dirty="0" smtClean="0"/>
              <a:t>Yapılarda Hasar/Kusur Değerlendirme ve Örnek Uygulamalar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3761" y="1447800"/>
            <a:ext cx="8529927" cy="5410200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/>
              <a:t>Ahşap </a:t>
            </a:r>
            <a:r>
              <a:rPr lang="tr-TR" sz="2400" dirty="0"/>
              <a:t>yapıların betonarme ve çelik yapılara göre sanki hiçbir üstün tarafı yokmuş gibi uzun yıllar bu yapılar adeta </a:t>
            </a:r>
            <a:r>
              <a:rPr lang="tr-TR" sz="2400" dirty="0" smtClean="0"/>
              <a:t>bir köşeye </a:t>
            </a:r>
            <a:r>
              <a:rPr lang="tr-TR" sz="2400" dirty="0"/>
              <a:t>atılmış ve unutulmaya başlamıştı. Oysa bu yapıların betonarme yapılara göre çok önemli </a:t>
            </a:r>
            <a:r>
              <a:rPr lang="tr-TR" sz="2400" dirty="0" smtClean="0"/>
              <a:t>üstünlükleri bulunmaktadır</a:t>
            </a:r>
            <a:r>
              <a:rPr lang="tr-TR" sz="2400" dirty="0"/>
              <a:t>. Dolayısıyla bu yapılar da artıları ve eksileriyle birlikte konut piyasasında bir seçenek olmalı ve </a:t>
            </a:r>
            <a:r>
              <a:rPr lang="tr-TR" sz="2400" dirty="0" smtClean="0"/>
              <a:t>böylece isteyen </a:t>
            </a:r>
            <a:r>
              <a:rPr lang="tr-TR" sz="2400" dirty="0"/>
              <a:t>bu yapıları tercih </a:t>
            </a:r>
            <a:r>
              <a:rPr lang="tr-TR" sz="2400" dirty="0" smtClean="0"/>
              <a:t>edebilmelidir. İki </a:t>
            </a:r>
            <a:r>
              <a:rPr lang="tr-TR" sz="2400" dirty="0"/>
              <a:t>bakımdan ahşap yapıların deprem davranışları hakkında yeterli bilgiye sahip olmak zorundayız. Bunlardan </a:t>
            </a:r>
            <a:r>
              <a:rPr lang="tr-TR" sz="2400" dirty="0" smtClean="0"/>
              <a:t>birincisi ahşap </a:t>
            </a:r>
            <a:r>
              <a:rPr lang="tr-TR" sz="2400" dirty="0"/>
              <a:t>yapılarla depremlerde meydana gelen can ve mal kaybını azaltmanın mümkün olup olmadığı, ikincisi </a:t>
            </a:r>
            <a:r>
              <a:rPr lang="tr-TR" sz="2400" dirty="0" smtClean="0"/>
              <a:t>ise atalarımızın </a:t>
            </a:r>
            <a:r>
              <a:rPr lang="tr-TR" sz="2400" dirty="0"/>
              <a:t>bizlere kültürel miras olarak bırakmış oldukları ahşap yapıları gelecek nesillere </a:t>
            </a:r>
            <a:r>
              <a:rPr lang="tr-TR" sz="2400" dirty="0" smtClean="0"/>
              <a:t>aktarabilmemizdir. 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318034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3761" y="274638"/>
            <a:ext cx="7695210" cy="1143000"/>
          </a:xfrm>
        </p:spPr>
        <p:txBody>
          <a:bodyPr/>
          <a:lstStyle/>
          <a:p>
            <a:r>
              <a:rPr lang="tr-TR" sz="2800" dirty="0"/>
              <a:t>Ahşap </a:t>
            </a:r>
            <a:r>
              <a:rPr lang="tr-TR" sz="2800" dirty="0" smtClean="0"/>
              <a:t>Yapılarda Hasar/Kusur Değerlendirme ve Örnek Uygulamalar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3761" y="1447800"/>
            <a:ext cx="8529927" cy="5410200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/>
              <a:t>Gelecek </a:t>
            </a:r>
            <a:r>
              <a:rPr lang="tr-TR" sz="2400" dirty="0"/>
              <a:t>nesillere bu kültürel mirası aktarabilmemiz için bunların oluşacak depremlerde önemli bir hasar </a:t>
            </a:r>
            <a:r>
              <a:rPr lang="tr-TR" sz="2400" dirty="0" smtClean="0"/>
              <a:t>görmemesi gerekmektedir</a:t>
            </a:r>
            <a:r>
              <a:rPr lang="tr-TR" sz="2400" dirty="0"/>
              <a:t>. Bu konudaki bilgi birikiminin de bir göstergesi sayılabilecek yapılan çalışmalara bakıldığında, </a:t>
            </a:r>
            <a:r>
              <a:rPr lang="tr-TR" sz="2400" dirty="0" smtClean="0"/>
              <a:t>ahşap yapıların </a:t>
            </a:r>
            <a:r>
              <a:rPr lang="tr-TR" sz="2400" dirty="0"/>
              <a:t>deprem davranışları konusundaki bilgilerin oldukça kısıtlı olduğu görülmektedir. Dolayısıyla bu </a:t>
            </a:r>
            <a:r>
              <a:rPr lang="tr-TR" sz="2400" dirty="0" smtClean="0"/>
              <a:t>eksikliğin biran </a:t>
            </a:r>
            <a:r>
              <a:rPr lang="tr-TR" sz="2400" dirty="0"/>
              <a:t>önce giderilmesinde ülke insanının can güvenliği, kültürel mirasın gelecek nesillere aktarılması ve </a:t>
            </a:r>
            <a:r>
              <a:rPr lang="tr-TR" sz="2400" dirty="0" smtClean="0"/>
              <a:t>ülke ekonomisi </a:t>
            </a:r>
            <a:r>
              <a:rPr lang="tr-TR" sz="2400" dirty="0"/>
              <a:t>yönünden büyük yarar bulunmaktadır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80074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3761" y="274638"/>
            <a:ext cx="7695210" cy="1143000"/>
          </a:xfrm>
        </p:spPr>
        <p:txBody>
          <a:bodyPr/>
          <a:lstStyle/>
          <a:p>
            <a:r>
              <a:rPr lang="tr-TR" sz="2800" dirty="0"/>
              <a:t>Ahşap </a:t>
            </a:r>
            <a:r>
              <a:rPr lang="tr-TR" sz="2800" dirty="0" smtClean="0"/>
              <a:t>Yapılarda Hasar/Kusur Değerlendirme ve Örnek Uygulamalar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3761" y="1447800"/>
            <a:ext cx="8529927" cy="5410200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/>
              <a:t>Ahşap yapıların </a:t>
            </a:r>
            <a:r>
              <a:rPr lang="tr-TR" sz="2400" dirty="0"/>
              <a:t>hafiflikleri deprem </a:t>
            </a:r>
            <a:r>
              <a:rPr lang="tr-TR" sz="2400" dirty="0" smtClean="0"/>
              <a:t>açısından bir üstünlüktür</a:t>
            </a:r>
            <a:r>
              <a:rPr lang="tr-TR" sz="2400" dirty="0"/>
              <a:t>. Ancak çelik, betonarme ve </a:t>
            </a:r>
            <a:r>
              <a:rPr lang="tr-TR" sz="2400" dirty="0" smtClean="0"/>
              <a:t>tuğla </a:t>
            </a:r>
            <a:r>
              <a:rPr lang="tr-TR" sz="2400" dirty="0"/>
              <a:t>gibi </a:t>
            </a:r>
            <a:r>
              <a:rPr lang="tr-TR" sz="2400" dirty="0" smtClean="0"/>
              <a:t>diğer yapı </a:t>
            </a:r>
            <a:r>
              <a:rPr lang="tr-TR" sz="2400" dirty="0"/>
              <a:t>malzemelerinde de </a:t>
            </a:r>
            <a:r>
              <a:rPr lang="tr-TR" sz="2400" dirty="0" smtClean="0"/>
              <a:t>olduğu </a:t>
            </a:r>
            <a:r>
              <a:rPr lang="tr-TR" sz="2400" dirty="0"/>
              <a:t>gibi depreme </a:t>
            </a:r>
            <a:r>
              <a:rPr lang="tr-TR" sz="2400" dirty="0" smtClean="0"/>
              <a:t>dayanıklı ahşap yapı </a:t>
            </a:r>
            <a:r>
              <a:rPr lang="tr-TR" sz="2400" dirty="0"/>
              <a:t>yaparken </a:t>
            </a:r>
            <a:r>
              <a:rPr lang="tr-TR" sz="2400" dirty="0" smtClean="0"/>
              <a:t>ahşabın </a:t>
            </a:r>
            <a:r>
              <a:rPr lang="tr-TR" sz="2400" dirty="0"/>
              <a:t>da kendine özel </a:t>
            </a:r>
            <a:r>
              <a:rPr lang="tr-TR" sz="2400" dirty="0" smtClean="0"/>
              <a:t>sorunları vardır</a:t>
            </a:r>
            <a:r>
              <a:rPr lang="tr-TR" sz="2400" dirty="0"/>
              <a:t>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344064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3761" y="274638"/>
            <a:ext cx="7695210" cy="1143000"/>
          </a:xfrm>
        </p:spPr>
        <p:txBody>
          <a:bodyPr/>
          <a:lstStyle/>
          <a:p>
            <a:r>
              <a:rPr lang="tr-TR" sz="2800" dirty="0"/>
              <a:t>Ahşap </a:t>
            </a:r>
            <a:r>
              <a:rPr lang="tr-TR" sz="2800" dirty="0" smtClean="0"/>
              <a:t>Yapılarda Hasar/Kusur Değerlendirme ve Örnek Uygulamalar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3761" y="1447800"/>
            <a:ext cx="8529927" cy="5410200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Malzemesi betonarme, </a:t>
            </a:r>
            <a:r>
              <a:rPr lang="tr-TR" sz="2400" dirty="0" smtClean="0"/>
              <a:t>ahşap </a:t>
            </a:r>
            <a:r>
              <a:rPr lang="tr-TR" sz="2400" dirty="0"/>
              <a:t>ya da ne olursa olsun </a:t>
            </a:r>
            <a:r>
              <a:rPr lang="tr-TR" sz="2400" dirty="0" smtClean="0"/>
              <a:t>iki türlü yapı olduğu unutulmasın</a:t>
            </a:r>
            <a:r>
              <a:rPr lang="tr-TR" sz="2400" dirty="0"/>
              <a:t>: </a:t>
            </a:r>
            <a:r>
              <a:rPr lang="tr-TR" sz="2400" dirty="0" smtClean="0"/>
              <a:t>Yalnızca</a:t>
            </a:r>
            <a:r>
              <a:rPr lang="tr-TR" sz="2400" dirty="0"/>
              <a:t>, kendi </a:t>
            </a:r>
            <a:r>
              <a:rPr lang="tr-TR" sz="2400" dirty="0" smtClean="0"/>
              <a:t>ağırlığı ve kullanım </a:t>
            </a:r>
            <a:r>
              <a:rPr lang="tr-TR" sz="2400" dirty="0"/>
              <a:t>yüklerinden </a:t>
            </a:r>
            <a:r>
              <a:rPr lang="tr-TR" sz="2400" dirty="0" smtClean="0"/>
              <a:t>oluşan</a:t>
            </a:r>
            <a:r>
              <a:rPr lang="tr-TR" sz="2400" dirty="0"/>
              <a:t>, </a:t>
            </a:r>
            <a:r>
              <a:rPr lang="tr-TR" sz="2400" dirty="0" smtClean="0"/>
              <a:t>düşey </a:t>
            </a:r>
            <a:r>
              <a:rPr lang="tr-TR" sz="2400" dirty="0"/>
              <a:t>yükleri </a:t>
            </a:r>
            <a:r>
              <a:rPr lang="tr-TR" sz="2400" dirty="0" smtClean="0"/>
              <a:t>taşıyacak biçimde tasarlanıp yapılmış yapılar olduğu </a:t>
            </a:r>
            <a:r>
              <a:rPr lang="tr-TR" sz="2400" dirty="0"/>
              <a:t>gibi </a:t>
            </a:r>
            <a:r>
              <a:rPr lang="tr-TR" sz="2400" dirty="0" smtClean="0"/>
              <a:t>düşey yüklerle </a:t>
            </a:r>
            <a:r>
              <a:rPr lang="tr-TR" sz="2400" dirty="0"/>
              <a:t>birlikte deprem yükleri ve etkilerini de </a:t>
            </a:r>
            <a:r>
              <a:rPr lang="tr-TR" sz="2400" dirty="0" smtClean="0"/>
              <a:t>taşıyacak biçimde tasarlanıp yapılmış yapılar </a:t>
            </a:r>
            <a:r>
              <a:rPr lang="tr-TR" sz="2400" dirty="0"/>
              <a:t>da </a:t>
            </a:r>
            <a:r>
              <a:rPr lang="tr-TR" sz="2400" dirty="0" smtClean="0"/>
              <a:t>vardır</a:t>
            </a:r>
            <a:r>
              <a:rPr lang="tr-TR" sz="2400" dirty="0"/>
              <a:t>. </a:t>
            </a:r>
            <a:r>
              <a:rPr lang="tr-TR" sz="2400" dirty="0" smtClean="0"/>
              <a:t>Yine malzemesi </a:t>
            </a:r>
            <a:r>
              <a:rPr lang="tr-TR" sz="2400" dirty="0"/>
              <a:t>ne olursa olsun </a:t>
            </a:r>
            <a:r>
              <a:rPr lang="tr-TR" sz="2400" dirty="0" smtClean="0"/>
              <a:t>yapıların </a:t>
            </a:r>
            <a:r>
              <a:rPr lang="tr-TR" sz="2400" dirty="0"/>
              <a:t>depreme </a:t>
            </a:r>
            <a:r>
              <a:rPr lang="tr-TR" sz="2400" dirty="0" smtClean="0"/>
              <a:t>dayanıklı olması </a:t>
            </a:r>
            <a:r>
              <a:rPr lang="tr-TR" sz="2400" dirty="0"/>
              <a:t>için gerekli temel ilkelerin </a:t>
            </a:r>
            <a:r>
              <a:rPr lang="tr-TR" sz="2400" dirty="0" smtClean="0"/>
              <a:t>olduğu da unutulmamalıdır. Bu </a:t>
            </a:r>
            <a:r>
              <a:rPr lang="tr-TR" sz="2400" dirty="0"/>
              <a:t>genel ilkeler ve malzemenin nitelikleri </a:t>
            </a:r>
            <a:r>
              <a:rPr lang="tr-TR" sz="2400" dirty="0" smtClean="0"/>
              <a:t>dikkate alınarak </a:t>
            </a:r>
            <a:r>
              <a:rPr lang="tr-TR" sz="2400" dirty="0"/>
              <a:t>depreme </a:t>
            </a:r>
            <a:r>
              <a:rPr lang="tr-TR" sz="2400" dirty="0" smtClean="0"/>
              <a:t>dayanıklı ahşap yapı </a:t>
            </a:r>
            <a:r>
              <a:rPr lang="tr-TR" sz="2400" dirty="0"/>
              <a:t>da </a:t>
            </a:r>
            <a:r>
              <a:rPr lang="tr-TR" sz="2400" dirty="0" smtClean="0"/>
              <a:t>betonarme yapı </a:t>
            </a:r>
            <a:r>
              <a:rPr lang="tr-TR" sz="2400" dirty="0"/>
              <a:t>da </a:t>
            </a:r>
            <a:r>
              <a:rPr lang="tr-TR" sz="2400" dirty="0" smtClean="0"/>
              <a:t>yapılabilir</a:t>
            </a:r>
            <a:r>
              <a:rPr lang="tr-TR" sz="2400" dirty="0"/>
              <a:t>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442358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12482</TotalTime>
  <Words>882</Words>
  <Application>Microsoft Office PowerPoint</Application>
  <PresentationFormat>Ekran Gösterisi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Times New Roman</vt:lpstr>
      <vt:lpstr>ekonomi</vt:lpstr>
      <vt:lpstr>1_Rics</vt:lpstr>
      <vt:lpstr>h.t.</vt:lpstr>
      <vt:lpstr>PowerPoint Sunusu</vt:lpstr>
      <vt:lpstr>Ahşap Yapılarda Hasar/Kusur Değerlendirme ve Örnek Uygulamalar</vt:lpstr>
      <vt:lpstr>Ahşap Yapılarda Hasar/Kusur Değerlendirme ve Örnek Uygulamalar</vt:lpstr>
      <vt:lpstr>Ahşap Yapılarda Hasar/Kusur Değerlendirme ve Örnek Uygulamalar</vt:lpstr>
      <vt:lpstr>Ahşap Yapılarda Hasar/Kusur Değerlendirme ve Örnek Uygulamalar</vt:lpstr>
      <vt:lpstr>Ahşap Yapılarda Hasar/Kusur Değerlendirme ve Örnek Uygulamalar</vt:lpstr>
      <vt:lpstr>Ahşap Yapılarda Hasar/Kusur Değerlendirme ve Örnek Uygulamalar</vt:lpstr>
      <vt:lpstr>Ahşap Yapılarda Hasar/Kusur Değerlendirme ve Örnek Uygulamalar</vt:lpstr>
      <vt:lpstr>Ahşap Yapılarda Hasar/Kusur Değerlendirme ve Örnek Uygulamalar</vt:lpstr>
      <vt:lpstr>Kaynaklar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sinan güneş</cp:lastModifiedBy>
  <cp:revision>812</cp:revision>
  <cp:lastPrinted>2016-10-24T07:53:35Z</cp:lastPrinted>
  <dcterms:created xsi:type="dcterms:W3CDTF">2016-09-18T09:35:24Z</dcterms:created>
  <dcterms:modified xsi:type="dcterms:W3CDTF">2020-03-02T11:54:01Z</dcterms:modified>
</cp:coreProperties>
</file>