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59" r:id="rId4"/>
    <p:sldId id="260" r:id="rId5"/>
    <p:sldId id="261" r:id="rId6"/>
    <p:sldId id="262" r:id="rId7"/>
    <p:sldId id="263" r:id="rId8"/>
    <p:sldId id="264" r:id="rId9"/>
    <p:sldId id="265" r:id="rId10"/>
    <p:sldId id="266" r:id="rId11"/>
    <p:sldId id="268" r:id="rId12"/>
    <p:sldId id="271"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t>2.07.2018</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2.07.2018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2.07.2018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2.07.2018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2.07.2018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t>2.07.2018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t>2.07.2018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2.07.2018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2.07.2018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t>2.07.2018</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dirty="0" smtClean="0"/>
              <a:t>1. Yağış Nedir?</a:t>
            </a:r>
            <a:endParaRPr lang="tr-TR" dirty="0"/>
          </a:p>
        </p:txBody>
      </p:sp>
      <p:sp>
        <p:nvSpPr>
          <p:cNvPr id="5" name="İçerik Yer Tutucusu 4"/>
          <p:cNvSpPr>
            <a:spLocks noGrp="1"/>
          </p:cNvSpPr>
          <p:nvPr>
            <p:ph idx="1"/>
          </p:nvPr>
        </p:nvSpPr>
        <p:spPr>
          <a:xfrm>
            <a:off x="251521" y="2276872"/>
            <a:ext cx="8028880" cy="4464496"/>
          </a:xfrm>
        </p:spPr>
        <p:txBody>
          <a:bodyPr>
            <a:normAutofit/>
          </a:bodyPr>
          <a:lstStyle/>
          <a:p>
            <a:r>
              <a:rPr lang="tr-TR" dirty="0"/>
              <a:t>Hava neminin katı ya da sıvı </a:t>
            </a:r>
            <a:r>
              <a:rPr lang="tr-TR" dirty="0" smtClean="0"/>
              <a:t>hallerde yoğunlaşarak </a:t>
            </a:r>
            <a:r>
              <a:rPr lang="tr-TR" dirty="0"/>
              <a:t>yeryüzüne dökülmesi </a:t>
            </a:r>
            <a:r>
              <a:rPr lang="tr-TR" dirty="0" smtClean="0"/>
              <a:t>olayına </a:t>
            </a:r>
            <a:r>
              <a:rPr lang="tr-TR" dirty="0"/>
              <a:t>yağış denir. </a:t>
            </a:r>
            <a:endParaRPr lang="tr-TR" dirty="0" smtClean="0"/>
          </a:p>
          <a:p>
            <a:endParaRPr lang="tr-TR" dirty="0"/>
          </a:p>
          <a:p>
            <a:endParaRPr lang="tr-TR" dirty="0" smtClean="0"/>
          </a:p>
          <a:p>
            <a:r>
              <a:rPr lang="tr-TR" dirty="0"/>
              <a:t>Hava neminin yoğunlaşmasında en önemli etken sıcaklıktır. </a:t>
            </a:r>
            <a:endParaRPr lang="tr-TR" dirty="0" smtClean="0"/>
          </a:p>
        </p:txBody>
      </p:sp>
    </p:spTree>
    <p:extLst>
      <p:ext uri="{BB962C8B-B14F-4D97-AF65-F5344CB8AC3E}">
        <p14:creationId xmlns:p14="http://schemas.microsoft.com/office/powerpoint/2010/main" val="2860019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4. Yağışın </a:t>
            </a:r>
            <a:r>
              <a:rPr lang="tr-TR" dirty="0"/>
              <a:t>Yıl İçinde Dağılışı</a:t>
            </a:r>
          </a:p>
        </p:txBody>
      </p:sp>
      <p:sp>
        <p:nvSpPr>
          <p:cNvPr id="3" name="İçerik Yer Tutucusu 2"/>
          <p:cNvSpPr>
            <a:spLocks noGrp="1"/>
          </p:cNvSpPr>
          <p:nvPr>
            <p:ph idx="1"/>
          </p:nvPr>
        </p:nvSpPr>
        <p:spPr/>
        <p:txBody>
          <a:bodyPr/>
          <a:lstStyle/>
          <a:p>
            <a:r>
              <a:rPr lang="tr-TR" dirty="0"/>
              <a:t>Bitki yetiştirme yönünden yıllık yağışın toplam miktarından çok, yıllık yağışın mevsimlere ve aylara yayılışı önemli olmaktadır. Nitekim yıllık yağış miktarları aynı olan iki yerde, yağışların büyük bölümü ayrı ayrı mevsimlere düşüyorsa, bu iki bölgede yetiştirilecek bitki tür ve çeşitleri aynı olmaz.</a:t>
            </a:r>
          </a:p>
        </p:txBody>
      </p:sp>
    </p:spTree>
    <p:extLst>
      <p:ext uri="{BB962C8B-B14F-4D97-AF65-F5344CB8AC3E}">
        <p14:creationId xmlns:p14="http://schemas.microsoft.com/office/powerpoint/2010/main" val="1680923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1215" y="332656"/>
            <a:ext cx="8229600" cy="1143000"/>
          </a:xfrm>
        </p:spPr>
        <p:txBody>
          <a:bodyPr/>
          <a:lstStyle/>
          <a:p>
            <a:r>
              <a:rPr lang="tr-TR" dirty="0" smtClean="0"/>
              <a:t>Yağışların Bitkiler için Önemi	</a:t>
            </a:r>
            <a:endParaRPr lang="tr-TR" dirty="0"/>
          </a:p>
        </p:txBody>
      </p:sp>
      <p:sp>
        <p:nvSpPr>
          <p:cNvPr id="3" name="İçerik Yer Tutucusu 2"/>
          <p:cNvSpPr>
            <a:spLocks noGrp="1"/>
          </p:cNvSpPr>
          <p:nvPr>
            <p:ph sz="half" idx="1"/>
          </p:nvPr>
        </p:nvSpPr>
        <p:spPr/>
        <p:txBody>
          <a:bodyPr>
            <a:normAutofit fontScale="85000" lnSpcReduction="20000"/>
          </a:bodyPr>
          <a:lstStyle/>
          <a:p>
            <a:r>
              <a:rPr lang="tr-TR" dirty="0"/>
              <a:t>Bitki ağırlığının ortalama % 90’ını su </a:t>
            </a:r>
            <a:r>
              <a:rPr lang="tr-TR" dirty="0" smtClean="0"/>
              <a:t>oluşturmaktadır.</a:t>
            </a:r>
          </a:p>
          <a:p>
            <a:endParaRPr lang="tr-TR" dirty="0" smtClean="0"/>
          </a:p>
          <a:p>
            <a:r>
              <a:rPr lang="tr-TR" dirty="0"/>
              <a:t>Su bitkinin çimlenmesini, bitkilerin hücre, gövde, dal, yaprak gibi organlarının canlılığını </a:t>
            </a:r>
            <a:r>
              <a:rPr lang="tr-TR" dirty="0" smtClean="0"/>
              <a:t>sağlar.</a:t>
            </a:r>
          </a:p>
          <a:p>
            <a:endParaRPr lang="tr-TR" dirty="0"/>
          </a:p>
          <a:p>
            <a:r>
              <a:rPr lang="tr-TR" dirty="0" smtClean="0"/>
              <a:t>Bu </a:t>
            </a:r>
            <a:r>
              <a:rPr lang="tr-TR" dirty="0"/>
              <a:t>canlılık ve bitkinin kendine özgü şeklini kazanması, aynı zamanda yapraklarıyla solunum yapabilmesi, suyun bitkinin damarlarında sağladığı iç basınç ile gerçekleşir.</a:t>
            </a:r>
          </a:p>
        </p:txBody>
      </p:sp>
      <p:sp>
        <p:nvSpPr>
          <p:cNvPr id="4" name="İçerik Yer Tutucusu 3"/>
          <p:cNvSpPr>
            <a:spLocks noGrp="1"/>
          </p:cNvSpPr>
          <p:nvPr>
            <p:ph sz="half" idx="2"/>
          </p:nvPr>
        </p:nvSpPr>
        <p:spPr/>
        <p:txBody>
          <a:bodyPr>
            <a:normAutofit fontScale="85000" lnSpcReduction="20000"/>
          </a:bodyPr>
          <a:lstStyle/>
          <a:p>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5" y="2060848"/>
            <a:ext cx="4243329"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5440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908720"/>
            <a:ext cx="4038600" cy="5446205"/>
          </a:xfrm>
        </p:spPr>
        <p:txBody>
          <a:bodyPr>
            <a:normAutofit fontScale="85000" lnSpcReduction="20000"/>
          </a:bodyPr>
          <a:lstStyle/>
          <a:p>
            <a:r>
              <a:rPr lang="tr-TR" dirty="0">
                <a:solidFill>
                  <a:srgbClr val="FF0000"/>
                </a:solidFill>
              </a:rPr>
              <a:t>Su, bitkiyi fazla sıcak ve soğuklardan korur</a:t>
            </a:r>
            <a:r>
              <a:rPr lang="tr-TR" dirty="0"/>
              <a:t>. </a:t>
            </a:r>
            <a:endParaRPr lang="tr-TR" dirty="0" smtClean="0"/>
          </a:p>
          <a:p>
            <a:r>
              <a:rPr lang="tr-TR" dirty="0" smtClean="0">
                <a:solidFill>
                  <a:srgbClr val="FF0000"/>
                </a:solidFill>
              </a:rPr>
              <a:t>Don </a:t>
            </a:r>
            <a:r>
              <a:rPr lang="tr-TR" dirty="0">
                <a:solidFill>
                  <a:srgbClr val="FF0000"/>
                </a:solidFill>
              </a:rPr>
              <a:t>olduğu </a:t>
            </a:r>
            <a:r>
              <a:rPr lang="tr-TR" dirty="0"/>
              <a:t>dönemlerde yapılan sulama da, </a:t>
            </a:r>
            <a:r>
              <a:rPr lang="tr-TR" dirty="0" smtClean="0"/>
              <a:t>donma sonucu dışarıya  verilen enerji (1 </a:t>
            </a:r>
            <a:r>
              <a:rPr lang="tr-TR" dirty="0"/>
              <a:t>gram su donarken, 80 kalorilik ısı enerjisi serbest kalır. Buz, buz olarak kaldığı sürece gizli erime ısısı ısı sağlayacaktır</a:t>
            </a:r>
            <a:r>
              <a:rPr lang="tr-TR" dirty="0" smtClean="0"/>
              <a:t>) toprak </a:t>
            </a:r>
            <a:r>
              <a:rPr lang="tr-TR" dirty="0"/>
              <a:t>yüzeyini bir miktar ısıtacağından don şiddeti azaltılmış olur. </a:t>
            </a:r>
            <a:endParaRPr lang="tr-TR" dirty="0" smtClean="0"/>
          </a:p>
          <a:p>
            <a:endParaRPr lang="tr-TR" dirty="0"/>
          </a:p>
          <a:p>
            <a:r>
              <a:rPr lang="tr-TR" dirty="0" smtClean="0">
                <a:solidFill>
                  <a:srgbClr val="FF0000"/>
                </a:solidFill>
              </a:rPr>
              <a:t>Sıcakta </a:t>
            </a:r>
            <a:r>
              <a:rPr lang="tr-TR" dirty="0">
                <a:solidFill>
                  <a:srgbClr val="FF0000"/>
                </a:solidFill>
              </a:rPr>
              <a:t>ise </a:t>
            </a:r>
            <a:r>
              <a:rPr lang="tr-TR" dirty="0"/>
              <a:t>yaprak yüzeyinden buharlaşan su bitki bünyesindeki ısıyı dışarı vererek bitkinin serinlemesini sağlar.</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908720"/>
            <a:ext cx="4248472"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364" y="4005064"/>
            <a:ext cx="3927711" cy="255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663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4" y="404664"/>
            <a:ext cx="9217024" cy="4320480"/>
          </a:xfrm>
        </p:spPr>
        <p:txBody>
          <a:bodyPr>
            <a:normAutofit/>
          </a:bodyPr>
          <a:lstStyle/>
          <a:p>
            <a:r>
              <a:rPr lang="tr-TR" b="1" dirty="0" smtClean="0"/>
              <a:t>Bağıl nemi </a:t>
            </a:r>
            <a:r>
              <a:rPr lang="tr-TR" b="1" dirty="0"/>
              <a:t>yüksek olan havanın sıcaklığı azaldığında, belli hacimdeki havayı doymuş hale getiren su buharı miktarı da azalacağından, su buharı fazlası yoğunlaşarak su damlacıkları halinde açığa çıkar.</a:t>
            </a:r>
          </a:p>
          <a:p>
            <a:r>
              <a:rPr lang="tr-TR" b="1" dirty="0"/>
              <a:t>Eğer açığa çıkan su miktarı az olursa, su damlacıkları sis yada bulut halinde hava içerisinde asılı kalır. Buna karşılık açığa çıkan su miktarı bol ise, yeryüzüne yağış olarak dökülür. </a:t>
            </a:r>
          </a:p>
          <a:p>
            <a:endParaRPr lang="tr-TR" dirty="0"/>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3693744"/>
            <a:ext cx="7128792" cy="3164256"/>
          </a:xfrm>
          <a:prstGeom prst="rect">
            <a:avLst/>
          </a:prstGeom>
        </p:spPr>
      </p:pic>
    </p:spTree>
    <p:extLst>
      <p:ext uri="{BB962C8B-B14F-4D97-AF65-F5344CB8AC3E}">
        <p14:creationId xmlns:p14="http://schemas.microsoft.com/office/powerpoint/2010/main" val="2056191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smtClean="0"/>
              <a:t>2. Yağış </a:t>
            </a:r>
            <a:r>
              <a:rPr lang="tr-TR" dirty="0"/>
              <a:t>Türleri</a:t>
            </a:r>
          </a:p>
        </p:txBody>
      </p:sp>
      <p:sp>
        <p:nvSpPr>
          <p:cNvPr id="2" name="İçerik Yer Tutucusu 1"/>
          <p:cNvSpPr>
            <a:spLocks noGrp="1"/>
          </p:cNvSpPr>
          <p:nvPr>
            <p:ph idx="1"/>
          </p:nvPr>
        </p:nvSpPr>
        <p:spPr/>
        <p:txBody>
          <a:bodyPr/>
          <a:lstStyle/>
          <a:p>
            <a:r>
              <a:rPr lang="tr-TR" dirty="0"/>
              <a:t>Yağış, yoğunlaştığı yer ve aşağıya doğru düşerken içinden geçtiği hava katlarının sıcaklık, basınç ve hava hareketlerine bağlı olarak; yağmur, kar, sulu kar, dolu, çiğ ve kırağı gibi değişik şekillerde kendini gösterir.</a:t>
            </a:r>
          </a:p>
        </p:txBody>
      </p:sp>
    </p:spTree>
    <p:extLst>
      <p:ext uri="{BB962C8B-B14F-4D97-AF65-F5344CB8AC3E}">
        <p14:creationId xmlns:p14="http://schemas.microsoft.com/office/powerpoint/2010/main" val="548055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692696"/>
            <a:ext cx="4546848" cy="5631904"/>
          </a:xfrm>
        </p:spPr>
        <p:txBody>
          <a:bodyPr/>
          <a:lstStyle/>
          <a:p>
            <a:r>
              <a:rPr lang="tr-TR" b="1" dirty="0"/>
              <a:t>Yağmur: </a:t>
            </a:r>
            <a:r>
              <a:rPr lang="tr-TR" dirty="0"/>
              <a:t>Kutup bölgeleri dışında kalan yeryüzünün hemen her bölgesinde en çok görülen yağış şekli olup, sıcaklığın </a:t>
            </a:r>
            <a:r>
              <a:rPr lang="tr-TR" dirty="0" smtClean="0"/>
              <a:t>0 C</a:t>
            </a:r>
            <a:r>
              <a:rPr lang="tr-TR" dirty="0"/>
              <a:t>’ </a:t>
            </a:r>
            <a:r>
              <a:rPr lang="tr-TR" dirty="0" err="1"/>
              <a:t>nin</a:t>
            </a:r>
            <a:r>
              <a:rPr lang="tr-TR" dirty="0"/>
              <a:t> üstünde olduğu hallerde meydana gelir. Yer çekimi kuvveti ile aşağıya doğru düşen su damlacıkları, su buharınca doymuş hava katları içinden geçtiklerinde, hava katları tarafından hiç tutulmadan yeryüzüne ulaşırlar.</a:t>
            </a:r>
          </a:p>
        </p:txBody>
      </p:sp>
      <p:pic>
        <p:nvPicPr>
          <p:cNvPr id="3074" name="Picture 2" descr="yağmu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717032"/>
            <a:ext cx="4211960"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482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764704"/>
            <a:ext cx="4032448" cy="5688632"/>
          </a:xfrm>
        </p:spPr>
        <p:txBody>
          <a:bodyPr>
            <a:normAutofit fontScale="92500" lnSpcReduction="20000"/>
          </a:bodyPr>
          <a:lstStyle/>
          <a:p>
            <a:r>
              <a:rPr lang="tr-TR" b="1" dirty="0"/>
              <a:t>Kar: </a:t>
            </a:r>
            <a:r>
              <a:rPr lang="tr-TR" dirty="0"/>
              <a:t>Hava neminin donma noktasının altındaki sıcaklıklarda yoğunlaşması ile kar şeklindeki yağış ortaya çıkar.</a:t>
            </a:r>
          </a:p>
          <a:p>
            <a:r>
              <a:rPr lang="tr-TR" b="1" dirty="0"/>
              <a:t>Dolu: </a:t>
            </a:r>
            <a:r>
              <a:rPr lang="tr-TR" dirty="0"/>
              <a:t>Yağmur ve kar zerrelerinin soğuk ve fırtınalı bir hava tabakası içinden döne döne geçerken katı ve yuvarlak taneler haline dönüşerek yeryüzüne düşmesi şeklinde ortaya çıkan yağıştır. Dolu şeklindeki yağışlar daha çok kara ikliminde ve sıcak günlerde görülür.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627973"/>
            <a:ext cx="4193354" cy="2799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717032"/>
            <a:ext cx="4193354"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000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764704"/>
            <a:ext cx="4464496" cy="5721499"/>
          </a:xfrm>
        </p:spPr>
        <p:txBody>
          <a:bodyPr>
            <a:normAutofit fontScale="92500" lnSpcReduction="10000"/>
          </a:bodyPr>
          <a:lstStyle/>
          <a:p>
            <a:r>
              <a:rPr lang="tr-TR" b="1" dirty="0"/>
              <a:t>Çiğ: </a:t>
            </a:r>
            <a:r>
              <a:rPr lang="tr-TR" dirty="0"/>
              <a:t>Hava geceleri daha soğuk olan bitki organları ve toprak yüzeyi ile temas ettiğinde, sıcaklık düşmesi nedeniyle, içindeki su buharı bir kısmını su damlacıkları halinde bitki organları ve toprak yüzeyine bırakır.</a:t>
            </a:r>
          </a:p>
          <a:p>
            <a:r>
              <a:rPr lang="tr-TR" b="1" dirty="0"/>
              <a:t>Kırağı: </a:t>
            </a:r>
            <a:r>
              <a:rPr lang="tr-TR" dirty="0"/>
              <a:t>Sıcaklığı donma noktası altında bulunan maddelerle temas eden havanın, bu maddeler üzerine donmuş halde su bırakması ile ortaya çıkan bir yağış şeklidir.</a:t>
            </a:r>
          </a:p>
          <a:p>
            <a:r>
              <a:rPr lang="tr-TR" dirty="0" smtClean="0"/>
              <a:t>3</a:t>
            </a: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864" y="620688"/>
            <a:ext cx="3792599" cy="284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1563" y="3717032"/>
            <a:ext cx="37769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9925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3. Yağışın Tarımdaki Etkinlik </a:t>
            </a:r>
            <a:r>
              <a:rPr lang="tr-TR" dirty="0"/>
              <a:t>Derecesi</a:t>
            </a:r>
          </a:p>
        </p:txBody>
      </p:sp>
      <p:sp>
        <p:nvSpPr>
          <p:cNvPr id="3" name="İçerik Yer Tutucusu 2"/>
          <p:cNvSpPr>
            <a:spLocks noGrp="1"/>
          </p:cNvSpPr>
          <p:nvPr>
            <p:ph idx="1"/>
          </p:nvPr>
        </p:nvSpPr>
        <p:spPr/>
        <p:txBody>
          <a:bodyPr/>
          <a:lstStyle/>
          <a:p>
            <a:r>
              <a:rPr lang="tr-TR" dirty="0"/>
              <a:t>Tarla topraklarında su kaynağı yağıştır. Ancak her yağış şekli, tarla toprakları ve buna bağlı olarak da bitki yetiştirme yönünden aynı önemi taşımaz. Yağışların bu noktadaki etkileri, yağışların şekli, süresi ve yoğunluğu ile çok yakın ilişkilidir. Bitki yetiştirme yönünden yağışlar süre ve yoğunluğuna göre dört gruba ayrılır.</a:t>
            </a:r>
          </a:p>
        </p:txBody>
      </p:sp>
    </p:spTree>
    <p:extLst>
      <p:ext uri="{BB962C8B-B14F-4D97-AF65-F5344CB8AC3E}">
        <p14:creationId xmlns:p14="http://schemas.microsoft.com/office/powerpoint/2010/main" val="410101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a:t>a) Uzun süreli bol yağışlar</a:t>
            </a:r>
            <a:r>
              <a:rPr lang="tr-TR" dirty="0" smtClean="0"/>
              <a:t>: Yağışlar </a:t>
            </a:r>
            <a:r>
              <a:rPr lang="tr-TR" dirty="0"/>
              <a:t>ne kadar </a:t>
            </a:r>
            <a:r>
              <a:rPr lang="tr-TR" dirty="0" smtClean="0"/>
              <a:t> yavaş </a:t>
            </a:r>
            <a:r>
              <a:rPr lang="tr-TR" dirty="0"/>
              <a:t>ve uzun süreli olursa, bu yağışların toprak içine sızmaları o kadar iyi olur. Bitkiler için en yararlı olanı </a:t>
            </a:r>
            <a:r>
              <a:rPr lang="tr-TR" dirty="0" smtClean="0"/>
              <a:t>budur.</a:t>
            </a:r>
          </a:p>
          <a:p>
            <a:endParaRPr lang="tr-TR" dirty="0"/>
          </a:p>
          <a:p>
            <a:endParaRPr lang="tr-TR" dirty="0"/>
          </a:p>
          <a:p>
            <a:r>
              <a:rPr lang="tr-TR" dirty="0"/>
              <a:t>b) Uzun süreli az yağışlar</a:t>
            </a:r>
            <a:r>
              <a:rPr lang="tr-TR" dirty="0" smtClean="0"/>
              <a:t>: Yağışlar </a:t>
            </a:r>
            <a:r>
              <a:rPr lang="tr-TR" dirty="0"/>
              <a:t>uzun süreli ancak çok azdır. Derinlere kadar sızmadığı için bitkiler için çok yararlı değildir</a:t>
            </a:r>
            <a:r>
              <a:rPr lang="tr-TR" dirty="0" smtClean="0"/>
              <a:t>.</a:t>
            </a:r>
            <a:endParaRPr lang="tr-TR" dirty="0"/>
          </a:p>
        </p:txBody>
      </p:sp>
    </p:spTree>
    <p:extLst>
      <p:ext uri="{BB962C8B-B14F-4D97-AF65-F5344CB8AC3E}">
        <p14:creationId xmlns:p14="http://schemas.microsoft.com/office/powerpoint/2010/main" val="1747337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c)Kısa süreli bol yağışlar</a:t>
            </a:r>
            <a:r>
              <a:rPr lang="tr-TR" dirty="0" smtClean="0"/>
              <a:t>: Bu </a:t>
            </a:r>
            <a:r>
              <a:rPr lang="tr-TR" dirty="0"/>
              <a:t>yağışlar daha çok sıcak günlerde ortaya çıkar. Bu yağışların büyük bölümü sel sularını oluşturur. Büyük miktarı ise buharlaşır. Bitkiler için elverişli değildir</a:t>
            </a:r>
            <a:r>
              <a:rPr lang="tr-TR" dirty="0" smtClean="0"/>
              <a:t>.</a:t>
            </a:r>
          </a:p>
          <a:p>
            <a:endParaRPr lang="tr-TR" dirty="0"/>
          </a:p>
          <a:p>
            <a:endParaRPr lang="tr-TR" dirty="0"/>
          </a:p>
          <a:p>
            <a:r>
              <a:rPr lang="tr-TR" dirty="0"/>
              <a:t>d)Kısa süreli az yağışlar</a:t>
            </a:r>
            <a:r>
              <a:rPr lang="tr-TR" dirty="0" smtClean="0"/>
              <a:t>: Kısa </a:t>
            </a:r>
            <a:r>
              <a:rPr lang="tr-TR" dirty="0"/>
              <a:t>süreli yağışlar havadaki su buharını artırır.</a:t>
            </a:r>
          </a:p>
          <a:p>
            <a:endParaRPr lang="tr-TR" dirty="0"/>
          </a:p>
        </p:txBody>
      </p:sp>
    </p:spTree>
    <p:extLst>
      <p:ext uri="{BB962C8B-B14F-4D97-AF65-F5344CB8AC3E}">
        <p14:creationId xmlns:p14="http://schemas.microsoft.com/office/powerpoint/2010/main" val="31100147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1380</TotalTime>
  <Words>644</Words>
  <Application>Microsoft Office PowerPoint</Application>
  <PresentationFormat>Ekran Gösterisi (4:3)</PresentationFormat>
  <Paragraphs>37</Paragraphs>
  <Slides>12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12</vt:i4>
      </vt:variant>
    </vt:vector>
  </HeadingPairs>
  <TitlesOfParts>
    <vt:vector size="16" baseType="lpstr">
      <vt:lpstr>Calibri</vt:lpstr>
      <vt:lpstr>Constantia</vt:lpstr>
      <vt:lpstr>Wingdings 2</vt:lpstr>
      <vt:lpstr>Akış</vt:lpstr>
      <vt:lpstr>1. Yağış Nedir?</vt:lpstr>
      <vt:lpstr>PowerPoint Sunusu</vt:lpstr>
      <vt:lpstr>2. Yağış Türleri</vt:lpstr>
      <vt:lpstr>PowerPoint Sunusu</vt:lpstr>
      <vt:lpstr>PowerPoint Sunusu</vt:lpstr>
      <vt:lpstr>PowerPoint Sunusu</vt:lpstr>
      <vt:lpstr> 3. Yağışın Tarımdaki Etkinlik Derecesi</vt:lpstr>
      <vt:lpstr>PowerPoint Sunusu</vt:lpstr>
      <vt:lpstr>PowerPoint Sunusu</vt:lpstr>
      <vt:lpstr>4. Yağışın Yıl İçinde Dağılışı</vt:lpstr>
      <vt:lpstr>Yağışların Bitkiler için Önemi </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TARLA BİTKİLERİ EKOLOJİSİ</dc:title>
  <dc:creator>FB</dc:creator>
  <cp:lastModifiedBy>Microsoft</cp:lastModifiedBy>
  <cp:revision>11</cp:revision>
  <dcterms:created xsi:type="dcterms:W3CDTF">2017-12-02T13:36:15Z</dcterms:created>
  <dcterms:modified xsi:type="dcterms:W3CDTF">2018-07-02T13:57:46Z</dcterms:modified>
</cp:coreProperties>
</file>