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40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Satranç Dersi</a:t>
            </a:r>
            <a:br>
              <a:rPr lang="tr-TR" dirty="0" smtClean="0"/>
            </a:br>
            <a:r>
              <a:rPr lang="tr-TR" dirty="0" smtClean="0"/>
              <a:t>Dr. </a:t>
            </a:r>
            <a:r>
              <a:rPr lang="tr-TR" dirty="0" err="1" smtClean="0"/>
              <a:t>Öğr</a:t>
            </a:r>
            <a:r>
              <a:rPr lang="tr-TR" dirty="0" smtClean="0"/>
              <a:t>. Üyesi Engin SARI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Satranç </a:t>
            </a:r>
            <a:r>
              <a:rPr lang="tr-TR" dirty="0" smtClean="0"/>
              <a:t>Dersi 10 </a:t>
            </a:r>
            <a:endParaRPr lang="tr-TR" dirty="0" smtClean="0"/>
          </a:p>
          <a:p>
            <a:r>
              <a:rPr lang="tr-TR" dirty="0" smtClean="0"/>
              <a:t>Saldırı, Savunma, Tehdit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Siyah </a:t>
            </a:r>
            <a:r>
              <a:rPr lang="tr-TR" sz="2000" dirty="0" smtClean="0"/>
              <a:t>ATLARI DEĞİŞMEK yerine Filini </a:t>
            </a:r>
            <a:r>
              <a:rPr lang="tr-TR" sz="2000" b="1" dirty="0" smtClean="0"/>
              <a:t>GELİŞTİRMEYİ </a:t>
            </a:r>
            <a:r>
              <a:rPr lang="tr-TR" sz="2000" dirty="0" smtClean="0"/>
              <a:t>tercih ediyor. Bu hamle bir </a:t>
            </a:r>
            <a:r>
              <a:rPr lang="tr-TR" sz="2000" b="1" dirty="0" smtClean="0"/>
              <a:t>TEHDİT</a:t>
            </a:r>
            <a:r>
              <a:rPr lang="tr-TR" sz="2000" dirty="0" smtClean="0"/>
              <a:t> yaratır. Beyazın atına </a:t>
            </a:r>
            <a:r>
              <a:rPr lang="tr-TR" sz="2000" b="1" dirty="0" smtClean="0"/>
              <a:t>İKİYLE SALDIRILMIŞTIR,</a:t>
            </a:r>
            <a:r>
              <a:rPr lang="tr-TR" sz="2000" dirty="0" smtClean="0"/>
              <a:t> ama sadece </a:t>
            </a:r>
            <a:r>
              <a:rPr lang="tr-TR" sz="2000" b="1" dirty="0" smtClean="0"/>
              <a:t>BİRLE KORUNMAKTADIR.</a:t>
            </a:r>
            <a:r>
              <a:rPr lang="tr-TR" sz="2000" dirty="0" smtClean="0"/>
              <a:t> Bu konuda bir şey yapmalıyız. </a:t>
            </a:r>
            <a:br>
              <a:rPr lang="tr-TR" sz="2000" dirty="0" smtClean="0"/>
            </a:br>
            <a:r>
              <a:rPr lang="tr-TR" sz="2000" b="1" dirty="0" smtClean="0"/>
              <a:t>ATLARI DEĞİŞEBİLİRİZ.</a:t>
            </a:r>
            <a:r>
              <a:rPr lang="tr-TR" sz="2000" dirty="0" smtClean="0"/>
              <a:t> </a:t>
            </a:r>
            <a:br>
              <a:rPr lang="tr-TR" sz="2000" dirty="0" smtClean="0"/>
            </a:br>
            <a:r>
              <a:rPr lang="tr-TR" sz="2000" b="1" dirty="0" smtClean="0"/>
              <a:t>ATINI DAHA GÜVENLİ</a:t>
            </a:r>
            <a:r>
              <a:rPr lang="tr-TR" sz="2000" dirty="0" smtClean="0"/>
              <a:t> bir kareye çekebilir. </a:t>
            </a:r>
            <a:br>
              <a:rPr lang="tr-TR" sz="2000" dirty="0" smtClean="0"/>
            </a:br>
            <a:r>
              <a:rPr lang="tr-TR" sz="2000" b="1" dirty="0" smtClean="0"/>
              <a:t>ATI SAVUNABİLİRSİNİZ.</a:t>
            </a:r>
            <a:r>
              <a:rPr lang="tr-TR" sz="2000" dirty="0" smtClean="0"/>
              <a:t> bunun Piyon ve Fille</a:t>
            </a:r>
            <a:r>
              <a:rPr lang="tr-TR" sz="2000" b="1" dirty="0" smtClean="0"/>
              <a:t> NASIL YAPILABİLECEĞİNİ GÖREBİLİYOR MUSUNUZ?</a:t>
            </a:r>
          </a:p>
          <a:p>
            <a:endParaRPr lang="tr-TR" sz="2000" dirty="0"/>
          </a:p>
        </p:txBody>
      </p:sp>
      <p:pic>
        <p:nvPicPr>
          <p:cNvPr id="4" name="3 Resim" descr="Satranç Dersleri 18 Saldırı ve Savunma 9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339752" y="2204864"/>
            <a:ext cx="4653136" cy="46531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tr-TR" sz="2000" dirty="0" smtClean="0"/>
              <a:t>Şimdi </a:t>
            </a:r>
            <a:r>
              <a:rPr lang="tr-TR" sz="2000" dirty="0" smtClean="0"/>
              <a:t>bu konuma bakın. Beyaz Veziriyle yeni oynadı. </a:t>
            </a:r>
            <a:br>
              <a:rPr lang="tr-TR" sz="2000" dirty="0" smtClean="0"/>
            </a:br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2000" dirty="0" smtClean="0"/>
              <a:t>Vezir </a:t>
            </a:r>
            <a:r>
              <a:rPr lang="tr-TR" sz="2000" b="1" dirty="0" smtClean="0"/>
              <a:t>ÜÇ</a:t>
            </a:r>
            <a:r>
              <a:rPr lang="tr-TR" sz="2000" dirty="0" smtClean="0"/>
              <a:t> piyona birden </a:t>
            </a:r>
            <a:r>
              <a:rPr lang="tr-TR" sz="2000" b="1" dirty="0" smtClean="0"/>
              <a:t>SALDIRIYOR.</a:t>
            </a:r>
            <a:r>
              <a:rPr lang="tr-TR" sz="2000" dirty="0" smtClean="0"/>
              <a:t>İkisi </a:t>
            </a:r>
            <a:r>
              <a:rPr lang="tr-TR" sz="2000" b="1" dirty="0" smtClean="0"/>
              <a:t>SAVUNULMAKTADIR.</a:t>
            </a:r>
            <a:r>
              <a:rPr lang="tr-TR" sz="2000" dirty="0" smtClean="0"/>
              <a:t> Diğeri savunulmamaktadır, öyleyse Siyah bu Piyonu korumalıdır. 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5" name="4 Resim" descr="Satranç Dersleri 18 Saldırı ve Savunma 10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51720" y="1700808"/>
            <a:ext cx="5157192" cy="515719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Bu </a:t>
            </a:r>
            <a:r>
              <a:rPr lang="tr-TR" sz="2000" dirty="0" smtClean="0"/>
              <a:t>pozisyonda Beyaz en son Veziriyle oynadı. </a:t>
            </a:r>
            <a:br>
              <a:rPr lang="tr-TR" sz="2000" dirty="0" smtClean="0"/>
            </a:br>
            <a:r>
              <a:rPr lang="tr-TR" sz="2000" dirty="0" smtClean="0"/>
              <a:t>Bu hamle </a:t>
            </a:r>
            <a:r>
              <a:rPr lang="tr-TR" sz="2000" u="sng" dirty="0" smtClean="0"/>
              <a:t>çifte tehdit</a:t>
            </a:r>
            <a:r>
              <a:rPr lang="tr-TR" sz="2000" dirty="0" smtClean="0"/>
              <a:t> yapmaktadır. </a:t>
            </a:r>
            <a:br>
              <a:rPr lang="tr-TR" sz="2000" dirty="0" smtClean="0"/>
            </a:br>
            <a:r>
              <a:rPr lang="tr-TR" sz="2000" dirty="0" smtClean="0"/>
              <a:t>Merkezdeki Siyah Piyona Beyaz </a:t>
            </a:r>
            <a:r>
              <a:rPr lang="tr-TR" sz="2000" dirty="0" smtClean="0"/>
              <a:t>Vezir saldırmaktadır</a:t>
            </a:r>
            <a:r>
              <a:rPr lang="tr-TR" sz="2000" dirty="0" smtClean="0"/>
              <a:t> </a:t>
            </a:r>
            <a:r>
              <a:rPr lang="tr-TR" sz="2000" dirty="0" smtClean="0"/>
              <a:t>ve korumasızdır.</a:t>
            </a:r>
            <a:r>
              <a:rPr lang="tr-TR" sz="2000" dirty="0" smtClean="0"/>
              <a:t> </a:t>
            </a:r>
            <a:br>
              <a:rPr lang="tr-TR" sz="2000" dirty="0" smtClean="0"/>
            </a:br>
            <a:r>
              <a:rPr lang="tr-TR" sz="2000" dirty="0" smtClean="0"/>
              <a:t>Filin önündeki Piyona Vezir ve </a:t>
            </a:r>
            <a:r>
              <a:rPr lang="tr-TR" sz="2000" dirty="0" smtClean="0"/>
              <a:t>Fille ikiyle saldırılmaktadır</a:t>
            </a:r>
            <a:r>
              <a:rPr lang="tr-TR" sz="2000" dirty="0" smtClean="0"/>
              <a:t> ve sadece BİRLE </a:t>
            </a:r>
            <a:r>
              <a:rPr lang="tr-TR" sz="2000" dirty="0" smtClean="0"/>
              <a:t>savunulmaktadır.</a:t>
            </a:r>
            <a:r>
              <a:rPr lang="tr-TR" sz="2000" dirty="0" smtClean="0"/>
              <a:t> </a:t>
            </a:r>
            <a:r>
              <a:rPr lang="tr-TR" sz="2000" dirty="0" smtClean="0"/>
              <a:t>Siyah</a:t>
            </a:r>
            <a:r>
              <a:rPr lang="tr-TR" sz="2000" dirty="0" smtClean="0"/>
              <a:t> </a:t>
            </a:r>
            <a:r>
              <a:rPr lang="tr-TR" sz="2000" dirty="0" smtClean="0"/>
              <a:t>iki tehdidi</a:t>
            </a:r>
            <a:r>
              <a:rPr lang="tr-TR" sz="2000" dirty="0" smtClean="0"/>
              <a:t> de engellemelidir. Bunu Veziriyle engellemenin iki yolu vardır. İkisini de bulabilir misiniz?</a:t>
            </a:r>
          </a:p>
          <a:p>
            <a:endParaRPr lang="tr-TR" sz="2000" dirty="0"/>
          </a:p>
        </p:txBody>
      </p:sp>
      <p:pic>
        <p:nvPicPr>
          <p:cNvPr id="5" name="4 Resim" descr="Satranç Dersleri 18 Saldırı ve Savunma 11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23728" y="2276872"/>
            <a:ext cx="4581128" cy="458112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son olarak, burada ne oluyor? </a:t>
            </a:r>
            <a:br>
              <a:rPr lang="tr-TR" sz="2000" dirty="0" smtClean="0"/>
            </a:br>
            <a:r>
              <a:rPr lang="tr-TR" sz="2000" dirty="0" smtClean="0"/>
              <a:t>beyaz aynı siyah piyona fil ve atla saldırıyor. piyon sadece birle  savunuluyor. </a:t>
            </a:r>
            <a:br>
              <a:rPr lang="tr-TR" sz="2000" dirty="0" smtClean="0"/>
            </a:br>
            <a:r>
              <a:rPr lang="tr-TR" sz="2000" dirty="0" smtClean="0"/>
              <a:t>bu sefer siyah vezirini savunma taşı olarak kullanamaz çünkü saldıran taşlardan daha değerlidir.</a:t>
            </a:r>
            <a:br>
              <a:rPr lang="tr-TR" sz="2000" dirty="0" smtClean="0"/>
            </a:br>
            <a:r>
              <a:rPr lang="tr-TR" sz="2000" dirty="0" smtClean="0"/>
              <a:t>savunmanın tek yolu beyaz filin önünü, vezirin önündeki piyonu iki sürerek kapatmaktır.</a:t>
            </a:r>
          </a:p>
          <a:p>
            <a:pPr>
              <a:buNone/>
            </a:pPr>
            <a:endParaRPr lang="tr-TR" sz="2000" dirty="0"/>
          </a:p>
        </p:txBody>
      </p:sp>
      <p:pic>
        <p:nvPicPr>
          <p:cNvPr id="5" name="4 Resim" descr="Satranç Dersleri 18 Saldırı ve Savunma 12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51720" y="2177480"/>
            <a:ext cx="4680520" cy="46805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Satranç bir</a:t>
            </a:r>
            <a:r>
              <a:rPr lang="tr-TR" dirty="0" smtClean="0"/>
              <a:t> </a:t>
            </a:r>
            <a:r>
              <a:rPr lang="tr-TR" b="1" dirty="0" smtClean="0"/>
              <a:t>Saldırı </a:t>
            </a:r>
            <a:r>
              <a:rPr lang="tr-TR" dirty="0" smtClean="0"/>
              <a:t>ve </a:t>
            </a:r>
            <a:r>
              <a:rPr lang="tr-TR" b="1" dirty="0" smtClean="0"/>
              <a:t>Savunma </a:t>
            </a:r>
            <a:r>
              <a:rPr lang="tr-TR" dirty="0" smtClean="0"/>
              <a:t> oyunudur. </a:t>
            </a:r>
            <a:br>
              <a:rPr lang="tr-TR" dirty="0" smtClean="0"/>
            </a:br>
            <a:r>
              <a:rPr lang="tr-TR" dirty="0" smtClean="0"/>
              <a:t>Bu </a:t>
            </a:r>
            <a:r>
              <a:rPr lang="tr-TR" dirty="0" smtClean="0"/>
              <a:t>derste </a:t>
            </a:r>
            <a:r>
              <a:rPr lang="tr-TR" dirty="0" smtClean="0"/>
              <a:t>üç terimi anlatacağız, </a:t>
            </a:r>
            <a:r>
              <a:rPr lang="tr-TR" b="1" dirty="0" smtClean="0"/>
              <a:t>Saldırı, Savunma</a:t>
            </a:r>
            <a:r>
              <a:rPr lang="tr-TR" dirty="0" smtClean="0"/>
              <a:t> ve </a:t>
            </a:r>
            <a:r>
              <a:rPr lang="tr-TR" b="1" dirty="0" smtClean="0"/>
              <a:t>TEHDİT</a:t>
            </a:r>
            <a:r>
              <a:rPr lang="tr-TR" dirty="0" smtClean="0"/>
              <a:t> ve bunların satrançta nasıl kullanıldığını göreceğiz. 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75" y="620688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87727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Eğer </a:t>
            </a:r>
            <a:r>
              <a:rPr lang="tr-TR" dirty="0" smtClean="0"/>
              <a:t>bir taş diğer taşı alabilecek durumdaysa buna </a:t>
            </a:r>
            <a:r>
              <a:rPr lang="tr-TR" dirty="0" smtClean="0"/>
              <a:t>Saldırı ya da atak</a:t>
            </a:r>
            <a:r>
              <a:rPr lang="tr-TR" dirty="0" smtClean="0"/>
              <a:t> denir. </a:t>
            </a:r>
            <a:br>
              <a:rPr lang="tr-TR" dirty="0" smtClean="0"/>
            </a:br>
            <a:r>
              <a:rPr lang="tr-TR" dirty="0" smtClean="0"/>
              <a:t>Daha sonra taşlara saldırabildiğiniz gibi </a:t>
            </a:r>
            <a:r>
              <a:rPr lang="tr-TR" b="1" dirty="0" smtClean="0"/>
              <a:t>KARELERE</a:t>
            </a:r>
            <a:r>
              <a:rPr lang="tr-TR" dirty="0" smtClean="0"/>
              <a:t> de saldırabileceğinizi göreceksiniz. </a:t>
            </a:r>
            <a:br>
              <a:rPr lang="tr-TR" dirty="0" smtClean="0"/>
            </a:br>
            <a:r>
              <a:rPr lang="tr-TR" dirty="0" smtClean="0"/>
              <a:t>Fakat bu derste </a:t>
            </a:r>
            <a:r>
              <a:rPr lang="tr-TR" b="1" dirty="0" smtClean="0"/>
              <a:t>TAŞLARA ATAĞI</a:t>
            </a:r>
            <a:r>
              <a:rPr lang="tr-TR" dirty="0" smtClean="0"/>
              <a:t> göreceğiz. 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268760"/>
            <a:ext cx="30670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3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Eğer bir taraf, </a:t>
            </a:r>
            <a:r>
              <a:rPr lang="tr-TR" dirty="0" smtClean="0"/>
              <a:t>rakibinin taşlarından </a:t>
            </a:r>
            <a:r>
              <a:rPr lang="tr-TR" dirty="0" smtClean="0"/>
              <a:t>birine</a:t>
            </a:r>
            <a:r>
              <a:rPr lang="tr-TR" dirty="0" smtClean="0"/>
              <a:t> </a:t>
            </a:r>
            <a:r>
              <a:rPr lang="tr-TR" dirty="0" smtClean="0"/>
              <a:t>Saldırıyorsa </a:t>
            </a:r>
            <a:r>
              <a:rPr lang="tr-TR" dirty="0"/>
              <a:t>a</a:t>
            </a:r>
            <a:r>
              <a:rPr lang="tr-TR" dirty="0" smtClean="0"/>
              <a:t>ma bu taşı aldığında</a:t>
            </a:r>
            <a:r>
              <a:rPr lang="tr-TR" dirty="0" smtClean="0"/>
              <a:t>, </a:t>
            </a:r>
            <a:r>
              <a:rPr lang="tr-TR" dirty="0" smtClean="0"/>
              <a:t>rakibin o </a:t>
            </a:r>
            <a:r>
              <a:rPr lang="tr-TR" dirty="0" smtClean="0"/>
              <a:t>taşı geri alacak </a:t>
            </a:r>
            <a:r>
              <a:rPr lang="tr-TR" dirty="0" smtClean="0"/>
              <a:t>taşı var ise, Bu </a:t>
            </a:r>
            <a:r>
              <a:rPr lang="tr-TR" dirty="0" smtClean="0"/>
              <a:t>taşa SAVUNMA TAŞI denir. </a:t>
            </a:r>
            <a:br>
              <a:rPr lang="tr-TR" dirty="0" smtClean="0"/>
            </a:br>
            <a:r>
              <a:rPr lang="tr-TR" dirty="0" smtClean="0"/>
              <a:t>Saldırı-ATAK </a:t>
            </a:r>
            <a:r>
              <a:rPr lang="tr-TR" dirty="0" err="1"/>
              <a:t>v</a:t>
            </a:r>
            <a:r>
              <a:rPr lang="tr-TR" dirty="0" err="1" smtClean="0"/>
              <a:t>E</a:t>
            </a:r>
            <a:r>
              <a:rPr lang="tr-TR" dirty="0" smtClean="0"/>
              <a:t> Savunma-DEFANS</a:t>
            </a:r>
            <a:r>
              <a:rPr lang="tr-TR" dirty="0" smtClean="0"/>
              <a:t> satrancı oluşturan şeylerdir. 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Saldırı ve Tehdit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SAVUNMASIZ </a:t>
            </a:r>
            <a:r>
              <a:rPr lang="tr-TR" b="1" dirty="0" smtClean="0"/>
              <a:t>TAŞA SALDIRIYA TEHDİT</a:t>
            </a:r>
            <a:r>
              <a:rPr lang="tr-TR" dirty="0" smtClean="0"/>
              <a:t> denir</a:t>
            </a:r>
            <a:r>
              <a:rPr lang="tr-TR" dirty="0" smtClean="0"/>
              <a:t>.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Yeterince korunmayan taşa </a:t>
            </a:r>
            <a:r>
              <a:rPr lang="tr-TR" b="1" dirty="0" smtClean="0"/>
              <a:t>SALDIRIYA</a:t>
            </a:r>
            <a:r>
              <a:rPr lang="tr-TR" dirty="0" smtClean="0"/>
              <a:t> da </a:t>
            </a:r>
            <a:r>
              <a:rPr lang="tr-TR" b="1" dirty="0" smtClean="0"/>
              <a:t>TEHDİT</a:t>
            </a:r>
            <a:r>
              <a:rPr lang="tr-TR" dirty="0" smtClean="0"/>
              <a:t> denir. </a:t>
            </a:r>
            <a:br>
              <a:rPr lang="tr-TR" dirty="0" smtClean="0"/>
            </a:br>
            <a:r>
              <a:rPr lang="tr-TR" b="1" dirty="0" smtClean="0"/>
              <a:t>DAHA KUVVETLİ TAŞA, DAHA ZAYIF TAŞLA</a:t>
            </a:r>
            <a:r>
              <a:rPr lang="tr-TR" dirty="0" smtClean="0"/>
              <a:t> yapılan </a:t>
            </a:r>
            <a:r>
              <a:rPr lang="tr-TR" b="1" dirty="0" smtClean="0"/>
              <a:t>SALDIRIYA</a:t>
            </a:r>
            <a:r>
              <a:rPr lang="tr-TR" dirty="0" smtClean="0"/>
              <a:t> da </a:t>
            </a:r>
            <a:r>
              <a:rPr lang="tr-TR" b="1" dirty="0" smtClean="0"/>
              <a:t>TEHDİT</a:t>
            </a:r>
            <a:r>
              <a:rPr lang="tr-TR" dirty="0" smtClean="0"/>
              <a:t> denir. </a:t>
            </a:r>
            <a:br>
              <a:rPr lang="tr-TR" dirty="0" smtClean="0"/>
            </a:br>
            <a:r>
              <a:rPr lang="tr-TR" dirty="0" smtClean="0"/>
              <a:t>Eğer rakibinizin hamlesi bir </a:t>
            </a:r>
            <a:r>
              <a:rPr lang="tr-TR" b="1" dirty="0" smtClean="0"/>
              <a:t>TEHDİT YARATIRSA,</a:t>
            </a:r>
            <a:r>
              <a:rPr lang="tr-TR" dirty="0" smtClean="0"/>
              <a:t> bu konuda </a:t>
            </a:r>
            <a:r>
              <a:rPr lang="tr-TR" dirty="0" err="1" smtClean="0"/>
              <a:t>birşey</a:t>
            </a:r>
            <a:r>
              <a:rPr lang="tr-TR" dirty="0" smtClean="0"/>
              <a:t> </a:t>
            </a:r>
            <a:r>
              <a:rPr lang="tr-TR" b="1" dirty="0" smtClean="0"/>
              <a:t>YAPMALISINIZ.</a:t>
            </a:r>
            <a:r>
              <a:rPr lang="tr-TR" dirty="0" smtClean="0"/>
              <a:t> 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Aşağıdaki konumlara bakıp, örneklendirebiliriz.</a:t>
            </a:r>
            <a:r>
              <a:rPr lang="tr-TR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 smtClean="0"/>
              <a:t> İki oyuncu da merkeze Er sürerek oyuna başlamışlardır. </a:t>
            </a:r>
            <a:br>
              <a:rPr lang="tr-TR" sz="2000" dirty="0" smtClean="0"/>
            </a:br>
            <a:r>
              <a:rPr lang="tr-TR" sz="2000" dirty="0" smtClean="0"/>
              <a:t>Sonra Beyaz Atını geliştirir, ve Piyonu </a:t>
            </a:r>
            <a:r>
              <a:rPr lang="tr-TR" sz="2000" b="1" dirty="0" smtClean="0"/>
              <a:t>TEHDİT EDER.</a:t>
            </a:r>
            <a:r>
              <a:rPr lang="tr-TR" sz="2000" dirty="0" smtClean="0"/>
              <a:t> </a:t>
            </a:r>
            <a:br>
              <a:rPr lang="tr-TR" sz="2000" dirty="0" smtClean="0"/>
            </a:br>
            <a:r>
              <a:rPr lang="tr-TR" sz="2000" dirty="0" smtClean="0"/>
              <a:t>Siyah bu konuda bir şey yapmalıdır. Piyonu kaçamaz, ama onu </a:t>
            </a:r>
            <a:r>
              <a:rPr lang="tr-TR" sz="2000" b="1" dirty="0" smtClean="0"/>
              <a:t>KORUMANIN</a:t>
            </a:r>
            <a:r>
              <a:rPr lang="tr-TR" sz="2000" dirty="0" smtClean="0"/>
              <a:t> pek çok yolu vardır. </a:t>
            </a:r>
            <a:br>
              <a:rPr lang="tr-TR" sz="2000" dirty="0" smtClean="0"/>
            </a:br>
            <a:r>
              <a:rPr lang="tr-TR" sz="2000" dirty="0" smtClean="0"/>
              <a:t>Kaç yol bulabilirsiniz?</a:t>
            </a:r>
          </a:p>
          <a:p>
            <a:endParaRPr lang="tr-TR" sz="2000" dirty="0"/>
          </a:p>
        </p:txBody>
      </p:sp>
      <p:pic>
        <p:nvPicPr>
          <p:cNvPr id="5" name="4 Resim" descr="Satranç Dersleri 18 Saldırı ve Savunma 5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763688" y="1844824"/>
            <a:ext cx="5013176" cy="501317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400" dirty="0" smtClean="0"/>
              <a:t>Siyah</a:t>
            </a:r>
            <a:r>
              <a:rPr lang="tr-TR" sz="2400" dirty="0" smtClean="0"/>
              <a:t> </a:t>
            </a:r>
            <a:r>
              <a:rPr lang="tr-TR" sz="2400" b="1" dirty="0" smtClean="0"/>
              <a:t>TEHDİT EDİLMİŞ</a:t>
            </a:r>
            <a:r>
              <a:rPr lang="tr-TR" sz="2400" dirty="0" smtClean="0"/>
              <a:t> Piyonunu At </a:t>
            </a:r>
            <a:r>
              <a:rPr lang="tr-TR" sz="2400" b="1" dirty="0" smtClean="0"/>
              <a:t>GELİŞTİREREK</a:t>
            </a:r>
            <a:r>
              <a:rPr lang="tr-TR" sz="2400" dirty="0" smtClean="0"/>
              <a:t> koruyor, ve Beyaz diğer merkez Piyonunu sürüyor. </a:t>
            </a:r>
            <a:br>
              <a:rPr lang="tr-TR" sz="2400" dirty="0" smtClean="0"/>
            </a:br>
            <a:r>
              <a:rPr lang="tr-TR" sz="2400" dirty="0" smtClean="0"/>
              <a:t>Şimdi merkezde karışık bir pozisyon var. </a:t>
            </a:r>
            <a:br>
              <a:rPr lang="tr-TR" sz="2400" dirty="0" smtClean="0"/>
            </a:br>
            <a:r>
              <a:rPr lang="tr-TR" sz="2400" dirty="0" smtClean="0"/>
              <a:t>Beyaz Siyah'ın merkez Piyonuna </a:t>
            </a:r>
            <a:r>
              <a:rPr lang="tr-TR" sz="2400" b="1" dirty="0" smtClean="0"/>
              <a:t>İKİYLE SALDIRIYOR,</a:t>
            </a:r>
            <a:r>
              <a:rPr lang="tr-TR" sz="2400" dirty="0" smtClean="0"/>
              <a:t> öte yandan Siyah </a:t>
            </a:r>
            <a:r>
              <a:rPr lang="tr-TR" sz="2400" b="1" dirty="0" smtClean="0"/>
              <a:t>BİRLE KORUYOR.</a:t>
            </a:r>
            <a:r>
              <a:rPr lang="tr-TR" sz="2400" dirty="0" smtClean="0"/>
              <a:t> </a:t>
            </a:r>
            <a:br>
              <a:rPr lang="tr-TR" sz="2400" dirty="0" smtClean="0"/>
            </a:br>
            <a:r>
              <a:rPr lang="tr-TR" sz="2400" dirty="0" smtClean="0"/>
              <a:t>Siyah bu </a:t>
            </a:r>
            <a:r>
              <a:rPr lang="tr-TR" sz="2400" b="1" dirty="0" smtClean="0"/>
              <a:t>TEHDİDE</a:t>
            </a:r>
            <a:r>
              <a:rPr lang="tr-TR" sz="2400" dirty="0" smtClean="0"/>
              <a:t> karşı bir şey yapmalı.</a:t>
            </a:r>
          </a:p>
          <a:p>
            <a:pPr>
              <a:buNone/>
            </a:pPr>
            <a:endParaRPr lang="tr-TR" sz="2400" dirty="0"/>
          </a:p>
        </p:txBody>
      </p:sp>
      <p:pic>
        <p:nvPicPr>
          <p:cNvPr id="5" name="4 Resim" descr="Satranç Dersleri 18 Saldırı ve Savunma 6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95736" y="2420888"/>
            <a:ext cx="4680520" cy="443711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Şimdi </a:t>
            </a:r>
            <a:r>
              <a:rPr lang="tr-TR" sz="2000" dirty="0" smtClean="0"/>
              <a:t>bu konuma tekrar bakın, fakat bu sefer Beyazın sürdüğü Piyona dikkat edin. </a:t>
            </a:r>
            <a:br>
              <a:rPr lang="tr-TR" sz="2000" dirty="0" smtClean="0"/>
            </a:br>
            <a:r>
              <a:rPr lang="tr-TR" sz="2000" dirty="0" smtClean="0"/>
              <a:t>Siyah bu Piyona </a:t>
            </a:r>
            <a:r>
              <a:rPr lang="tr-TR" sz="2000" b="1" dirty="0" smtClean="0"/>
              <a:t>İKİYLE SALDIRIYOR</a:t>
            </a:r>
            <a:r>
              <a:rPr lang="tr-TR" sz="2000" dirty="0" smtClean="0"/>
              <a:t>, Piyonla ve Atla </a:t>
            </a:r>
            <a:br>
              <a:rPr lang="tr-TR" sz="2000" dirty="0" smtClean="0"/>
            </a:br>
            <a:r>
              <a:rPr lang="tr-TR" sz="2000" dirty="0" smtClean="0"/>
              <a:t>Beyaz </a:t>
            </a:r>
            <a:r>
              <a:rPr lang="tr-TR" sz="2000" b="1" dirty="0" smtClean="0"/>
              <a:t>İKİYLE KORUYOR,</a:t>
            </a:r>
            <a:r>
              <a:rPr lang="tr-TR" sz="2000" dirty="0" smtClean="0"/>
              <a:t> Atla ve Vezirle </a:t>
            </a:r>
            <a:br>
              <a:rPr lang="tr-TR" sz="2000" dirty="0" smtClean="0"/>
            </a:br>
            <a:r>
              <a:rPr lang="tr-TR" sz="2000" dirty="0" smtClean="0"/>
              <a:t>Siyah şimdi </a:t>
            </a:r>
            <a:r>
              <a:rPr lang="tr-TR" sz="2000" b="1" dirty="0" smtClean="0"/>
              <a:t>DEĞİŞMELERE</a:t>
            </a:r>
            <a:r>
              <a:rPr lang="tr-TR" sz="2000" dirty="0" smtClean="0"/>
              <a:t> girebilir.</a:t>
            </a:r>
          </a:p>
          <a:p>
            <a:pPr>
              <a:buNone/>
            </a:pPr>
            <a:endParaRPr lang="tr-TR" sz="2000" dirty="0"/>
          </a:p>
        </p:txBody>
      </p:sp>
      <p:pic>
        <p:nvPicPr>
          <p:cNvPr id="5" name="4 Resim" descr="Satranç Dersleri 18 Saldırı ve Savunma 7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051720" y="1700808"/>
            <a:ext cx="5157192" cy="515719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dirty="0" smtClean="0"/>
              <a:t> Siyah Beyaz Piyonu kendi Piyonuyla </a:t>
            </a:r>
            <a:r>
              <a:rPr lang="tr-TR" sz="2000" b="1" dirty="0" smtClean="0"/>
              <a:t>ALIR</a:t>
            </a:r>
            <a:r>
              <a:rPr lang="tr-TR" sz="2000" dirty="0" smtClean="0"/>
              <a:t> ve Beyaz da Atıyla Piyonu </a:t>
            </a:r>
            <a:r>
              <a:rPr lang="tr-TR" sz="2000" b="1" dirty="0" smtClean="0"/>
              <a:t>GERİ ALIR (EN İYİ HAMLE)</a:t>
            </a:r>
            <a:r>
              <a:rPr lang="tr-TR" sz="2000" dirty="0" smtClean="0"/>
              <a:t> </a:t>
            </a:r>
          </a:p>
          <a:p>
            <a:pPr>
              <a:buNone/>
            </a:pPr>
            <a:r>
              <a:rPr lang="tr-TR" sz="2000" dirty="0" smtClean="0"/>
              <a:t> Piyonu Beyaz Vezirle almak çok kötü bir hata olurdu. Neden olduğunu görüyor musunuz? </a:t>
            </a:r>
            <a:br>
              <a:rPr lang="tr-TR" sz="2000" dirty="0" smtClean="0"/>
            </a:br>
            <a:r>
              <a:rPr lang="tr-TR" sz="2000" dirty="0" smtClean="0"/>
              <a:t>Eğer bir karedeki taşı iki veya daha fazla taşla alma imkanınız varsa, neredeyse her zaman alışa daha zayıf taşla başlamak doğrudur. </a:t>
            </a:r>
            <a:br>
              <a:rPr lang="tr-TR" sz="2000" dirty="0" smtClean="0"/>
            </a:br>
            <a:r>
              <a:rPr lang="tr-TR" sz="2000" dirty="0" smtClean="0"/>
              <a:t>Şimdi Siyah istese Atları da </a:t>
            </a:r>
            <a:r>
              <a:rPr lang="tr-TR" sz="2000" b="1" dirty="0" smtClean="0"/>
              <a:t>DEĞİŞEBİLİRDİ.</a:t>
            </a:r>
            <a:r>
              <a:rPr lang="tr-TR" sz="2000" dirty="0" smtClean="0"/>
              <a:t> </a:t>
            </a:r>
            <a:br>
              <a:rPr lang="tr-TR" sz="2000" dirty="0" smtClean="0"/>
            </a:br>
            <a:r>
              <a:rPr lang="tr-TR" sz="2000" b="1" dirty="0" smtClean="0"/>
              <a:t>(BU TÜR DEĞİŞİMLER SATRANÇTA ÇOK SIK OLUR)</a:t>
            </a:r>
          </a:p>
          <a:p>
            <a:pPr>
              <a:buNone/>
            </a:pPr>
            <a:endParaRPr lang="tr-TR" sz="2000" dirty="0"/>
          </a:p>
        </p:txBody>
      </p:sp>
      <p:pic>
        <p:nvPicPr>
          <p:cNvPr id="5" name="4 Resim" descr="Satranç Dersleri 18 Saldırı ve Savunma 8.gif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483768" y="2537520"/>
            <a:ext cx="4320480" cy="43204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680</Words>
  <Application>Microsoft Office PowerPoint</Application>
  <PresentationFormat>Ekran Gösterisi (4:3)</PresentationFormat>
  <Paragraphs>37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Ofis Teması</vt:lpstr>
      <vt:lpstr>Satranç Dersi Dr. Öğr. Üyesi Engin SARI</vt:lpstr>
      <vt:lpstr>1</vt:lpstr>
      <vt:lpstr>PowerPoint Sunusu</vt:lpstr>
      <vt:lpstr>3</vt:lpstr>
      <vt:lpstr>Saldırı ve Tehdit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engin</dc:creator>
  <cp:lastModifiedBy>Windows Kullanıcısı</cp:lastModifiedBy>
  <cp:revision>9</cp:revision>
  <dcterms:created xsi:type="dcterms:W3CDTF">2014-09-25T11:38:35Z</dcterms:created>
  <dcterms:modified xsi:type="dcterms:W3CDTF">2020-05-04T06:33:01Z</dcterms:modified>
</cp:coreProperties>
</file>