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6" r:id="rId5"/>
    <p:sldId id="1087" r:id="rId6"/>
    <p:sldId id="1088" r:id="rId7"/>
    <p:sldId id="1089" r:id="rId8"/>
    <p:sldId id="1090" r:id="rId9"/>
    <p:sldId id="1091" r:id="rId10"/>
    <p:sldId id="1092" r:id="rId11"/>
    <p:sldId id="1093" r:id="rId12"/>
    <p:sldId id="1094"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727032" y="6407944"/>
            <a:ext cx="1920240" cy="365760"/>
          </a:xfrm>
          <a:prstGeom prst="rect">
            <a:avLst/>
          </a:prstGeom>
        </p:spPr>
        <p:txBody>
          <a:bodyPr/>
          <a:lstStyle/>
          <a:p>
            <a:fld id="{D9F75050-0E15-4C5B-92B0-66D068882F1F}" type="datetimeFigureOut">
              <a:rPr lang="tr-TR" smtClean="0"/>
              <a:pPr/>
              <a:t>28.02.2020</a:t>
            </a:fld>
            <a:endParaRPr lang="tr-TR"/>
          </a:p>
        </p:txBody>
      </p:sp>
      <p:sp>
        <p:nvSpPr>
          <p:cNvPr id="3" name="2 Altbilgi Yer Tutucusu"/>
          <p:cNvSpPr>
            <a:spLocks noGrp="1"/>
          </p:cNvSpPr>
          <p:nvPr>
            <p:ph type="ftr" sz="quarter" idx="11"/>
          </p:nvPr>
        </p:nvSpPr>
        <p:spPr>
          <a:xfrm>
            <a:off x="4380072" y="6407944"/>
            <a:ext cx="2350681"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8647272" y="6407944"/>
            <a:ext cx="365760" cy="365125"/>
          </a:xfrm>
          <a:prstGeom prst="rect">
            <a:avLst/>
          </a:prstGeo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7281735"/>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357298"/>
            <a:ext cx="8329642" cy="4000528"/>
          </a:xfrm>
        </p:spPr>
        <p:txBody>
          <a:bodyPr>
            <a:normAutofit/>
          </a:bodyPr>
          <a:lstStyle/>
          <a:p>
            <a:pPr algn="just">
              <a:buNone/>
            </a:pPr>
            <a:r>
              <a:rPr lang="tr-TR" sz="2000" dirty="0">
                <a:latin typeface="Arial" pitchFamily="34" charset="0"/>
                <a:cs typeface="Arial" pitchFamily="34" charset="0"/>
              </a:rPr>
              <a:t>9. Yeni parselasyon planlaması ve yeni mülkiyet listeleri mahallinde asılmak suretiyle ilan edilir.</a:t>
            </a:r>
          </a:p>
          <a:p>
            <a:pPr algn="just">
              <a:buNone/>
            </a:pPr>
            <a:endParaRPr lang="tr-TR" sz="2000" dirty="0">
              <a:latin typeface="Arial" pitchFamily="34" charset="0"/>
              <a:cs typeface="Arial" pitchFamily="34" charset="0"/>
            </a:endParaRPr>
          </a:p>
          <a:p>
            <a:pPr algn="just">
              <a:buNone/>
            </a:pPr>
            <a:r>
              <a:rPr lang="tr-TR" sz="2000" dirty="0">
                <a:latin typeface="Arial" pitchFamily="34" charset="0"/>
                <a:cs typeface="Arial" pitchFamily="34" charset="0"/>
              </a:rPr>
              <a:t>10. Yeni planlamaya ilişkin parsel sahiplerinin itirazları varsa incelenir. Yeni yapılan plan tekrar ilan edilir.</a:t>
            </a:r>
          </a:p>
          <a:p>
            <a:pPr algn="just">
              <a:buNone/>
            </a:pPr>
            <a:endParaRPr lang="tr-TR" sz="2000" dirty="0">
              <a:latin typeface="Arial" pitchFamily="34" charset="0"/>
              <a:cs typeface="Arial" pitchFamily="34" charset="0"/>
            </a:endParaRPr>
          </a:p>
          <a:p>
            <a:pPr algn="just">
              <a:buNone/>
            </a:pPr>
            <a:r>
              <a:rPr lang="tr-TR" sz="2000" dirty="0">
                <a:latin typeface="Arial" pitchFamily="34" charset="0"/>
                <a:cs typeface="Arial" pitchFamily="34" charset="0"/>
              </a:rPr>
              <a:t>11. Kesinleşen yeni planlama kadastro müdürlüğü kontrolünden sonra tapu müdürlüğünce tescil edilerek yeni tapular oluşturulur.</a:t>
            </a:r>
          </a:p>
          <a:p>
            <a:pPr algn="just">
              <a:buNone/>
            </a:pPr>
            <a:endParaRPr lang="tr-TR" sz="2000" dirty="0">
              <a:latin typeface="Arial" pitchFamily="34" charset="0"/>
              <a:cs typeface="Arial" pitchFamily="34" charset="0"/>
            </a:endParaRPr>
          </a:p>
          <a:p>
            <a:pPr algn="just">
              <a:buNone/>
            </a:pPr>
            <a:r>
              <a:rPr lang="tr-TR" sz="2000" dirty="0">
                <a:latin typeface="Arial" pitchFamily="34" charset="0"/>
                <a:cs typeface="Arial" pitchFamily="34" charset="0"/>
              </a:rPr>
              <a:t>12. Yeni tapular ilgili İdareye gönderildikten sonra İdaresince sahiplerine teslim edilir.</a:t>
            </a:r>
          </a:p>
          <a:p>
            <a:endParaRPr lang="tr-TR" dirty="0"/>
          </a:p>
        </p:txBody>
      </p:sp>
      <p:sp>
        <p:nvSpPr>
          <p:cNvPr id="4" name="1 Başlık"/>
          <p:cNvSpPr>
            <a:spLocks noGrp="1"/>
          </p:cNvSpPr>
          <p:nvPr>
            <p:ph type="title"/>
          </p:nvPr>
        </p:nvSpPr>
        <p:spPr>
          <a:xfrm>
            <a:off x="415636" y="615142"/>
            <a:ext cx="8228330" cy="802495"/>
          </a:xfrm>
        </p:spPr>
        <p:txBody>
          <a:bodyPr>
            <a:normAutofit/>
          </a:bodyPr>
          <a:lstStyle/>
          <a:p>
            <a:r>
              <a:rPr lang="tr-TR" sz="2400" b="1" dirty="0">
                <a:effectLst/>
                <a:latin typeface="Arial" pitchFamily="34" charset="0"/>
                <a:cs typeface="Arial" pitchFamily="34" charset="0"/>
              </a:rPr>
              <a:t>Toplulaştırma Çalışması </a:t>
            </a:r>
            <a:r>
              <a:rPr lang="tr-TR" sz="2400" dirty="0" smtClean="0">
                <a:effectLst/>
                <a:latin typeface="Arial" pitchFamily="34" charset="0"/>
                <a:cs typeface="Arial" pitchFamily="34" charset="0"/>
              </a:rPr>
              <a:t>Aşamaları</a:t>
            </a:r>
            <a:endParaRPr lang="tr-TR" sz="2400" dirty="0">
              <a:effectLst/>
              <a:latin typeface="Arial" pitchFamily="34" charset="0"/>
              <a:cs typeface="Arial" pitchFamily="34" charset="0"/>
            </a:endParaRPr>
          </a:p>
        </p:txBody>
      </p:sp>
    </p:spTree>
    <p:extLst>
      <p:ext uri="{BB962C8B-B14F-4D97-AF65-F5344CB8AC3E}">
        <p14:creationId xmlns:p14="http://schemas.microsoft.com/office/powerpoint/2010/main" val="1312969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82138" y="349135"/>
            <a:ext cx="7947514" cy="3293209"/>
          </a:xfrm>
          <a:prstGeom prst="rect">
            <a:avLst/>
          </a:prstGeom>
        </p:spPr>
        <p:txBody>
          <a:bodyPr wrap="square">
            <a:spAutoFit/>
          </a:bodyPr>
          <a:lstStyle/>
          <a:p>
            <a:r>
              <a:rPr lang="tr-TR" sz="2400" b="1" dirty="0">
                <a:solidFill>
                  <a:srgbClr val="000099"/>
                </a:solidFill>
                <a:latin typeface="Arial" pitchFamily="34" charset="0"/>
                <a:cs typeface="Arial" pitchFamily="34" charset="0"/>
              </a:rPr>
              <a:t>Tapu ve kadastro işlemleri</a:t>
            </a:r>
          </a:p>
          <a:p>
            <a:r>
              <a:rPr lang="tr-TR" sz="2400" b="1" dirty="0">
                <a:solidFill>
                  <a:srgbClr val="000099"/>
                </a:solidFill>
                <a:latin typeface="Arial" pitchFamily="34" charset="0"/>
                <a:cs typeface="Arial" pitchFamily="34" charset="0"/>
              </a:rPr>
              <a:t>(3083/ 16. Madde)</a:t>
            </a:r>
          </a:p>
          <a:p>
            <a:pPr algn="ctr"/>
            <a:endParaRPr lang="tr-TR" sz="2000" dirty="0">
              <a:solidFill>
                <a:srgbClr val="FF0000"/>
              </a:solidFill>
              <a:latin typeface="Arial" pitchFamily="34" charset="0"/>
              <a:cs typeface="Arial" pitchFamily="34" charset="0"/>
            </a:endParaRPr>
          </a:p>
          <a:p>
            <a:pPr algn="just"/>
            <a:r>
              <a:rPr lang="tr-TR" sz="2000" dirty="0">
                <a:latin typeface="Arial" pitchFamily="34" charset="0"/>
                <a:cs typeface="Arial" pitchFamily="34" charset="0"/>
              </a:rPr>
              <a:t>    </a:t>
            </a:r>
            <a:endParaRPr lang="tr-TR" sz="2000" dirty="0" smtClean="0">
              <a:latin typeface="Arial" pitchFamily="34" charset="0"/>
              <a:cs typeface="Arial" pitchFamily="34" charset="0"/>
            </a:endParaRPr>
          </a:p>
          <a:p>
            <a:pPr algn="just"/>
            <a:endParaRPr lang="tr-TR" sz="2000" dirty="0">
              <a:latin typeface="Arial" pitchFamily="34" charset="0"/>
              <a:cs typeface="Arial" pitchFamily="34" charset="0"/>
            </a:endParaRPr>
          </a:p>
          <a:p>
            <a:pPr algn="just"/>
            <a:r>
              <a:rPr lang="tr-TR" sz="2000" dirty="0">
                <a:latin typeface="Arial" pitchFamily="34" charset="0"/>
                <a:cs typeface="Arial" pitchFamily="34" charset="0"/>
              </a:rPr>
              <a:t>  Uygulama alanı ilan edilen bölgelerde arazinin tapu ve kadastro işlemleri, ilgili kuruluşun talebi üzerine Tapu ve Kadastro Genel Müdürlüğünce öncelikle ve belirlenecek süre içerisinde tamamlanır.</a:t>
            </a:r>
          </a:p>
          <a:p>
            <a:pPr algn="just"/>
            <a:endParaRPr lang="tr-TR" sz="2000" dirty="0">
              <a:latin typeface="Arial" pitchFamily="34" charset="0"/>
              <a:cs typeface="Arial" pitchFamily="34" charset="0"/>
            </a:endParaRPr>
          </a:p>
          <a:p>
            <a:pPr algn="just"/>
            <a:r>
              <a:rPr lang="tr-TR" sz="2000" dirty="0">
                <a:latin typeface="Arial" pitchFamily="34" charset="0"/>
                <a:cs typeface="Arial" pitchFamily="34" charset="0"/>
              </a:rPr>
              <a:t>       Tescili müteakiben tapu senetleri uygulamacı İdareye gönderilir.  </a:t>
            </a:r>
          </a:p>
        </p:txBody>
      </p:sp>
    </p:spTree>
    <p:extLst>
      <p:ext uri="{BB962C8B-B14F-4D97-AF65-F5344CB8AC3E}">
        <p14:creationId xmlns:p14="http://schemas.microsoft.com/office/powerpoint/2010/main" val="114795850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49135" y="384211"/>
            <a:ext cx="776227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a:ln>
                  <a:noFill/>
                </a:ln>
                <a:solidFill>
                  <a:srgbClr val="000099"/>
                </a:solidFill>
                <a:effectLst/>
                <a:latin typeface="Arial" pitchFamily="34" charset="0"/>
                <a:ea typeface="Times New Roman" pitchFamily="18" charset="0"/>
                <a:cs typeface="Arial" pitchFamily="34" charset="0"/>
              </a:rPr>
              <a:t>5403 sayılı Kanun uyarınca </a:t>
            </a:r>
            <a:r>
              <a:rPr kumimoji="0" lang="tr-TR" sz="2000" b="1" u="none" strike="noStrike" cap="none" normalizeH="0" baseline="0" dirty="0" smtClean="0">
                <a:ln>
                  <a:noFill/>
                </a:ln>
                <a:solidFill>
                  <a:srgbClr val="000099"/>
                </a:solidFill>
                <a:effectLst/>
                <a:latin typeface="Arial" pitchFamily="34" charset="0"/>
                <a:ea typeface="Times New Roman" pitchFamily="18" charset="0"/>
                <a:cs typeface="Arial" pitchFamily="34" charset="0"/>
              </a:rPr>
              <a:t>yapılan Arazi </a:t>
            </a:r>
            <a:r>
              <a:rPr kumimoji="0" lang="tr-TR" sz="2000" b="1" u="none" strike="noStrike" cap="none" normalizeH="0" baseline="0" dirty="0">
                <a:ln>
                  <a:noFill/>
                </a:ln>
                <a:solidFill>
                  <a:srgbClr val="000099"/>
                </a:solidFill>
                <a:effectLst/>
                <a:latin typeface="Arial" pitchFamily="34" charset="0"/>
                <a:ea typeface="Times New Roman" pitchFamily="18" charset="0"/>
                <a:cs typeface="Arial" pitchFamily="34" charset="0"/>
              </a:rPr>
              <a:t>toplulaştırması ve dağıtımı </a:t>
            </a:r>
            <a:r>
              <a:rPr kumimoji="0" lang="tr-TR" sz="2000" b="1" u="none" strike="noStrike" cap="none" normalizeH="0" baseline="0" dirty="0" smtClean="0">
                <a:ln>
                  <a:noFill/>
                </a:ln>
                <a:solidFill>
                  <a:srgbClr val="000099"/>
                </a:solidFill>
                <a:effectLst/>
                <a:latin typeface="Arial" pitchFamily="34" charset="0"/>
                <a:cs typeface="Arial" pitchFamily="34" charset="0"/>
              </a:rPr>
              <a:t>(</a:t>
            </a:r>
            <a:r>
              <a:rPr kumimoji="0" lang="tr-TR" sz="2000" b="1" u="none" strike="noStrike" cap="none" normalizeH="0" baseline="0" dirty="0">
                <a:ln>
                  <a:noFill/>
                </a:ln>
                <a:solidFill>
                  <a:srgbClr val="000099"/>
                </a:solidFill>
                <a:effectLst/>
                <a:latin typeface="Arial" pitchFamily="34" charset="0"/>
                <a:cs typeface="Arial" pitchFamily="34" charset="0"/>
              </a:rPr>
              <a:t>5403 S.K</a:t>
            </a:r>
            <a:r>
              <a:rPr kumimoji="0" lang="tr-TR" sz="2000" b="1" u="none" strike="noStrike" cap="none" normalizeH="0" baseline="0" dirty="0" smtClean="0">
                <a:ln>
                  <a:noFill/>
                </a:ln>
                <a:solidFill>
                  <a:srgbClr val="000099"/>
                </a:solidFill>
                <a:effectLst/>
                <a:latin typeface="Arial" pitchFamily="34" charset="0"/>
                <a:cs typeface="Arial" pitchFamily="34" charset="0"/>
              </a:rPr>
              <a:t>.)</a:t>
            </a:r>
          </a:p>
          <a:p>
            <a:pPr marL="0" marR="0" lvl="0" indent="0" defTabSz="914400" rtl="0" eaLnBrk="1" fontAlgn="base" latinLnBrk="0" hangingPunct="1">
              <a:lnSpc>
                <a:spcPct val="100000"/>
              </a:lnSpc>
              <a:spcBef>
                <a:spcPct val="0"/>
              </a:spcBef>
              <a:spcAft>
                <a:spcPct val="0"/>
              </a:spcAft>
              <a:buClrTx/>
              <a:buSzTx/>
              <a:buFontTx/>
              <a:buNone/>
              <a:tabLst/>
            </a:pPr>
            <a:endParaRPr kumimoji="0" lang="tr-TR" b="1" u="none" strike="noStrike" cap="none" normalizeH="0" baseline="0" dirty="0">
              <a:ln>
                <a:noFill/>
              </a:ln>
              <a:solidFill>
                <a:srgbClr val="000099"/>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Arazinin rasyonel kullanımını sağlamak amacıyla parsel büyüklüklerinin optimum ölçülerde oluşması için, arazinin yarısından çoğuna malik bulunan ve sayıca maliklerin yarısından fazlasını oluşturanların muvafakati üzerine isteğe bağlı, </a:t>
            </a:r>
            <a:r>
              <a:rPr kumimoji="0" lang="tr-TR" b="0" i="0" u="sng" strike="noStrike" cap="none" normalizeH="0" baseline="0" dirty="0">
                <a:ln>
                  <a:noFill/>
                </a:ln>
                <a:solidFill>
                  <a:schemeClr val="tx1"/>
                </a:solidFill>
                <a:effectLst/>
                <a:latin typeface="Arial" pitchFamily="34" charset="0"/>
                <a:ea typeface="Times New Roman" pitchFamily="18" charset="0"/>
                <a:cs typeface="Arial" pitchFamily="34" charset="0"/>
              </a:rPr>
              <a:t>Bakanlığın veya kurulların talebi üzerine kamu yararı gözetilerek isteğe bağlı olmaksızın, </a:t>
            </a:r>
            <a:r>
              <a:rPr kumimoji="0" lang="tr-TR" b="0" i="0" u="sng" strike="noStrike" cap="none" normalizeH="0" baseline="0" dirty="0">
                <a:ln>
                  <a:noFill/>
                </a:ln>
                <a:solidFill>
                  <a:srgbClr val="FF0000"/>
                </a:solidFill>
                <a:effectLst/>
                <a:latin typeface="Arial" pitchFamily="34" charset="0"/>
                <a:ea typeface="Times New Roman" pitchFamily="18" charset="0"/>
                <a:cs typeface="Arial" pitchFamily="34" charset="0"/>
              </a:rPr>
              <a:t>Bakanlar Kurulu kararı </a:t>
            </a:r>
            <a:r>
              <a:rPr kumimoji="0" lang="tr-TR" b="0" i="0" u="sng" strike="noStrike" cap="none" normalizeH="0" baseline="0" dirty="0">
                <a:ln>
                  <a:noFill/>
                </a:ln>
                <a:solidFill>
                  <a:schemeClr val="tx1"/>
                </a:solidFill>
                <a:effectLst/>
                <a:latin typeface="Arial" pitchFamily="34" charset="0"/>
                <a:ea typeface="Times New Roman" pitchFamily="18" charset="0"/>
                <a:cs typeface="Arial" pitchFamily="34" charset="0"/>
              </a:rPr>
              <a:t>ile arazi toplulaştırma proje sahası belirlenir ve uygulanır.</a:t>
            </a:r>
            <a:endParaRPr kumimoji="0" lang="tr-TR" b="0" i="0" u="sng"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Bakanlar Kurulunun </a:t>
            </a:r>
            <a:r>
              <a:rPr kumimoji="0" lang="tr-TR" b="0" i="0" u="none" strike="noStrike" cap="none" normalizeH="0" baseline="0" dirty="0">
                <a:ln>
                  <a:noFill/>
                </a:ln>
                <a:solidFill>
                  <a:srgbClr val="FF0000"/>
                </a:solidFill>
                <a:effectLst/>
                <a:latin typeface="Arial" pitchFamily="34" charset="0"/>
                <a:ea typeface="Times New Roman" pitchFamily="18" charset="0"/>
                <a:cs typeface="Arial" pitchFamily="34" charset="0"/>
              </a:rPr>
              <a:t>bu kararı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toplulaştırma ve diğer işlemler yönünden </a:t>
            </a:r>
            <a:r>
              <a:rPr kumimoji="0" lang="tr-TR" b="0" i="0" u="none" strike="noStrike" cap="none" normalizeH="0" baseline="0" dirty="0">
                <a:ln>
                  <a:noFill/>
                </a:ln>
                <a:solidFill>
                  <a:srgbClr val="FF0000"/>
                </a:solidFill>
                <a:effectLst/>
                <a:latin typeface="Arial" pitchFamily="34" charset="0"/>
                <a:ea typeface="Times New Roman" pitchFamily="18" charset="0"/>
                <a:cs typeface="Arial" pitchFamily="34" charset="0"/>
              </a:rPr>
              <a:t>kamu yararı kararı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sayılır. Bu karar sonucu isteğe bağlı olarak veya maliklerin muvafakati aranmaksızın proje bazında arazi toplulaştırması, köy gelişim ve tarla içi geliştirme hizmetleri ile kırsal alan düzenlemesi </a:t>
            </a:r>
            <a:r>
              <a:rPr kumimoji="0" lang="tr-TR" b="0" i="0" u="none" strike="noStrike" cap="none" normalizeH="0" baseline="0" dirty="0">
                <a:ln>
                  <a:noFill/>
                </a:ln>
                <a:solidFill>
                  <a:srgbClr val="FF0000"/>
                </a:solidFill>
                <a:effectLst/>
                <a:latin typeface="Arial" pitchFamily="34" charset="0"/>
                <a:ea typeface="Times New Roman" pitchFamily="18" charset="0"/>
                <a:cs typeface="Arial" pitchFamily="34" charset="0"/>
              </a:rPr>
              <a:t>Bakanlık tarafından yapılır veya yaptırılır</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tr-TR" b="0" i="0" u="sng" strike="noStrike" cap="none" normalizeH="0" baseline="0" dirty="0">
                <a:ln>
                  <a:noFill/>
                </a:ln>
                <a:solidFill>
                  <a:schemeClr val="tx1"/>
                </a:solidFill>
                <a:effectLst/>
                <a:latin typeface="Arial" pitchFamily="34" charset="0"/>
                <a:ea typeface="Times New Roman" pitchFamily="18" charset="0"/>
                <a:cs typeface="Arial" pitchFamily="34" charset="0"/>
              </a:rPr>
              <a:t>Uygulamada isteğe bağlı toplulaştırmalara öncelik tanınır.</a:t>
            </a:r>
            <a:endParaRPr kumimoji="0" lang="tr-TR" b="0" i="0" u="sng"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tr-TR" sz="12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8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1903232"/>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11559" y="1163822"/>
            <a:ext cx="8000425" cy="4062651"/>
          </a:xfrm>
          <a:prstGeom prst="rect">
            <a:avLst/>
          </a:prstGeom>
        </p:spPr>
        <p:txBody>
          <a:bodyPr wrap="square">
            <a:spAutoFit/>
          </a:bodyPr>
          <a:lstStyle/>
          <a:p>
            <a:pPr algn="just"/>
            <a:r>
              <a:rPr lang="tr-TR" b="1" dirty="0">
                <a:latin typeface="Arial" pitchFamily="34" charset="0"/>
                <a:ea typeface="Times New Roman" pitchFamily="18" charset="0"/>
                <a:cs typeface="Arial" pitchFamily="34" charset="0"/>
              </a:rPr>
              <a:t>	</a:t>
            </a:r>
            <a:r>
              <a:rPr lang="tr-TR" sz="1600" b="1" dirty="0">
                <a:latin typeface="Arial" pitchFamily="34" charset="0"/>
                <a:ea typeface="Times New Roman" pitchFamily="18" charset="0"/>
                <a:cs typeface="Arial" pitchFamily="34" charset="0"/>
              </a:rPr>
              <a:t>(Ek üçüncü fıkra: 31/1/2007-</a:t>
            </a:r>
            <a:r>
              <a:rPr lang="tr-TR" sz="1600" b="1" dirty="0">
                <a:solidFill>
                  <a:srgbClr val="C00000"/>
                </a:solidFill>
                <a:latin typeface="Arial" pitchFamily="34" charset="0"/>
                <a:ea typeface="Times New Roman" pitchFamily="18" charset="0"/>
                <a:cs typeface="Arial" pitchFamily="34" charset="0"/>
              </a:rPr>
              <a:t>5578</a:t>
            </a:r>
            <a:r>
              <a:rPr lang="tr-TR" sz="1600" b="1" dirty="0">
                <a:latin typeface="Arial" pitchFamily="34" charset="0"/>
                <a:ea typeface="Times New Roman" pitchFamily="18" charset="0"/>
                <a:cs typeface="Arial" pitchFamily="34" charset="0"/>
              </a:rPr>
              <a:t>/4 md.) </a:t>
            </a:r>
            <a:r>
              <a:rPr lang="tr-TR" sz="1600" u="sng" dirty="0">
                <a:latin typeface="Arial" pitchFamily="34" charset="0"/>
                <a:ea typeface="Times New Roman" pitchFamily="18" charset="0"/>
                <a:cs typeface="Arial" pitchFamily="34" charset="0"/>
              </a:rPr>
              <a:t>Köy tüzel kişiliği, belediyeler, kooperatifler, birlikler gibi tüzel kişilikler veya kamu kuruluşlarının, hizmet konuları (6306 sayılı Kanunda da toplulaştırma yapma yetkisi verilmiştir) </a:t>
            </a:r>
            <a:r>
              <a:rPr lang="tr-TR" sz="1600" dirty="0">
                <a:latin typeface="Arial" pitchFamily="34" charset="0"/>
                <a:ea typeface="Times New Roman" pitchFamily="18" charset="0"/>
                <a:cs typeface="Arial" pitchFamily="34" charset="0"/>
              </a:rPr>
              <a:t>ile ilgili özel </a:t>
            </a:r>
            <a:r>
              <a:rPr lang="tr-TR" sz="1600" dirty="0">
                <a:solidFill>
                  <a:srgbClr val="FF0000"/>
                </a:solidFill>
                <a:latin typeface="Arial" pitchFamily="34" charset="0"/>
                <a:ea typeface="Times New Roman" pitchFamily="18" charset="0"/>
                <a:cs typeface="Arial" pitchFamily="34" charset="0"/>
              </a:rPr>
              <a:t>arazi toplulaştırması </a:t>
            </a:r>
            <a:r>
              <a:rPr lang="tr-TR" sz="1600" dirty="0">
                <a:latin typeface="Arial" pitchFamily="34" charset="0"/>
                <a:ea typeface="Times New Roman" pitchFamily="18" charset="0"/>
                <a:cs typeface="Arial" pitchFamily="34" charset="0"/>
              </a:rPr>
              <a:t>ve/veya tarla içi geliştirme hizmeti yapmak istemeleri durumunda, </a:t>
            </a:r>
            <a:r>
              <a:rPr lang="tr-TR" sz="1600" dirty="0">
                <a:solidFill>
                  <a:srgbClr val="FF0000"/>
                </a:solidFill>
                <a:latin typeface="Arial" pitchFamily="34" charset="0"/>
                <a:ea typeface="Times New Roman" pitchFamily="18" charset="0"/>
                <a:cs typeface="Arial" pitchFamily="34" charset="0"/>
              </a:rPr>
              <a:t>Bakanlığa gerekçeleri ile başvurarak toplulaştırma isteklerini bildirirler. </a:t>
            </a:r>
          </a:p>
          <a:p>
            <a:pPr algn="just"/>
            <a:r>
              <a:rPr lang="tr-TR" sz="1600" dirty="0">
                <a:latin typeface="Arial" pitchFamily="34" charset="0"/>
                <a:ea typeface="Times New Roman" pitchFamily="18" charset="0"/>
                <a:cs typeface="Arial" pitchFamily="34" charset="0"/>
              </a:rPr>
              <a:t>	Gerekçelerin yeterli görülmesi durumunda </a:t>
            </a:r>
            <a:r>
              <a:rPr lang="tr-TR" sz="1600" dirty="0">
                <a:solidFill>
                  <a:srgbClr val="FF0000"/>
                </a:solidFill>
                <a:latin typeface="Arial" pitchFamily="34" charset="0"/>
                <a:ea typeface="Times New Roman" pitchFamily="18" charset="0"/>
                <a:cs typeface="Arial" pitchFamily="34" charset="0"/>
              </a:rPr>
              <a:t>Bakanlığın teklifi ile Bakanlar Kurulu kararı alındıktan sonra başvuran tüzel kişilik veya kuruluş bu Kanuna göre toplulaştırma projesini hazırlar ve onay için Bakanlığa iletir. </a:t>
            </a:r>
          </a:p>
          <a:p>
            <a:pPr algn="just"/>
            <a:r>
              <a:rPr lang="tr-TR" sz="1600" dirty="0">
                <a:latin typeface="Arial" pitchFamily="34" charset="0"/>
                <a:ea typeface="Times New Roman" pitchFamily="18" charset="0"/>
                <a:cs typeface="Arial" pitchFamily="34" charset="0"/>
              </a:rPr>
              <a:t>	Özel arazi toplulaştırması yapan kurum veya kuruluşlar kamu yatırımları için ihtiyaç duyulan arazi miktarını toplulaştırma yoluyla karşılayabilir. </a:t>
            </a:r>
          </a:p>
          <a:p>
            <a:pPr algn="just"/>
            <a:r>
              <a:rPr lang="tr-TR" sz="1600" dirty="0">
                <a:latin typeface="Arial" pitchFamily="34" charset="0"/>
                <a:ea typeface="Times New Roman" pitchFamily="18" charset="0"/>
                <a:cs typeface="Arial" pitchFamily="34" charset="0"/>
              </a:rPr>
              <a:t>	Özel arazi toplulaştırması yapacak idarelerce ihtiyaç duyulacak yatırımlar için ortak kullanım alanı kesinti payı ile karşılanamayan araziler, varsa hazine arazilerinden, hazine arazilerinin yeterli olmadığı veya bulunmadığı yerlerde ise ilgili idarelerce belirlenecek </a:t>
            </a:r>
            <a:r>
              <a:rPr lang="tr-TR" sz="1600" dirty="0" err="1">
                <a:latin typeface="Arial" pitchFamily="34" charset="0"/>
                <a:ea typeface="Times New Roman" pitchFamily="18" charset="0"/>
                <a:cs typeface="Arial" pitchFamily="34" charset="0"/>
              </a:rPr>
              <a:t>usûl</a:t>
            </a:r>
            <a:r>
              <a:rPr lang="tr-TR" sz="1600" dirty="0">
                <a:latin typeface="Arial" pitchFamily="34" charset="0"/>
                <a:ea typeface="Times New Roman" pitchFamily="18" charset="0"/>
                <a:cs typeface="Arial" pitchFamily="34" charset="0"/>
              </a:rPr>
              <a:t> ve esaslar dahilinde fizikî tesislerin yapılacağı alana bağlı kalınmaksızın gerçek ve tüzel kişilerinden anlaşma yoluyla karşılanabilir. </a:t>
            </a:r>
          </a:p>
          <a:p>
            <a:pPr algn="just"/>
            <a:r>
              <a:rPr lang="tr-TR" sz="1600" dirty="0">
                <a:latin typeface="Arial" pitchFamily="34" charset="0"/>
                <a:ea typeface="Times New Roman" pitchFamily="18" charset="0"/>
                <a:cs typeface="Arial" pitchFamily="34" charset="0"/>
              </a:rPr>
              <a:t>	</a:t>
            </a:r>
            <a:endParaRPr lang="tr-TR" sz="1600" dirty="0"/>
          </a:p>
        </p:txBody>
      </p:sp>
    </p:spTree>
    <p:extLst>
      <p:ext uri="{BB962C8B-B14F-4D97-AF65-F5344CB8AC3E}">
        <p14:creationId xmlns:p14="http://schemas.microsoft.com/office/powerpoint/2010/main" val="2408357775"/>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15389" y="1268760"/>
            <a:ext cx="7945043" cy="3416320"/>
          </a:xfrm>
          <a:prstGeom prst="rect">
            <a:avLst/>
          </a:prstGeom>
        </p:spPr>
        <p:txBody>
          <a:bodyPr wrap="square">
            <a:spAutoFit/>
          </a:bodyPr>
          <a:lstStyle/>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Toplulaştırma sahası olarak tespit edilen yerlerde bulunan </a:t>
            </a:r>
            <a:r>
              <a:rPr lang="tr-TR" u="sng" dirty="0">
                <a:latin typeface="Arial" pitchFamily="34" charset="0"/>
                <a:ea typeface="Times New Roman" pitchFamily="18" charset="0"/>
                <a:cs typeface="Arial" pitchFamily="34" charset="0"/>
              </a:rPr>
              <a:t>Hazinenin özel mülkiyetinde ve Devletin hüküm ve tasarrufu altında bulunan ve toplulaştırma amaçlarına uygun olarak değerlendirilmesi mümkün olan tarım arazileri, Bakanlığın talebine istinaden vasfına ve mevcut kullanım şekline bakılmaksızın </a:t>
            </a:r>
            <a:r>
              <a:rPr lang="tr-TR" u="sng" dirty="0">
                <a:solidFill>
                  <a:srgbClr val="FF0000"/>
                </a:solidFill>
                <a:latin typeface="Arial" pitchFamily="34" charset="0"/>
                <a:ea typeface="Times New Roman" pitchFamily="18" charset="0"/>
                <a:cs typeface="Arial" pitchFamily="34" charset="0"/>
              </a:rPr>
              <a:t>Maliye Bakanlığınca Bakanlığa </a:t>
            </a:r>
            <a:r>
              <a:rPr lang="tr-TR" u="sng" dirty="0">
                <a:latin typeface="Arial" pitchFamily="34" charset="0"/>
                <a:ea typeface="Times New Roman" pitchFamily="18" charset="0"/>
                <a:cs typeface="Arial" pitchFamily="34" charset="0"/>
              </a:rPr>
              <a:t>tahsis edilir.</a:t>
            </a:r>
            <a:endParaRPr lang="tr-TR" u="sng" dirty="0">
              <a:latin typeface="Arial" pitchFamily="34" charset="0"/>
              <a:cs typeface="Arial" pitchFamily="34" charset="0"/>
            </a:endParaRP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Ekonomik ölçekte, yaşayabilir ve gelişebilir tarım işletmeleri oluşturmak için tarım arazisi bulunmayan veya yetersiz olan çiftçilere, tarımsal işletme kurabilmeleri veya mevcut olanı geliştirmeleri amacıyla, toplulaştırma kapsamında </a:t>
            </a:r>
            <a:r>
              <a:rPr lang="tr-TR" u="sng" dirty="0">
                <a:latin typeface="Arial" pitchFamily="34" charset="0"/>
                <a:ea typeface="Times New Roman" pitchFamily="18" charset="0"/>
                <a:cs typeface="Arial" pitchFamily="34" charset="0"/>
              </a:rPr>
              <a:t>tahsis edilen yerler Bakanlıkça bedeli mukabilinde dağıtılabilir.</a:t>
            </a:r>
            <a:endParaRPr lang="tr-TR" u="sng" dirty="0">
              <a:latin typeface="Arial" pitchFamily="34" charset="0"/>
              <a:cs typeface="Arial" pitchFamily="34" charset="0"/>
            </a:endParaRP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a:t>
            </a:r>
            <a:endParaRPr lang="tr-TR" dirty="0">
              <a:latin typeface="Arial" pitchFamily="34" charset="0"/>
              <a:cs typeface="Arial" pitchFamily="34" charset="0"/>
            </a:endParaRP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a:t>
            </a:r>
            <a:endParaRPr lang="tr-TR" sz="4800" dirty="0">
              <a:latin typeface="Arial" pitchFamily="34" charset="0"/>
              <a:cs typeface="Arial" pitchFamily="34" charset="0"/>
            </a:endParaRPr>
          </a:p>
        </p:txBody>
      </p:sp>
    </p:spTree>
    <p:extLst>
      <p:ext uri="{BB962C8B-B14F-4D97-AF65-F5344CB8AC3E}">
        <p14:creationId xmlns:p14="http://schemas.microsoft.com/office/powerpoint/2010/main" val="3965896371"/>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99592" y="1268760"/>
            <a:ext cx="7344816" cy="4247317"/>
          </a:xfrm>
          <a:prstGeom prst="rect">
            <a:avLst/>
          </a:prstGeom>
        </p:spPr>
        <p:txBody>
          <a:bodyPr wrap="square">
            <a:spAutoFit/>
          </a:bodyPr>
          <a:lstStyle/>
          <a:p>
            <a:pPr algn="just"/>
            <a:r>
              <a:rPr lang="tr-TR" b="1" dirty="0">
                <a:solidFill>
                  <a:srgbClr val="FF0000"/>
                </a:solidFill>
                <a:latin typeface="Arial" pitchFamily="34" charset="0"/>
                <a:ea typeface="Times New Roman" pitchFamily="18" charset="0"/>
                <a:cs typeface="Arial" pitchFamily="34" charset="0"/>
              </a:rPr>
              <a:t>	</a:t>
            </a:r>
            <a:r>
              <a:rPr lang="tr-TR" b="1" u="sng" dirty="0">
                <a:solidFill>
                  <a:srgbClr val="FF0000"/>
                </a:solidFill>
                <a:latin typeface="Arial" pitchFamily="34" charset="0"/>
                <a:ea typeface="Times New Roman" pitchFamily="18" charset="0"/>
                <a:cs typeface="Arial" pitchFamily="34" charset="0"/>
              </a:rPr>
              <a:t>(Değişik: 30/4/2014-6537/7 md.) </a:t>
            </a:r>
          </a:p>
          <a:p>
            <a:pPr algn="just"/>
            <a:endParaRPr lang="tr-TR" b="1" u="sng" dirty="0">
              <a:solidFill>
                <a:srgbClr val="FF0000"/>
              </a:solidFill>
              <a:latin typeface="Arial" pitchFamily="34" charset="0"/>
              <a:ea typeface="Times New Roman" pitchFamily="18" charset="0"/>
              <a:cs typeface="Arial" pitchFamily="34" charset="0"/>
            </a:endParaRPr>
          </a:p>
          <a:p>
            <a:pPr algn="just"/>
            <a:r>
              <a:rPr lang="tr-TR" b="1" dirty="0">
                <a:solidFill>
                  <a:srgbClr val="FF0000"/>
                </a:solidFill>
                <a:latin typeface="Arial" pitchFamily="34" charset="0"/>
                <a:ea typeface="Times New Roman" pitchFamily="18" charset="0"/>
                <a:cs typeface="Arial" pitchFamily="34" charset="0"/>
              </a:rPr>
              <a:t>	</a:t>
            </a:r>
            <a:r>
              <a:rPr lang="tr-TR" dirty="0">
                <a:latin typeface="Arial" pitchFamily="34" charset="0"/>
                <a:ea typeface="Times New Roman" pitchFamily="18" charset="0"/>
                <a:cs typeface="Arial" pitchFamily="34" charset="0"/>
              </a:rPr>
              <a:t>Bakanlık, gerekli hâllerde </a:t>
            </a:r>
            <a:r>
              <a:rPr lang="tr-TR" dirty="0">
                <a:solidFill>
                  <a:srgbClr val="FF0000"/>
                </a:solidFill>
                <a:latin typeface="Arial" pitchFamily="34" charset="0"/>
                <a:ea typeface="Times New Roman" pitchFamily="18" charset="0"/>
                <a:cs typeface="Arial" pitchFamily="34" charset="0"/>
              </a:rPr>
              <a:t>asgari tarımsal arazi büyüklüğünün altındaki tarımsal arazileri toplulaştırabilir </a:t>
            </a:r>
            <a:r>
              <a:rPr lang="tr-TR" i="1" dirty="0">
                <a:latin typeface="Arial" pitchFamily="34" charset="0"/>
                <a:ea typeface="Times New Roman" pitchFamily="18" charset="0"/>
                <a:cs typeface="Arial" pitchFamily="34" charset="0"/>
              </a:rPr>
              <a:t>veya</a:t>
            </a:r>
            <a:r>
              <a:rPr lang="tr-TR" dirty="0">
                <a:latin typeface="Arial" pitchFamily="34" charset="0"/>
                <a:ea typeface="Times New Roman" pitchFamily="18" charset="0"/>
                <a:cs typeface="Arial" pitchFamily="34" charset="0"/>
              </a:rPr>
              <a:t> bu Kanun kapsamında değerlendirmek üzere </a:t>
            </a:r>
            <a:r>
              <a:rPr lang="tr-TR" dirty="0">
                <a:solidFill>
                  <a:srgbClr val="FF0000"/>
                </a:solidFill>
                <a:latin typeface="Arial" pitchFamily="34" charset="0"/>
                <a:ea typeface="Times New Roman" pitchFamily="18" charset="0"/>
                <a:cs typeface="Arial" pitchFamily="34" charset="0"/>
              </a:rPr>
              <a:t>kamulaştırabilir. </a:t>
            </a:r>
            <a:r>
              <a:rPr lang="tr-TR" dirty="0">
                <a:latin typeface="Arial" pitchFamily="34" charset="0"/>
                <a:ea typeface="Times New Roman" pitchFamily="18" charset="0"/>
                <a:cs typeface="Arial" pitchFamily="34" charset="0"/>
              </a:rPr>
              <a:t>Toplulaştırma uygulamalarında, tahsisli araziler asgari tarımsal arazi büyüklüğünün altındaki araziler ile birleştirilerek asgari büyüklükte yeni tarımsal araziler oluşturulabilir. Bu suretle oluşturulan araziler; </a:t>
            </a:r>
            <a:r>
              <a:rPr lang="tr-TR" u="sng" dirty="0">
                <a:latin typeface="Arial" pitchFamily="34" charset="0"/>
                <a:ea typeface="Times New Roman" pitchFamily="18" charset="0"/>
                <a:cs typeface="Arial" pitchFamily="34" charset="0"/>
              </a:rPr>
              <a:t>öncelikle toplulaştırma veya kamulaştırma konusu olan arazi maliklerine, bu kişiler satın almadığı takdirde, yeter gelirli tarımsal arazi büyüklüğünde tarım arazisi bulunmayan yöre çiftçilerine rayiç bedeli üzerinden Bakanlığın talebi üzerine Maliye Bakanlığınca ilgili mevzuatına göre doğrudan satı</a:t>
            </a:r>
            <a:r>
              <a:rPr lang="tr-TR" dirty="0">
                <a:latin typeface="Arial" pitchFamily="34" charset="0"/>
                <a:ea typeface="Times New Roman" pitchFamily="18" charset="0"/>
                <a:cs typeface="Arial" pitchFamily="34" charset="0"/>
              </a:rPr>
              <a:t>lır.</a:t>
            </a:r>
            <a:r>
              <a:rPr lang="tr-TR" dirty="0">
                <a:solidFill>
                  <a:srgbClr val="FF0000"/>
                </a:solidFill>
                <a:latin typeface="Arial" pitchFamily="34" charset="0"/>
                <a:ea typeface="Times New Roman" pitchFamily="18" charset="0"/>
                <a:cs typeface="Arial" pitchFamily="34" charset="0"/>
              </a:rPr>
              <a:t> </a:t>
            </a:r>
            <a:r>
              <a:rPr lang="tr-TR" u="sng" dirty="0">
                <a:solidFill>
                  <a:srgbClr val="FF0000"/>
                </a:solidFill>
                <a:latin typeface="Arial" pitchFamily="34" charset="0"/>
                <a:ea typeface="Times New Roman" pitchFamily="18" charset="0"/>
                <a:cs typeface="Arial" pitchFamily="34" charset="0"/>
              </a:rPr>
              <a:t>Bu amaçla yapılan kamulaştırma ve satımlara konu olan işlemler harçlardan, bu işlemlerle ilgili olarak düzenlenecek kâğıtlar damga vergisinden müstesnadır.</a:t>
            </a:r>
            <a:endParaRPr lang="tr-TR" u="sng" dirty="0">
              <a:solidFill>
                <a:srgbClr val="FF0000"/>
              </a:solidFill>
            </a:endParaRPr>
          </a:p>
        </p:txBody>
      </p:sp>
    </p:spTree>
    <p:extLst>
      <p:ext uri="{BB962C8B-B14F-4D97-AF65-F5344CB8AC3E}">
        <p14:creationId xmlns:p14="http://schemas.microsoft.com/office/powerpoint/2010/main" val="1364889662"/>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2015" y="1180407"/>
            <a:ext cx="8144441" cy="4216539"/>
          </a:xfrm>
          <a:prstGeom prst="rect">
            <a:avLst/>
          </a:prstGeom>
        </p:spPr>
        <p:txBody>
          <a:bodyPr wrap="square">
            <a:spAutoFit/>
          </a:bodyPr>
          <a:lstStyle/>
          <a:p>
            <a:pPr lvl="0" algn="just" eaLnBrk="0" fontAlgn="base" hangingPunct="0">
              <a:spcBef>
                <a:spcPct val="0"/>
              </a:spcBef>
              <a:spcAft>
                <a:spcPct val="0"/>
              </a:spcAft>
            </a:pPr>
            <a:r>
              <a:rPr lang="tr-TR" sz="1600" dirty="0">
                <a:latin typeface="Arial" pitchFamily="34" charset="0"/>
                <a:ea typeface="Times New Roman" pitchFamily="18" charset="0"/>
                <a:cs typeface="Arial" pitchFamily="34" charset="0"/>
              </a:rPr>
              <a:t>	Toplulaştırma sonucu oluşturulan parsellerin alanı ve arazi özellikleri birlikte değerlendirilir ve gerçek kişilere, </a:t>
            </a:r>
            <a:r>
              <a:rPr lang="tr-TR" sz="1600" dirty="0">
                <a:solidFill>
                  <a:srgbClr val="FF0000"/>
                </a:solidFill>
                <a:latin typeface="Arial" pitchFamily="34" charset="0"/>
                <a:ea typeface="Times New Roman" pitchFamily="18" charset="0"/>
                <a:cs typeface="Arial" pitchFamily="34" charset="0"/>
              </a:rPr>
              <a:t>kamu ve özel hukuk tüzel kişilere ait toplulaştırmaya konu arazilerden yol, kanal, tahliye kanalı gibi kamunun ortak kullanacağı yerler için </a:t>
            </a:r>
            <a:r>
              <a:rPr lang="tr-TR" sz="1600" u="sng" dirty="0">
                <a:solidFill>
                  <a:srgbClr val="FF0000"/>
                </a:solidFill>
                <a:latin typeface="Arial" pitchFamily="34" charset="0"/>
                <a:ea typeface="Times New Roman" pitchFamily="18" charset="0"/>
                <a:cs typeface="Arial" pitchFamily="34" charset="0"/>
              </a:rPr>
              <a:t>en fazla </a:t>
            </a:r>
            <a:r>
              <a:rPr lang="tr-TR" sz="1600" u="sng" dirty="0">
                <a:solidFill>
                  <a:srgbClr val="0070C0"/>
                </a:solidFill>
                <a:latin typeface="Arial" pitchFamily="34" charset="0"/>
                <a:ea typeface="Times New Roman" pitchFamily="18" charset="0"/>
                <a:cs typeface="Arial" pitchFamily="34" charset="0"/>
              </a:rPr>
              <a:t>yüzde onu </a:t>
            </a:r>
            <a:r>
              <a:rPr lang="tr-TR" sz="1600" u="sng" dirty="0">
                <a:solidFill>
                  <a:srgbClr val="FF0000"/>
                </a:solidFill>
                <a:latin typeface="Arial" pitchFamily="34" charset="0"/>
                <a:ea typeface="Times New Roman" pitchFamily="18" charset="0"/>
                <a:cs typeface="Arial" pitchFamily="34" charset="0"/>
              </a:rPr>
              <a:t>kadar ortak tesislere katılım payı </a:t>
            </a:r>
            <a:r>
              <a:rPr lang="tr-TR" sz="1600" dirty="0">
                <a:solidFill>
                  <a:srgbClr val="FF0000"/>
                </a:solidFill>
                <a:latin typeface="Arial" pitchFamily="34" charset="0"/>
                <a:ea typeface="Times New Roman" pitchFamily="18" charset="0"/>
                <a:cs typeface="Arial" pitchFamily="34" charset="0"/>
              </a:rPr>
              <a:t>düşülür. Katılım payı için bedel ödenmez</a:t>
            </a:r>
            <a:r>
              <a:rPr lang="tr-TR" sz="1600" dirty="0">
                <a:latin typeface="Arial" pitchFamily="34" charset="0"/>
                <a:ea typeface="Times New Roman" pitchFamily="18" charset="0"/>
                <a:cs typeface="Arial" pitchFamily="34" charset="0"/>
              </a:rPr>
              <a:t>. </a:t>
            </a:r>
          </a:p>
          <a:p>
            <a:pPr lvl="0" algn="just" eaLnBrk="0" fontAlgn="base" hangingPunct="0">
              <a:spcBef>
                <a:spcPct val="0"/>
              </a:spcBef>
              <a:spcAft>
                <a:spcPct val="0"/>
              </a:spcAft>
            </a:pPr>
            <a:r>
              <a:rPr lang="tr-TR" sz="1600" dirty="0">
                <a:latin typeface="Arial" pitchFamily="34" charset="0"/>
                <a:ea typeface="Times New Roman" pitchFamily="18" charset="0"/>
                <a:cs typeface="Arial" pitchFamily="34" charset="0"/>
              </a:rPr>
              <a:t>	Katılım payı dışında kesilen arazi öncelikle varsa eş değer tahsisli arazilerden karşılanır, yoksa kamulaştırılır.</a:t>
            </a:r>
            <a:endParaRPr lang="tr-TR" sz="1600" dirty="0">
              <a:latin typeface="Arial" pitchFamily="34" charset="0"/>
              <a:cs typeface="Arial" pitchFamily="34" charset="0"/>
            </a:endParaRPr>
          </a:p>
          <a:p>
            <a:pPr lvl="0" algn="just" eaLnBrk="0" fontAlgn="base" hangingPunct="0">
              <a:spcBef>
                <a:spcPct val="0"/>
              </a:spcBef>
              <a:spcAft>
                <a:spcPct val="0"/>
              </a:spcAft>
            </a:pPr>
            <a:r>
              <a:rPr lang="tr-TR" sz="1600" dirty="0">
                <a:latin typeface="Arial" pitchFamily="34" charset="0"/>
                <a:ea typeface="Times New Roman" pitchFamily="18" charset="0"/>
                <a:cs typeface="Arial" pitchFamily="34" charset="0"/>
              </a:rPr>
              <a:t>	</a:t>
            </a:r>
            <a:r>
              <a:rPr lang="tr-TR" sz="2000" u="sng" dirty="0">
                <a:solidFill>
                  <a:srgbClr val="FF0000"/>
                </a:solidFill>
                <a:latin typeface="Arial" pitchFamily="34" charset="0"/>
                <a:ea typeface="Times New Roman" pitchFamily="18" charset="0"/>
                <a:cs typeface="Arial" pitchFamily="34" charset="0"/>
              </a:rPr>
              <a:t>Toplulaştırma sahası ilân edilen yerlerle ilgili Bakanlar Kurulu kararı Resmî Gazete’de yayımlandıktan sonra toplulaştırma işlemleri  sonuçlanıncaya kadar bu  alanlarda  toplulaştırmaya konu arazilerin </a:t>
            </a:r>
            <a:r>
              <a:rPr lang="tr-TR" sz="2000" i="1" u="sng" dirty="0">
                <a:solidFill>
                  <a:srgbClr val="FF0000"/>
                </a:solidFill>
                <a:latin typeface="Arial" pitchFamily="34" charset="0"/>
                <a:ea typeface="Times New Roman" pitchFamily="18" charset="0"/>
                <a:cs typeface="Arial" pitchFamily="34" charset="0"/>
              </a:rPr>
              <a:t>mülkiyet ve zilyetliğinin devir, temlik, ipotek </a:t>
            </a:r>
            <a:r>
              <a:rPr lang="tr-TR" sz="2000" u="sng" dirty="0">
                <a:solidFill>
                  <a:srgbClr val="FF0000"/>
                </a:solidFill>
                <a:latin typeface="Arial" pitchFamily="34" charset="0"/>
                <a:ea typeface="Times New Roman" pitchFamily="18" charset="0"/>
                <a:cs typeface="Arial" pitchFamily="34" charset="0"/>
              </a:rPr>
              <a:t>ve </a:t>
            </a:r>
            <a:r>
              <a:rPr lang="tr-TR" sz="2000" i="1" u="sng" dirty="0">
                <a:solidFill>
                  <a:srgbClr val="FF0000"/>
                </a:solidFill>
                <a:latin typeface="Arial" pitchFamily="34" charset="0"/>
                <a:ea typeface="Times New Roman" pitchFamily="18" charset="0"/>
                <a:cs typeface="Arial" pitchFamily="34" charset="0"/>
              </a:rPr>
              <a:t>satış vaadi işlemleri </a:t>
            </a:r>
            <a:r>
              <a:rPr lang="tr-TR" sz="2000" u="sng" dirty="0">
                <a:solidFill>
                  <a:srgbClr val="FF0000"/>
                </a:solidFill>
                <a:latin typeface="Arial" pitchFamily="34" charset="0"/>
                <a:ea typeface="Times New Roman" pitchFamily="18" charset="0"/>
                <a:cs typeface="Arial" pitchFamily="34" charset="0"/>
              </a:rPr>
              <a:t>projeyi  uygulayan birimin iznine bağlıdır. </a:t>
            </a:r>
            <a:endParaRPr lang="tr-TR" sz="2000" u="sng" dirty="0">
              <a:solidFill>
                <a:srgbClr val="FF0000"/>
              </a:solidFill>
              <a:latin typeface="Arial" pitchFamily="34" charset="0"/>
              <a:cs typeface="Arial" pitchFamily="34" charset="0"/>
            </a:endParaRPr>
          </a:p>
          <a:p>
            <a:pPr lvl="0" algn="just" eaLnBrk="0" fontAlgn="base" hangingPunct="0">
              <a:spcBef>
                <a:spcPct val="0"/>
              </a:spcBef>
              <a:spcAft>
                <a:spcPct val="0"/>
              </a:spcAft>
            </a:pPr>
            <a:r>
              <a:rPr lang="tr-TR" sz="1600" dirty="0">
                <a:latin typeface="Arial" pitchFamily="34" charset="0"/>
                <a:ea typeface="Times New Roman" pitchFamily="18" charset="0"/>
                <a:cs typeface="Arial" pitchFamily="34" charset="0"/>
              </a:rPr>
              <a:t>	</a:t>
            </a:r>
            <a:r>
              <a:rPr lang="tr-TR" sz="1600" b="1" u="sng" dirty="0">
                <a:latin typeface="Arial" pitchFamily="34" charset="0"/>
                <a:ea typeface="Times New Roman" pitchFamily="18" charset="0"/>
                <a:cs typeface="Arial" pitchFamily="34" charset="0"/>
              </a:rPr>
              <a:t>(Değişik: 30/4/2014-6537/7 md.)</a:t>
            </a:r>
            <a:r>
              <a:rPr lang="tr-TR" b="1" u="sng" dirty="0">
                <a:latin typeface="Arial" pitchFamily="34" charset="0"/>
                <a:ea typeface="Times New Roman" pitchFamily="18" charset="0"/>
                <a:cs typeface="Arial" pitchFamily="34" charset="0"/>
              </a:rPr>
              <a:t> </a:t>
            </a:r>
            <a:r>
              <a:rPr lang="tr-TR" sz="1600" dirty="0">
                <a:latin typeface="Arial" pitchFamily="34" charset="0"/>
                <a:ea typeface="Times New Roman" pitchFamily="18" charset="0"/>
                <a:cs typeface="Arial" pitchFamily="34" charset="0"/>
              </a:rPr>
              <a:t>Bu maddenin uygulanmasına ilişkin usul ve esaslar Bakanlıkça çıkarılacak yönetmelikle belirlenir. </a:t>
            </a:r>
            <a:r>
              <a:rPr lang="tr-TR" sz="1600" dirty="0">
                <a:solidFill>
                  <a:srgbClr val="0070C0"/>
                </a:solidFill>
                <a:latin typeface="Arial" pitchFamily="34" charset="0"/>
                <a:ea typeface="Times New Roman" pitchFamily="18" charset="0"/>
                <a:cs typeface="Arial" pitchFamily="34" charset="0"/>
              </a:rPr>
              <a:t>(2009 tarihli Tüzük yerine yeni Yönetmelik çıkarılacaktır.)</a:t>
            </a:r>
            <a:endParaRPr lang="tr-TR" sz="44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53378416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785926"/>
            <a:ext cx="8229600" cy="3071834"/>
          </a:xfrm>
        </p:spPr>
        <p:txBody>
          <a:bodyPr>
            <a:normAutofit/>
          </a:bodyPr>
          <a:lstStyle/>
          <a:p>
            <a:pPr algn="just">
              <a:buNone/>
            </a:pPr>
            <a:r>
              <a:rPr lang="tr-TR" sz="2000" dirty="0">
                <a:latin typeface="Arial" pitchFamily="34" charset="0"/>
                <a:cs typeface="Arial" pitchFamily="34" charset="0"/>
              </a:rPr>
              <a:t>1. </a:t>
            </a:r>
            <a:r>
              <a:rPr lang="tr-TR" sz="2000" dirty="0">
                <a:solidFill>
                  <a:srgbClr val="C00000"/>
                </a:solidFill>
                <a:latin typeface="Arial" pitchFamily="34" charset="0"/>
                <a:cs typeface="Arial" pitchFamily="34" charset="0"/>
              </a:rPr>
              <a:t>Tüm tarlaların ve çiftçilerin mülkiyet bilgilerinin temin edilmesi,</a:t>
            </a:r>
          </a:p>
          <a:p>
            <a:pPr algn="just">
              <a:buNone/>
            </a:pPr>
            <a:r>
              <a:rPr lang="tr-TR" sz="2000" dirty="0">
                <a:solidFill>
                  <a:srgbClr val="FF0000"/>
                </a:solidFill>
                <a:latin typeface="Arial" pitchFamily="34" charset="0"/>
                <a:cs typeface="Arial" pitchFamily="34" charset="0"/>
              </a:rPr>
              <a:t>2. Tapu kütüğü, kadastro paftası ve arazideki miktar ve ölçülerdeki tüm uyumsuzlukların giderilmesi, (büyük bir sorun)</a:t>
            </a:r>
          </a:p>
          <a:p>
            <a:pPr algn="just">
              <a:buNone/>
            </a:pPr>
            <a:r>
              <a:rPr lang="tr-TR" sz="2000" dirty="0">
                <a:latin typeface="Arial" pitchFamily="34" charset="0"/>
                <a:cs typeface="Arial" pitchFamily="34" charset="0"/>
              </a:rPr>
              <a:t>3. Hâlihazırdaki arazi kullanım durumunun, uygun tarım arazileri sınırlarının, sabit tesislerin belirlenmesi,</a:t>
            </a:r>
          </a:p>
          <a:p>
            <a:pPr algn="just">
              <a:buNone/>
            </a:pPr>
            <a:r>
              <a:rPr lang="tr-TR" sz="2000" dirty="0">
                <a:latin typeface="Arial" pitchFamily="34" charset="0"/>
                <a:cs typeface="Arial" pitchFamily="34" charset="0"/>
              </a:rPr>
              <a:t>4. Toprak karakterlerini belirten toprak haritalarının temin edilmesi veya yoksa oluşturulması,</a:t>
            </a:r>
          </a:p>
          <a:p>
            <a:endParaRPr lang="tr-TR" sz="2400" dirty="0"/>
          </a:p>
        </p:txBody>
      </p:sp>
      <p:sp>
        <p:nvSpPr>
          <p:cNvPr id="2" name="1 Başlık"/>
          <p:cNvSpPr>
            <a:spLocks noGrp="1"/>
          </p:cNvSpPr>
          <p:nvPr>
            <p:ph type="title"/>
          </p:nvPr>
        </p:nvSpPr>
        <p:spPr>
          <a:xfrm>
            <a:off x="415636" y="615142"/>
            <a:ext cx="8228330" cy="802495"/>
          </a:xfrm>
        </p:spPr>
        <p:txBody>
          <a:bodyPr>
            <a:normAutofit/>
          </a:bodyPr>
          <a:lstStyle/>
          <a:p>
            <a:r>
              <a:rPr lang="tr-TR" sz="2400" b="1" dirty="0">
                <a:effectLst/>
                <a:latin typeface="Arial" pitchFamily="34" charset="0"/>
                <a:cs typeface="Arial" pitchFamily="34" charset="0"/>
              </a:rPr>
              <a:t>Toplulaştırma Çalışması </a:t>
            </a:r>
            <a:r>
              <a:rPr lang="tr-TR" sz="2400" dirty="0" smtClean="0">
                <a:effectLst/>
                <a:latin typeface="Arial" pitchFamily="34" charset="0"/>
                <a:cs typeface="Arial" pitchFamily="34" charset="0"/>
              </a:rPr>
              <a:t>Aşamaları</a:t>
            </a:r>
            <a:endParaRPr lang="tr-TR" sz="2400" dirty="0">
              <a:effectLst/>
              <a:latin typeface="Arial" pitchFamily="34" charset="0"/>
              <a:cs typeface="Arial" pitchFamily="34" charset="0"/>
            </a:endParaRPr>
          </a:p>
        </p:txBody>
      </p:sp>
    </p:spTree>
    <p:extLst>
      <p:ext uri="{BB962C8B-B14F-4D97-AF65-F5344CB8AC3E}">
        <p14:creationId xmlns:p14="http://schemas.microsoft.com/office/powerpoint/2010/main" val="2077270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86808" cy="4929222"/>
          </a:xfrm>
        </p:spPr>
        <p:txBody>
          <a:bodyPr>
            <a:normAutofit/>
          </a:bodyPr>
          <a:lstStyle/>
          <a:p>
            <a:pPr algn="just">
              <a:buNone/>
            </a:pPr>
            <a:r>
              <a:rPr lang="tr-TR" sz="2000" dirty="0">
                <a:latin typeface="Arial" pitchFamily="34" charset="0"/>
                <a:cs typeface="Arial" pitchFamily="34" charset="0"/>
              </a:rPr>
              <a:t>5. Teknik bir ekip ile arazi sahipleri ve mülki idarecilerin de katılımı ile kurulan </a:t>
            </a:r>
            <a:r>
              <a:rPr lang="tr-TR" sz="2000" u="sng" dirty="0">
                <a:latin typeface="Arial" pitchFamily="34" charset="0"/>
                <a:cs typeface="Arial" pitchFamily="34" charset="0"/>
              </a:rPr>
              <a:t>derecelendirme komisyonu </a:t>
            </a:r>
            <a:r>
              <a:rPr lang="tr-TR" sz="2000" dirty="0">
                <a:latin typeface="Arial" pitchFamily="34" charset="0"/>
                <a:cs typeface="Arial" pitchFamily="34" charset="0"/>
              </a:rPr>
              <a:t>ile tüm arazilerin derecelendirme haritaları çıkarılır. Bu aşamada komisyon tüm arazilerin toprak haritaları ve diğer kıymetlerini de dikkate alarak her parsel için ayrı, ayrı titiz bir puanlama yapmaktadır. Derecelendirme çalışmasında amaç parsellerin birbirlerine göre kıymet faklılıklarını puanlamak suretiyle ortaya koymaktır,</a:t>
            </a:r>
          </a:p>
          <a:p>
            <a:pPr algn="just">
              <a:buNone/>
            </a:pPr>
            <a:r>
              <a:rPr lang="tr-TR" sz="2000" dirty="0">
                <a:latin typeface="Arial" pitchFamily="34" charset="0"/>
                <a:cs typeface="Arial" pitchFamily="34" charset="0"/>
              </a:rPr>
              <a:t>6. Yeni, yol, sulama ve drenaj ağına uyumlu, blok (ada) planlamasının hazırlanması,</a:t>
            </a:r>
          </a:p>
          <a:p>
            <a:pPr algn="just">
              <a:buNone/>
            </a:pPr>
            <a:r>
              <a:rPr lang="tr-TR" sz="2000" dirty="0">
                <a:latin typeface="Arial" pitchFamily="34" charset="0"/>
                <a:cs typeface="Arial" pitchFamily="34" charset="0"/>
              </a:rPr>
              <a:t>7. Arazi sahiplerinin toplulaştırma sonrasında tarlalarını nerede istediklerine ilişkin tercihlerinin alınması, bu işlem esnasında maliklere, eski parsellerinin ve yeni blokların olduğu bir pafta gösterilerek tercihleri alınır.</a:t>
            </a:r>
          </a:p>
          <a:p>
            <a:endParaRPr lang="tr-TR" sz="2400" dirty="0"/>
          </a:p>
        </p:txBody>
      </p:sp>
      <p:sp>
        <p:nvSpPr>
          <p:cNvPr id="4" name="1 Başlık"/>
          <p:cNvSpPr>
            <a:spLocks noGrp="1"/>
          </p:cNvSpPr>
          <p:nvPr>
            <p:ph type="title"/>
          </p:nvPr>
        </p:nvSpPr>
        <p:spPr>
          <a:xfrm>
            <a:off x="415636" y="615142"/>
            <a:ext cx="8228330" cy="802495"/>
          </a:xfrm>
        </p:spPr>
        <p:txBody>
          <a:bodyPr>
            <a:normAutofit/>
          </a:bodyPr>
          <a:lstStyle/>
          <a:p>
            <a:r>
              <a:rPr lang="tr-TR" sz="2400" b="1" dirty="0">
                <a:effectLst/>
                <a:latin typeface="Arial" pitchFamily="34" charset="0"/>
                <a:cs typeface="Arial" pitchFamily="34" charset="0"/>
              </a:rPr>
              <a:t>Toplulaştırma Çalışması </a:t>
            </a:r>
            <a:r>
              <a:rPr lang="tr-TR" sz="2400" dirty="0" smtClean="0">
                <a:effectLst/>
                <a:latin typeface="Arial" pitchFamily="34" charset="0"/>
                <a:cs typeface="Arial" pitchFamily="34" charset="0"/>
              </a:rPr>
              <a:t>Aşamaları</a:t>
            </a:r>
            <a:endParaRPr lang="tr-TR" sz="2400" dirty="0">
              <a:effectLst/>
              <a:latin typeface="Arial" pitchFamily="34" charset="0"/>
              <a:cs typeface="Arial" pitchFamily="34" charset="0"/>
            </a:endParaRPr>
          </a:p>
        </p:txBody>
      </p:sp>
    </p:spTree>
    <p:extLst>
      <p:ext uri="{BB962C8B-B14F-4D97-AF65-F5344CB8AC3E}">
        <p14:creationId xmlns:p14="http://schemas.microsoft.com/office/powerpoint/2010/main" val="354214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12521</TotalTime>
  <Words>288</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Toplulaştırma Çalışması Aşamaları</vt:lpstr>
      <vt:lpstr>Toplulaştırma Çalışması Aşamaları</vt:lpstr>
      <vt:lpstr>Toplulaştırma Çalışması Aşamaları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824</cp:revision>
  <cp:lastPrinted>2016-10-24T07:53:35Z</cp:lastPrinted>
  <dcterms:created xsi:type="dcterms:W3CDTF">2016-09-18T09:35:24Z</dcterms:created>
  <dcterms:modified xsi:type="dcterms:W3CDTF">2020-02-28T12:32:49Z</dcterms:modified>
</cp:coreProperties>
</file>