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5FB67-13BD-4A07-A42B-F2DDB568A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99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66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52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2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3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93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52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67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35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8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8058"/>
            <a:ext cx="7843954" cy="345977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600" b="1" dirty="0"/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3600" b="1" dirty="0">
                <a:solidFill>
                  <a:srgbClr val="303030"/>
                </a:solidFill>
              </a:rPr>
              <a:t>GGY201 GAYRİMENKUL GELİŞTİRME VE GAYRİMENKUL EKONOMİSİNE GİRİŞ</a:t>
            </a:r>
          </a:p>
          <a:p>
            <a:pPr marL="0" indent="0" algn="just">
              <a:buClr>
                <a:srgbClr val="AD0101"/>
              </a:buClr>
              <a:buNone/>
            </a:pPr>
            <a:endParaRPr lang="tr-TR" sz="1500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endParaRPr lang="tr-TR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1350" b="1" dirty="0">
                <a:solidFill>
                  <a:srgbClr val="303030"/>
                </a:solidFill>
              </a:rPr>
              <a:t>Prof. Dr. Harun TANRIVERMİŞ - Doç. Dr. Yeşim </a:t>
            </a:r>
            <a:r>
              <a:rPr lang="tr-TR" sz="1350" b="1" dirty="0" smtClean="0">
                <a:solidFill>
                  <a:srgbClr val="303030"/>
                </a:solidFill>
              </a:rPr>
              <a:t>TANRIVERMİŞ</a:t>
            </a:r>
            <a:endParaRPr lang="tr-TR" sz="1350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1200" dirty="0">
                <a:solidFill>
                  <a:srgbClr val="303030"/>
                </a:solidFill>
              </a:rPr>
              <a:t>Ankara Üniversitesi Uygulamalı Bilimler Fakültesi Gayrimenkul Geliştirme ve Yönetimi Bölümü</a:t>
            </a:r>
          </a:p>
        </p:txBody>
      </p:sp>
    </p:spTree>
    <p:extLst>
      <p:ext uri="{BB962C8B-B14F-4D97-AF65-F5344CB8AC3E}">
        <p14:creationId xmlns:p14="http://schemas.microsoft.com/office/powerpoint/2010/main" val="128947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Ders İçeriği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Gayrimenkul kavramı ve kapsamının analizi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Ekonomi okullarının gayrimenkul ve mülkiyet konusuna yaklaşımları,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Gayrimenkul sektörünün makro ve mikro ekonomik analizleri,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İnşaat ve gayrimenkul ekonomisi, gayrimenkul işlem hacmi ve analizi ile gayrimenkul yatırımlarının analizi,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Gayrimenkul sektörü: para ve sermaye piyasası ile gayrimenkul piyasası ilişkileri,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Gayrimenkul sistemi ve mekan ilişkileri: arz/talep analizi ve 4Ç modeli, stok akış modelleri, özümseme kapasitesi,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Kentsel mekan ve arsa piyasaları: konum ve rant, alt merkez ve pazarlar ile arazi kullanım türleri, kentsel gelişme, rant ve arazi fiyatların analizi, 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sz="1650" dirty="0"/>
          </a:p>
        </p:txBody>
      </p:sp>
    </p:spTree>
    <p:extLst>
      <p:ext uri="{BB962C8B-B14F-4D97-AF65-F5344CB8AC3E}">
        <p14:creationId xmlns:p14="http://schemas.microsoft.com/office/powerpoint/2010/main" val="74803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Ders İçeriği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4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Gayrimenkul sistemi ve analizleri: 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Wingdings" panose="05000000000000000000" pitchFamily="2" charset="2"/>
              <a:buChar char="Ø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Konut üretimi: konum, arsa kullanımı ve yoğunluk, arazi kullanımları arasındaki geçiş (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gentrification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</a:p>
          <a:p>
            <a:pPr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Wingdings" panose="05000000000000000000" pitchFamily="2" charset="2"/>
              <a:buChar char="Ø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Endüstriyel kullanımlar: tarihsel gelişimi ve teknolojik değişim, ulaştırma ve taşıma maliyetleri, vergi ve kamu politikalarının etkileri, </a:t>
            </a:r>
          </a:p>
          <a:p>
            <a:pPr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Wingdings" panose="05000000000000000000" pitchFamily="2" charset="2"/>
              <a:buChar char="Ø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Ofis alanları: ofis ve işgücü piyasaları, çok merkezli şehir teorileri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theories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multiple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centered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cities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, kümeleme ve tabakalama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agglomeration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clustering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, ticari arazi piyasası, </a:t>
            </a:r>
          </a:p>
          <a:p>
            <a:pPr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Wingdings" panose="05000000000000000000" pitchFamily="2" charset="2"/>
              <a:buChar char="Ø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Perakende piyasaları: seyahat yapısı ve mağazaların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segmentasyonu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, fiyatlama ve mekânsal rekabet, AVM ve mağaza sınıflama, </a:t>
            </a:r>
          </a:p>
          <a:p>
            <a:pPr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Wingdings" panose="05000000000000000000" pitchFamily="2" charset="2"/>
              <a:buChar char="Ø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Örnek olay: AVM talep analizi,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1650" dirty="0"/>
          </a:p>
        </p:txBody>
      </p:sp>
    </p:spTree>
    <p:extLst>
      <p:ext uri="{BB962C8B-B14F-4D97-AF65-F5344CB8AC3E}">
        <p14:creationId xmlns:p14="http://schemas.microsoft.com/office/powerpoint/2010/main" val="3945331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Ders İçeriği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Yerel yönetimler ve arazi piyasaları: emlak vergisi, kamu harcamaları ve yerel hizmetler, arazi kullanım düzenlemeleri ve mali teşvikler,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Gayrimenkul geliştirme çalışmalarının düzenlenmesi: kamu malı ve komşu etkisi, dışsal etkilerin içselleştirilmesi, kalabalıklaşma, ulaştırma altyapısı ve bölgesel gelişmenin planlanması,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Örnek olay: metro projelerinin analizi,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Konut piyasası analizleri: konut ve bina arzı ve özellikleri,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hanehalkı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ve kiracı seçimleri, demografik ve ekonomik özellikler, konut fiyatları,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hanehalkı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geliri ve konut finansmanı,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Nüfus artışı: doğum ve göçler,  mevcut konut stoku, yeni projeler, boşluk oranı ve satışlar, konut kalitesi ve talep,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1650" dirty="0"/>
          </a:p>
        </p:txBody>
      </p:sp>
    </p:spTree>
    <p:extLst>
      <p:ext uri="{BB962C8B-B14F-4D97-AF65-F5344CB8AC3E}">
        <p14:creationId xmlns:p14="http://schemas.microsoft.com/office/powerpoint/2010/main" val="1359548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Ders İçeriği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Konut dışı gayrimenkul projelerinin analizi: piyasaların analizi, boşluk, özümseme ve piyasa uyuşmazlığı, kiralama ve kira sözleşmeleri,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Uzun dönemde mekan kullanımı ve talep, topluluk davranışı ve geliştirme oyunları,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Gayrimenkul piyasalarının zaman serisi analizleri: konut ve ticari gayrimenkullerin zaman serisi özellikleri, stok akış teorisi ve gayrimenkul çevrimi, beklenti, enflasyon ve etkin piyasa,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Bir soru: piyasalar tahmin edilebilir mi? (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issue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: Can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markets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forecast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?), 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Bölgesel gelişme ve gayrimenkul piyasaları,</a:t>
            </a:r>
          </a:p>
          <a:p>
            <a:pPr marL="0" indent="0" algn="just">
              <a:lnSpc>
                <a:spcPct val="100000"/>
              </a:lnSpc>
              <a:spcBef>
                <a:spcPts val="15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Metropoliten alan gelişiminin belirleyicileri: ihracat talebi ve endüstriyel gelişim, doğum oranı, göç ve ücretler, metropoliten büyümenin analizine yönelik modeller: arz ve talep şokları, gayrimenkul ve yaşam maliyeti, örnek olay analizleri. 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sz="165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72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Mülkiyet Hakkı ve Kapsamı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Bütün dillerde mülkiyet sözcüğünün egemenlik kavramı ile ilişkili olduğunu belirtmek gerek.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Mülkiyet; Arapça “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mulk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” sözcüğünden türemiş olup, hüküm ile bir şeyin zaptı ve tasarrufu anlamına gelmekte. 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Mülk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sözcüğünün anlamı; azim, azamet, şevket ve saltanat ve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sözcüğü ise; mülke sahip olan, hükümdar anlamına gelmekte.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Yunanca’da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kyriotés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” mülkiyet anlamına gelmekte ve köken olarak efendi, ev sahibi, hakim anlamına gelen “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kyrios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” kelimesinden türemekte.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sz="140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832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Mülkiyet Hakkı ve Kapsamı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Toplumsal yapıdaki farklılıklar ile her bir bilim dalının mülkiyet olgusunu ele alış biçimi farklılık göstermekte. 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Mülkiyetin konusu, kapsamı, el değiştirmesi, mülkiyet ve toplum düzeni gibi konular; 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hukuk, ekonomi, maliye, siyaset bilimi, sosyoloji, coğrafya, tarım, orman ve mühendislik bilimlerinin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ilgi alanına girmiş.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Farklı disiplinlerin gayrimenkul kavramının kapsamı ve mülkiyet hakkına yaklaşım biçimleri de farklılık göstermekte – 21. yüzyılda bütüncül (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holistik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) bakış açısı sorun çözümleme için zorunlu olmakta.</a:t>
            </a:r>
          </a:p>
          <a:p>
            <a:pPr marL="0" indent="0" algn="just">
              <a:buNone/>
            </a:pPr>
            <a:endParaRPr lang="tr-TR" sz="140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620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Mülkiyet Hakkı ve Kapsamı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2100" b="1" dirty="0">
                <a:solidFill>
                  <a:srgbClr val="FF0000"/>
                </a:solidFill>
              </a:rPr>
              <a:t>Farklı disiplinlere göre arazinin özellikleri:</a:t>
            </a:r>
          </a:p>
          <a:p>
            <a:pPr marL="200025" indent="-200025">
              <a:spcBef>
                <a:spcPct val="0"/>
              </a:spcBef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altLang="tr-TR" dirty="0"/>
              <a:t> </a:t>
            </a:r>
            <a:r>
              <a:rPr lang="tr-TR" altLang="tr-TR" sz="2000" dirty="0"/>
              <a:t>Her parselin konum ve yapısı kendine özgüdür.</a:t>
            </a:r>
          </a:p>
          <a:p>
            <a:pPr marL="200025" indent="-200025">
              <a:spcBef>
                <a:spcPct val="0"/>
              </a:spcBef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altLang="tr-TR" sz="2000" dirty="0"/>
              <a:t> Arazi fiziksel olarak hareketsiz veya yerinde sabittir.</a:t>
            </a:r>
          </a:p>
          <a:p>
            <a:pPr marL="200025" indent="-200025">
              <a:spcBef>
                <a:spcPct val="0"/>
              </a:spcBef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altLang="tr-TR" sz="2000" dirty="0"/>
              <a:t> Arazi süreklidir eskimez. Amortisman??</a:t>
            </a:r>
          </a:p>
          <a:p>
            <a:pPr marL="200025" indent="-200025">
              <a:spcBef>
                <a:spcPct val="0"/>
              </a:spcBef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altLang="tr-TR" sz="2000" dirty="0"/>
              <a:t> Arazi arzı sınırlı-kıt varlıktır.</a:t>
            </a:r>
          </a:p>
          <a:p>
            <a:pPr marL="200025" indent="-200025">
              <a:spcBef>
                <a:spcPct val="0"/>
              </a:spcBef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altLang="tr-TR" sz="2000" dirty="0"/>
              <a:t> Arazi insanlar için faydalıdır.</a:t>
            </a:r>
          </a:p>
          <a:p>
            <a:pPr marL="200025" indent="-200025">
              <a:spcBef>
                <a:spcPct val="0"/>
              </a:spcBef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altLang="tr-TR" sz="2000" dirty="0"/>
              <a:t> Arazide kullanımı-rant oluşumu ve nedenleri??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endParaRPr lang="tr-TR" altLang="tr-TR" sz="2000" dirty="0" smtClean="0"/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2000" dirty="0" smtClean="0"/>
              <a:t>Sonuç </a:t>
            </a:r>
            <a:r>
              <a:rPr lang="tr-TR" altLang="tr-TR" sz="2000" dirty="0"/>
              <a:t>olarak arazi, mülkiyet haklarını içeren ve toplumun yararı için bu hakların yasal olarak  sınırlanabildiği ve ekonomik açıdan para ile ölçülebilir ve değişim değeri olan fiziki bir varlık olarak tanımlanabilir.</a:t>
            </a:r>
          </a:p>
          <a:p>
            <a:pPr marL="0" indent="0" algn="just">
              <a:buNone/>
            </a:pPr>
            <a:endParaRPr lang="tr-TR" sz="165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41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</a:rPr>
              <a:t>Kaynaklar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Finans Matematiği, Z. Başkaya ve </a:t>
            </a:r>
            <a:r>
              <a:rPr lang="tr-TR" altLang="tr-TR" sz="1600" dirty="0" err="1"/>
              <a:t>D.Alper</a:t>
            </a:r>
            <a:r>
              <a:rPr lang="tr-TR" altLang="tr-TR" sz="1600" dirty="0"/>
              <a:t>, 2. Baskı, Ekin Kitabevi, Bursa, 2003.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İpotek Karşılığı Menkulleştirilmiş Krediler (İKMEK-MORTGACE), K. Yalçıner, Ankara, 2006.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Kadastro Bilgisi, T. </a:t>
            </a:r>
            <a:r>
              <a:rPr lang="tr-TR" altLang="tr-TR" sz="1600" dirty="0" err="1"/>
              <a:t>Tüdeş</a:t>
            </a:r>
            <a:r>
              <a:rPr lang="tr-TR" altLang="tr-TR" sz="1600" dirty="0"/>
              <a:t> ve C. Bıyık, 3. Baskı, Karadeniz Teknik Üniversitesi Mühendislik-Mimarlık Fakültesi Yayınları, Genel Yayın No:174, Fakülte Yayın No:50, KTÜ Matbaası, Trabzon, 2001.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Konut Alanlarının İyileştirilmesinde Toplumsal Bağlam Rolü, Hürriyet </a:t>
            </a:r>
            <a:r>
              <a:rPr lang="tr-TR" altLang="tr-TR" sz="1600" dirty="0" err="1"/>
              <a:t>Öğdül</a:t>
            </a:r>
            <a:r>
              <a:rPr lang="tr-TR" altLang="tr-TR" sz="1600" dirty="0"/>
              <a:t>, Mimar Sinan Üniversitesi, İstanbul, 1999.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Land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Management, J. </a:t>
            </a:r>
            <a:r>
              <a:rPr lang="tr-TR" altLang="tr-TR" sz="1600" dirty="0" err="1"/>
              <a:t>Nix</a:t>
            </a:r>
            <a:r>
              <a:rPr lang="tr-TR" altLang="tr-TR" sz="1600" dirty="0"/>
              <a:t>, P. </a:t>
            </a:r>
            <a:r>
              <a:rPr lang="tr-TR" altLang="tr-TR" sz="1600" dirty="0" err="1"/>
              <a:t>Hill</a:t>
            </a:r>
            <a:r>
              <a:rPr lang="tr-TR" altLang="tr-TR" sz="1600" dirty="0"/>
              <a:t>, N. Williams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J. </a:t>
            </a:r>
            <a:r>
              <a:rPr lang="tr-TR" altLang="tr-TR" sz="1600" dirty="0" err="1"/>
              <a:t>Bough</a:t>
            </a:r>
            <a:r>
              <a:rPr lang="tr-TR" altLang="tr-TR" sz="1600" dirty="0"/>
              <a:t>, Packard Publishing Limited, Third Edition, </a:t>
            </a:r>
            <a:r>
              <a:rPr lang="tr-TR" altLang="tr-TR" sz="1600" dirty="0" err="1"/>
              <a:t>Chichester</a:t>
            </a:r>
            <a:r>
              <a:rPr lang="tr-TR" altLang="tr-TR" sz="1600" dirty="0"/>
              <a:t>, UK, 1999.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Mekanın Politikası, G. </a:t>
            </a:r>
            <a:r>
              <a:rPr lang="tr-TR" altLang="tr-TR" sz="1600" dirty="0" err="1"/>
              <a:t>Bachelard</a:t>
            </a:r>
            <a:r>
              <a:rPr lang="tr-TR" altLang="tr-TR" sz="1600" dirty="0"/>
              <a:t>, Kesit Yayınları, İstanbul, 1996.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Real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</a:t>
            </a:r>
            <a:r>
              <a:rPr lang="tr-TR" altLang="tr-TR" sz="1600" dirty="0" err="1"/>
              <a:t>Investment</a:t>
            </a:r>
            <a:r>
              <a:rPr lang="tr-TR" altLang="tr-TR" sz="1600" dirty="0"/>
              <a:t> </a:t>
            </a:r>
            <a:r>
              <a:rPr lang="tr-TR" altLang="tr-TR" sz="1600" dirty="0" err="1"/>
              <a:t>Trusts</a:t>
            </a:r>
            <a:r>
              <a:rPr lang="tr-TR" altLang="tr-TR" sz="1600" dirty="0"/>
              <a:t> </a:t>
            </a:r>
            <a:r>
              <a:rPr lang="tr-TR" altLang="tr-TR" sz="1600" dirty="0" err="1"/>
              <a:t>Handbook</a:t>
            </a:r>
            <a:r>
              <a:rPr lang="tr-TR" altLang="tr-TR" sz="1600" dirty="0"/>
              <a:t>, W.K. </a:t>
            </a:r>
            <a:r>
              <a:rPr lang="tr-TR" altLang="tr-TR" sz="1600" dirty="0" err="1"/>
              <a:t>Kelly</a:t>
            </a:r>
            <a:r>
              <a:rPr lang="tr-TR" altLang="tr-TR" sz="1600" dirty="0"/>
              <a:t>, </a:t>
            </a:r>
            <a:r>
              <a:rPr lang="tr-TR" altLang="tr-TR" sz="1600" dirty="0" err="1"/>
              <a:t>American</a:t>
            </a:r>
            <a:r>
              <a:rPr lang="tr-TR" altLang="tr-TR" sz="1600" dirty="0"/>
              <a:t> </a:t>
            </a:r>
            <a:r>
              <a:rPr lang="tr-TR" altLang="tr-TR" sz="1600" dirty="0" err="1"/>
              <a:t>Law</a:t>
            </a:r>
            <a:r>
              <a:rPr lang="tr-TR" altLang="tr-TR" sz="1600" dirty="0"/>
              <a:t> </a:t>
            </a:r>
            <a:r>
              <a:rPr lang="tr-TR" altLang="tr-TR" sz="1600" dirty="0" err="1"/>
              <a:t>Institute</a:t>
            </a:r>
            <a:r>
              <a:rPr lang="tr-TR" altLang="tr-TR" sz="1600" dirty="0"/>
              <a:t>, USA, 1989.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Real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</a:t>
            </a:r>
            <a:r>
              <a:rPr lang="tr-TR" altLang="tr-TR" sz="1600" dirty="0" err="1"/>
              <a:t>Principles</a:t>
            </a:r>
            <a:r>
              <a:rPr lang="tr-TR" altLang="tr-TR" sz="1600" dirty="0"/>
              <a:t>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</a:t>
            </a:r>
            <a:r>
              <a:rPr lang="tr-TR" altLang="tr-TR" sz="1600" dirty="0" err="1"/>
              <a:t>Practices</a:t>
            </a:r>
            <a:r>
              <a:rPr lang="tr-TR" altLang="tr-TR" sz="1600" dirty="0"/>
              <a:t>, G. </a:t>
            </a:r>
            <a:r>
              <a:rPr lang="tr-TR" altLang="tr-TR" sz="1600" dirty="0" err="1"/>
              <a:t>Karvel</a:t>
            </a:r>
            <a:r>
              <a:rPr lang="tr-TR" altLang="tr-TR" sz="1600" dirty="0"/>
              <a:t> ve M.A. </a:t>
            </a:r>
            <a:r>
              <a:rPr lang="tr-TR" altLang="tr-TR" sz="1600" dirty="0" err="1"/>
              <a:t>Unger</a:t>
            </a:r>
            <a:r>
              <a:rPr lang="tr-TR" altLang="tr-TR" sz="1600" dirty="0"/>
              <a:t>, 9. Edition, South-western Publishing </a:t>
            </a:r>
            <a:r>
              <a:rPr lang="tr-TR" altLang="tr-TR" sz="1600" dirty="0" err="1"/>
              <a:t>Co</a:t>
            </a:r>
            <a:r>
              <a:rPr lang="tr-TR" altLang="tr-TR" sz="1600" dirty="0"/>
              <a:t>., Ohio, USA, 1991.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Yatırım Projelerinin Düzenlenmesi Değerlendirilmesi ve İzlenmesi, O. </a:t>
            </a:r>
            <a:r>
              <a:rPr lang="tr-TR" altLang="tr-TR" sz="1600" dirty="0" err="1"/>
              <a:t>Güvemli</a:t>
            </a:r>
            <a:r>
              <a:rPr lang="tr-TR" altLang="tr-TR" sz="1600" dirty="0"/>
              <a:t>, Atlas Yayın Dağıtım Yayın No:7, İstanbul, 2001.</a:t>
            </a:r>
            <a:endParaRPr lang="tr-TR" sz="140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523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12453</TotalTime>
  <Words>952</Words>
  <Application>Microsoft Office PowerPoint</Application>
  <PresentationFormat>Ekran Gösterisi (4:3)</PresentationFormat>
  <Paragraphs>72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Century Gothic</vt:lpstr>
      <vt:lpstr>Courier New</vt:lpstr>
      <vt:lpstr>Wingdings</vt:lpstr>
      <vt:lpstr>ekonomi</vt:lpstr>
      <vt:lpstr>1_Rics</vt:lpstr>
      <vt:lpstr>h.t.</vt:lpstr>
      <vt:lpstr>PowerPoint Sunusu</vt:lpstr>
      <vt:lpstr>Ders İçeriği</vt:lpstr>
      <vt:lpstr>Ders İçeriği</vt:lpstr>
      <vt:lpstr>Ders İçeriği</vt:lpstr>
      <vt:lpstr>Ders İçeriği</vt:lpstr>
      <vt:lpstr>Mülkiyet Hakkı ve Kapsamı </vt:lpstr>
      <vt:lpstr>Mülkiyet Hakkı ve Kapsamı </vt:lpstr>
      <vt:lpstr>Mülkiyet Hakkı ve Kapsamı 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811</cp:revision>
  <cp:lastPrinted>2016-10-24T07:53:35Z</cp:lastPrinted>
  <dcterms:created xsi:type="dcterms:W3CDTF">2016-09-18T09:35:24Z</dcterms:created>
  <dcterms:modified xsi:type="dcterms:W3CDTF">2020-02-21T08:48:46Z</dcterms:modified>
</cp:coreProperties>
</file>