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3" r:id="rId4"/>
    <p:sldId id="1084" r:id="rId5"/>
    <p:sldId id="1085" r:id="rId6"/>
    <p:sldId id="1086" r:id="rId7"/>
    <p:sldId id="1087" r:id="rId8"/>
    <p:sldId id="1088" r:id="rId9"/>
    <p:sldId id="1089" r:id="rId10"/>
    <p:sldId id="1090" r:id="rId11"/>
    <p:sldId id="1091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1" d="100"/>
          <a:sy n="81" d="100"/>
        </p:scale>
        <p:origin x="1068" y="7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85FB67-13BD-4A07-A42B-F2DDB568A1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9996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66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452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820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439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2936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9521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1677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235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2/21/2020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2/21/2020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2/21/2020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2/21/2020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2/21/2020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789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8058"/>
            <a:ext cx="7843954" cy="3459774"/>
          </a:xfrm>
        </p:spPr>
        <p:txBody>
          <a:bodyPr anchor="t"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tr-TR" sz="3600" b="1" dirty="0"/>
          </a:p>
          <a:p>
            <a:pPr marL="0" indent="0" algn="ctr">
              <a:buClr>
                <a:srgbClr val="AD0101"/>
              </a:buClr>
              <a:buNone/>
            </a:pPr>
            <a:r>
              <a:rPr lang="tr-TR" sz="3600" b="1" dirty="0">
                <a:solidFill>
                  <a:srgbClr val="303030"/>
                </a:solidFill>
              </a:rPr>
              <a:t>GGY201 GAYRİMENKUL GELİŞTİRME VE GAYRİMENKUL EKONOMİSİNE GİRİŞ</a:t>
            </a:r>
          </a:p>
          <a:p>
            <a:pPr marL="0" indent="0" algn="just">
              <a:buClr>
                <a:srgbClr val="AD0101"/>
              </a:buClr>
              <a:buNone/>
            </a:pPr>
            <a:endParaRPr lang="tr-TR" sz="1500" b="1" dirty="0">
              <a:solidFill>
                <a:srgbClr val="303030"/>
              </a:solidFill>
            </a:endParaRPr>
          </a:p>
          <a:p>
            <a:pPr marL="0" indent="0" algn="ctr">
              <a:buClr>
                <a:srgbClr val="AD0101"/>
              </a:buClr>
              <a:buNone/>
            </a:pPr>
            <a:endParaRPr lang="tr-TR" b="1" dirty="0">
              <a:solidFill>
                <a:srgbClr val="303030"/>
              </a:solidFill>
            </a:endParaRPr>
          </a:p>
          <a:p>
            <a:pPr marL="0" indent="0" algn="ctr">
              <a:buClr>
                <a:srgbClr val="AD0101"/>
              </a:buClr>
              <a:buNone/>
            </a:pPr>
            <a:r>
              <a:rPr lang="tr-TR" sz="1350" b="1" dirty="0">
                <a:solidFill>
                  <a:srgbClr val="303030"/>
                </a:solidFill>
              </a:rPr>
              <a:t>Prof. Dr. Harun TANRIVERMİŞ - Doç. Dr. Yeşim </a:t>
            </a:r>
            <a:r>
              <a:rPr lang="tr-TR" sz="1350" b="1" dirty="0" smtClean="0">
                <a:solidFill>
                  <a:srgbClr val="303030"/>
                </a:solidFill>
              </a:rPr>
              <a:t>TANRIVERMİŞ</a:t>
            </a:r>
            <a:endParaRPr lang="tr-TR" sz="1350" b="1" dirty="0">
              <a:solidFill>
                <a:srgbClr val="303030"/>
              </a:solidFill>
            </a:endParaRPr>
          </a:p>
          <a:p>
            <a:pPr marL="0" indent="0" algn="ctr">
              <a:buClr>
                <a:srgbClr val="AD0101"/>
              </a:buClr>
              <a:buNone/>
            </a:pPr>
            <a:r>
              <a:rPr lang="tr-TR" sz="1200" dirty="0">
                <a:solidFill>
                  <a:srgbClr val="303030"/>
                </a:solidFill>
              </a:rPr>
              <a:t>Ankara Üniversitesi Uygulamalı Bilimler Fakültesi Gayrimenkul Geliştirme ve Yönetimi Bölümü</a:t>
            </a:r>
          </a:p>
        </p:txBody>
      </p:sp>
    </p:spTree>
    <p:extLst>
      <p:ext uri="{BB962C8B-B14F-4D97-AF65-F5344CB8AC3E}">
        <p14:creationId xmlns:p14="http://schemas.microsoft.com/office/powerpoint/2010/main" val="128947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>
                <a:solidFill>
                  <a:schemeClr val="tx1"/>
                </a:solidFill>
              </a:rPr>
              <a:t>Ders İçeriği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5025"/>
            <a:ext cx="7843954" cy="3462807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225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Gayrimenkul kavramı ve kapsamının analizi</a:t>
            </a:r>
          </a:p>
          <a:p>
            <a:pPr marL="0" indent="0" algn="just">
              <a:lnSpc>
                <a:spcPct val="100000"/>
              </a:lnSpc>
              <a:spcBef>
                <a:spcPts val="225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Ekonomi okullarının gayrimenkul ve mülkiyet konusuna yaklaşımları,</a:t>
            </a:r>
          </a:p>
          <a:p>
            <a:pPr marL="0" indent="0" algn="just">
              <a:lnSpc>
                <a:spcPct val="100000"/>
              </a:lnSpc>
              <a:spcBef>
                <a:spcPts val="225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Gayrimenkul sektörünün makro ve mikro ekonomik analizleri,</a:t>
            </a:r>
          </a:p>
          <a:p>
            <a:pPr marL="0" indent="0" algn="just">
              <a:lnSpc>
                <a:spcPct val="100000"/>
              </a:lnSpc>
              <a:spcBef>
                <a:spcPts val="225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İnşaat ve gayrimenkul ekonomisi, gayrimenkul işlem hacmi ve analizi ile gayrimenkul yatırımlarının analizi, </a:t>
            </a:r>
          </a:p>
          <a:p>
            <a:pPr marL="0" indent="0" algn="just">
              <a:lnSpc>
                <a:spcPct val="100000"/>
              </a:lnSpc>
              <a:spcBef>
                <a:spcPts val="225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 Gayrimenkul sektörü: para ve sermaye piyasası ile gayrimenkul piyasası ilişkileri, </a:t>
            </a:r>
          </a:p>
          <a:p>
            <a:pPr marL="0" indent="0" algn="just">
              <a:lnSpc>
                <a:spcPct val="100000"/>
              </a:lnSpc>
              <a:spcBef>
                <a:spcPts val="225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Gayrimenkul sistemi ve mekan ilişkileri: arz/talep analizi ve 4Ç modeli, stok akış modelleri, özümseme kapasitesi, </a:t>
            </a:r>
          </a:p>
          <a:p>
            <a:pPr marL="0" indent="0" algn="just">
              <a:lnSpc>
                <a:spcPct val="100000"/>
              </a:lnSpc>
              <a:spcBef>
                <a:spcPts val="225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 Kentsel mekan ve arsa piyasaları: konum ve rant, alt merkez ve pazarlar ile arazi kullanım türleri, kentsel gelişme, rant ve arazi fiyatların analizi, </a:t>
            </a:r>
            <a:endParaRPr lang="en-US" sz="16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tr-TR" sz="1650" dirty="0"/>
          </a:p>
        </p:txBody>
      </p:sp>
    </p:spTree>
    <p:extLst>
      <p:ext uri="{BB962C8B-B14F-4D97-AF65-F5344CB8AC3E}">
        <p14:creationId xmlns:p14="http://schemas.microsoft.com/office/powerpoint/2010/main" val="748036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>
                <a:solidFill>
                  <a:schemeClr val="tx1"/>
                </a:solidFill>
              </a:rPr>
              <a:t>Ders İçeriği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5025"/>
            <a:ext cx="7843954" cy="3462807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Gayrimenkul sistemi ve analizleri: </a:t>
            </a:r>
            <a:endParaRPr lang="en-US" sz="16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225"/>
              </a:spcBef>
              <a:buClr>
                <a:srgbClr val="160093"/>
              </a:buClr>
              <a:buFont typeface="Wingdings" panose="05000000000000000000" pitchFamily="2" charset="2"/>
              <a:buChar char="Ø"/>
              <a:defRPr/>
            </a:pP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 Konut üretimi: konum, arsa kullanımı ve yoğunluk, arazi kullanımları arasındaki geçiş (</a:t>
            </a:r>
            <a:r>
              <a:rPr lang="tr-TR" sz="1650" dirty="0" err="1">
                <a:latin typeface="Arial" panose="020B0604020202020204" pitchFamily="34" charset="0"/>
                <a:cs typeface="Arial" panose="020B0604020202020204" pitchFamily="34" charset="0"/>
              </a:rPr>
              <a:t>gentrification</a:t>
            </a: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</a:p>
          <a:p>
            <a:pPr algn="just">
              <a:lnSpc>
                <a:spcPct val="100000"/>
              </a:lnSpc>
              <a:spcBef>
                <a:spcPts val="225"/>
              </a:spcBef>
              <a:buClr>
                <a:srgbClr val="160093"/>
              </a:buClr>
              <a:buFont typeface="Wingdings" panose="05000000000000000000" pitchFamily="2" charset="2"/>
              <a:buChar char="Ø"/>
              <a:defRPr/>
            </a:pP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 Endüstriyel kullanımlar: tarihsel gelişimi ve teknolojik değişim, ulaştırma ve taşıma maliyetleri, vergi ve kamu politikalarının etkileri, </a:t>
            </a:r>
          </a:p>
          <a:p>
            <a:pPr algn="just">
              <a:lnSpc>
                <a:spcPct val="100000"/>
              </a:lnSpc>
              <a:spcBef>
                <a:spcPts val="225"/>
              </a:spcBef>
              <a:buClr>
                <a:srgbClr val="160093"/>
              </a:buClr>
              <a:buFont typeface="Wingdings" panose="05000000000000000000" pitchFamily="2" charset="2"/>
              <a:buChar char="Ø"/>
              <a:defRPr/>
            </a:pP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 Ofis alanları: ofis ve işgücü piyasaları, çok merkezli şehir teorileri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theories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multiple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centered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cities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, kümeleme ve tabakalama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agglomeration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clustering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, ticari arazi piyasası, </a:t>
            </a:r>
          </a:p>
          <a:p>
            <a:pPr algn="just">
              <a:lnSpc>
                <a:spcPct val="100000"/>
              </a:lnSpc>
              <a:spcBef>
                <a:spcPts val="225"/>
              </a:spcBef>
              <a:buClr>
                <a:srgbClr val="160093"/>
              </a:buClr>
              <a:buFont typeface="Wingdings" panose="05000000000000000000" pitchFamily="2" charset="2"/>
              <a:buChar char="Ø"/>
              <a:defRPr/>
            </a:pP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 Perakende piyasaları: seyahat yapısı ve mağazaların </a:t>
            </a:r>
            <a:r>
              <a:rPr lang="tr-TR" sz="1650" dirty="0" err="1">
                <a:latin typeface="Arial" panose="020B0604020202020204" pitchFamily="34" charset="0"/>
                <a:cs typeface="Arial" panose="020B0604020202020204" pitchFamily="34" charset="0"/>
              </a:rPr>
              <a:t>segmentasyonu</a:t>
            </a: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, fiyatlama ve mekânsal rekabet, AVM ve mağaza sınıflama, </a:t>
            </a:r>
          </a:p>
          <a:p>
            <a:pPr algn="just">
              <a:lnSpc>
                <a:spcPct val="100000"/>
              </a:lnSpc>
              <a:spcBef>
                <a:spcPts val="225"/>
              </a:spcBef>
              <a:buClr>
                <a:srgbClr val="160093"/>
              </a:buClr>
              <a:buFont typeface="Wingdings" panose="05000000000000000000" pitchFamily="2" charset="2"/>
              <a:buChar char="Ø"/>
              <a:defRPr/>
            </a:pP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Örnek olay: AVM talep analizi,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tr-TR" sz="1650" dirty="0"/>
          </a:p>
        </p:txBody>
      </p:sp>
    </p:spTree>
    <p:extLst>
      <p:ext uri="{BB962C8B-B14F-4D97-AF65-F5344CB8AC3E}">
        <p14:creationId xmlns:p14="http://schemas.microsoft.com/office/powerpoint/2010/main" val="3945331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>
                <a:solidFill>
                  <a:schemeClr val="tx1"/>
                </a:solidFill>
              </a:rPr>
              <a:t>Ders İçeriği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5025"/>
            <a:ext cx="7843954" cy="3462807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1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Yerel yönetimler ve arazi piyasaları: emlak vergisi, kamu harcamaları ve yerel hizmetler, arazi kullanım düzenlemeleri ve mali teşvikler, </a:t>
            </a:r>
          </a:p>
          <a:p>
            <a:pPr marL="0" indent="0" algn="just">
              <a:lnSpc>
                <a:spcPct val="100000"/>
              </a:lnSpc>
              <a:spcBef>
                <a:spcPts val="1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 Gayrimenkul geliştirme çalışmalarının düzenlenmesi: kamu malı ve komşu etkisi, dışsal etkilerin içselleştirilmesi, kalabalıklaşma, ulaştırma altyapısı ve bölgesel gelişmenin planlanması, </a:t>
            </a:r>
          </a:p>
          <a:p>
            <a:pPr marL="0" indent="0" algn="just">
              <a:lnSpc>
                <a:spcPct val="100000"/>
              </a:lnSpc>
              <a:spcBef>
                <a:spcPts val="1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Örnek olay: metro projelerinin analizi, </a:t>
            </a:r>
          </a:p>
          <a:p>
            <a:pPr marL="0" indent="0" algn="just">
              <a:lnSpc>
                <a:spcPct val="100000"/>
              </a:lnSpc>
              <a:spcBef>
                <a:spcPts val="1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Konut piyasası analizleri: konut ve bina arzı ve özellikleri, </a:t>
            </a:r>
            <a:r>
              <a:rPr lang="tr-TR" sz="1650" dirty="0" err="1">
                <a:latin typeface="Arial" panose="020B0604020202020204" pitchFamily="34" charset="0"/>
                <a:cs typeface="Arial" panose="020B0604020202020204" pitchFamily="34" charset="0"/>
              </a:rPr>
              <a:t>hanehalkı</a:t>
            </a: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 ve kiracı seçimleri, demografik ve ekonomik özellikler, konut fiyatları, </a:t>
            </a:r>
            <a:r>
              <a:rPr lang="tr-TR" sz="1650" dirty="0" err="1">
                <a:latin typeface="Arial" panose="020B0604020202020204" pitchFamily="34" charset="0"/>
                <a:cs typeface="Arial" panose="020B0604020202020204" pitchFamily="34" charset="0"/>
              </a:rPr>
              <a:t>hanehalkı</a:t>
            </a: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 geliri ve konut finansmanı, </a:t>
            </a:r>
          </a:p>
          <a:p>
            <a:pPr marL="0" indent="0" algn="just">
              <a:lnSpc>
                <a:spcPct val="100000"/>
              </a:lnSpc>
              <a:spcBef>
                <a:spcPts val="1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 Nüfus artışı: doğum ve göçler,  mevcut konut stoku, yeni projeler, boşluk oranı ve satışlar, konut kalitesi ve talep,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tr-TR" sz="1650" dirty="0"/>
          </a:p>
        </p:txBody>
      </p:sp>
    </p:spTree>
    <p:extLst>
      <p:ext uri="{BB962C8B-B14F-4D97-AF65-F5344CB8AC3E}">
        <p14:creationId xmlns:p14="http://schemas.microsoft.com/office/powerpoint/2010/main" val="1359548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>
                <a:solidFill>
                  <a:schemeClr val="tx1"/>
                </a:solidFill>
              </a:rPr>
              <a:t>Ders İçeriği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5025"/>
            <a:ext cx="7843954" cy="3462807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1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Konut dışı gayrimenkul projelerinin analizi: piyasaların analizi, boşluk, özümseme ve piyasa uyuşmazlığı, kiralama ve kira sözleşmeleri, </a:t>
            </a:r>
          </a:p>
          <a:p>
            <a:pPr marL="0" indent="0" algn="just">
              <a:lnSpc>
                <a:spcPct val="100000"/>
              </a:lnSpc>
              <a:spcBef>
                <a:spcPts val="1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 Uzun dönemde mekan kullanımı ve talep, topluluk davranışı ve geliştirme oyunları, </a:t>
            </a:r>
          </a:p>
          <a:p>
            <a:pPr marL="0" indent="0" algn="just">
              <a:lnSpc>
                <a:spcPct val="100000"/>
              </a:lnSpc>
              <a:spcBef>
                <a:spcPts val="1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 Gayrimenkul piyasalarının zaman serisi analizleri: konut ve ticari gayrimenkullerin zaman serisi özellikleri, stok akış teorisi ve gayrimenkul çevrimi, beklenti, enflasyon ve etkin piyasa,</a:t>
            </a:r>
          </a:p>
          <a:p>
            <a:pPr marL="0" indent="0" algn="just">
              <a:lnSpc>
                <a:spcPct val="100000"/>
              </a:lnSpc>
              <a:spcBef>
                <a:spcPts val="1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 Bir soru: piyasalar tahmin edilebilir mi? (</a:t>
            </a:r>
            <a:r>
              <a:rPr lang="tr-TR" sz="165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50" dirty="0" err="1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: Can </a:t>
            </a:r>
            <a:r>
              <a:rPr lang="tr-TR" sz="1650" dirty="0" err="1">
                <a:latin typeface="Arial" panose="020B0604020202020204" pitchFamily="34" charset="0"/>
                <a:cs typeface="Arial" panose="020B0604020202020204" pitchFamily="34" charset="0"/>
              </a:rPr>
              <a:t>markets</a:t>
            </a: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 be </a:t>
            </a:r>
            <a:r>
              <a:rPr lang="tr-TR" sz="1650" dirty="0" err="1">
                <a:latin typeface="Arial" panose="020B0604020202020204" pitchFamily="34" charset="0"/>
                <a:cs typeface="Arial" panose="020B0604020202020204" pitchFamily="34" charset="0"/>
              </a:rPr>
              <a:t>forecast</a:t>
            </a: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?), </a:t>
            </a:r>
          </a:p>
          <a:p>
            <a:pPr marL="0" indent="0" algn="just">
              <a:lnSpc>
                <a:spcPct val="100000"/>
              </a:lnSpc>
              <a:spcBef>
                <a:spcPts val="1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Bölgesel gelişme ve gayrimenkul piyasaları,</a:t>
            </a:r>
          </a:p>
          <a:p>
            <a:pPr marL="0" indent="0" algn="just">
              <a:lnSpc>
                <a:spcPct val="100000"/>
              </a:lnSpc>
              <a:spcBef>
                <a:spcPts val="1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 Metropoliten alan gelişiminin belirleyicileri: ihracat talebi ve endüstriyel gelişim, doğum oranı, göç ve ücretler, metropoliten büyümenin analizine yönelik modeller: arz ve talep şokları, gayrimenkul ve yaşam maliyeti, örnek olay analizleri. </a:t>
            </a:r>
            <a:endParaRPr lang="en-US" sz="16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tr-TR" sz="1650" dirty="0"/>
          </a:p>
        </p:txBody>
      </p:sp>
      <p:sp>
        <p:nvSpPr>
          <p:cNvPr id="13" name="Altbilgi Yer Tutucusu 1">
            <a:extLst>
              <a:ext uri="{FF2B5EF4-FFF2-40B4-BE49-F238E27FC236}">
                <a16:creationId xmlns="" xmlns:a16="http://schemas.microsoft.com/office/drawing/2014/main" id="{3F46BE76-83B0-4970-9847-A0C931892266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272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>
                <a:solidFill>
                  <a:schemeClr val="tx1"/>
                </a:solidFill>
              </a:rPr>
              <a:t>Mülkiyet Hakkı ve Kapsamı 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5025"/>
            <a:ext cx="7843954" cy="3462807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225"/>
              </a:spcBef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Bütün dillerde mülkiyet sözcüğünün egemenlik kavramı ile ilişkili olduğunu belirtmek gerek.</a:t>
            </a:r>
          </a:p>
          <a:p>
            <a:pPr marL="0" indent="0" algn="just">
              <a:lnSpc>
                <a:spcPct val="100000"/>
              </a:lnSpc>
              <a:spcBef>
                <a:spcPts val="225"/>
              </a:spcBef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Mülkiyet; Arapça “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mulk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” sözcüğünden türemiş olup, hüküm ile bir şeyin zaptı ve tasarrufu anlamına gelmekte.  </a:t>
            </a:r>
          </a:p>
          <a:p>
            <a:pPr marL="0" indent="0" algn="just">
              <a:lnSpc>
                <a:spcPct val="100000"/>
              </a:lnSpc>
              <a:spcBef>
                <a:spcPts val="225"/>
              </a:spcBef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>
                <a:solidFill>
                  <a:srgbClr val="1600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Mülk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sözcüğünün anlamı; azim, azamet, şevket ve saltanat ve </a:t>
            </a:r>
            <a:r>
              <a:rPr lang="tr-TR" sz="2000" b="1" dirty="0">
                <a:solidFill>
                  <a:srgbClr val="1600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melik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sözcüğü ise; mülke sahip olan, hükümdar anlamına gelmekte. </a:t>
            </a:r>
          </a:p>
          <a:p>
            <a:pPr marL="0" indent="0" algn="just">
              <a:lnSpc>
                <a:spcPct val="100000"/>
              </a:lnSpc>
              <a:spcBef>
                <a:spcPts val="225"/>
              </a:spcBef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Yunanca’da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kyriotés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” mülkiyet anlamına gelmekte ve köken olarak efendi, ev sahibi, hakim anlamına gelen “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kyrios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” kelimesinden türemekte. 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tr-TR" sz="1400" dirty="0"/>
          </a:p>
        </p:txBody>
      </p:sp>
      <p:sp>
        <p:nvSpPr>
          <p:cNvPr id="13" name="Altbilgi Yer Tutucusu 1">
            <a:extLst>
              <a:ext uri="{FF2B5EF4-FFF2-40B4-BE49-F238E27FC236}">
                <a16:creationId xmlns="" xmlns:a16="http://schemas.microsoft.com/office/drawing/2014/main" id="{3F46BE76-83B0-4970-9847-A0C931892266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832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>
                <a:solidFill>
                  <a:schemeClr val="tx1"/>
                </a:solidFill>
              </a:rPr>
              <a:t>Mülkiyet Hakkı ve Kapsamı 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5025"/>
            <a:ext cx="7843954" cy="3462807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225"/>
              </a:spcBef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Toplumsal yapıdaki farklılıklar ile her bir bilim dalının mülkiyet olgusunu ele alış biçimi farklılık göstermekte.  </a:t>
            </a:r>
          </a:p>
          <a:p>
            <a:pPr marL="0" indent="0" algn="just">
              <a:lnSpc>
                <a:spcPct val="100000"/>
              </a:lnSpc>
              <a:spcBef>
                <a:spcPts val="225"/>
              </a:spcBef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Mülkiyetin konusu, kapsamı, el değiştirmesi, mülkiyet ve toplum düzeni gibi konular; 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hukuk, ekonomi, maliye, siyaset bilimi, sosyoloji, coğrafya, tarım, orman ve mühendislik bilimlerinin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ilgi alanına girmiş.</a:t>
            </a:r>
          </a:p>
          <a:p>
            <a:pPr marL="0" indent="0" algn="just">
              <a:lnSpc>
                <a:spcPct val="100000"/>
              </a:lnSpc>
              <a:spcBef>
                <a:spcPts val="225"/>
              </a:spcBef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Farklı disiplinlerin gayrimenkul kavramının kapsamı ve mülkiyet hakkına yaklaşım biçimleri de farklılık göstermekte – 21. yüzyılda bütüncül (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holistik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) bakış açısı sorun çözümleme için zorunlu olmakta.</a:t>
            </a:r>
          </a:p>
          <a:p>
            <a:pPr marL="0" indent="0" algn="just">
              <a:buNone/>
            </a:pPr>
            <a:endParaRPr lang="tr-TR" sz="1400" dirty="0"/>
          </a:p>
        </p:txBody>
      </p:sp>
      <p:sp>
        <p:nvSpPr>
          <p:cNvPr id="13" name="Altbilgi Yer Tutucusu 1">
            <a:extLst>
              <a:ext uri="{FF2B5EF4-FFF2-40B4-BE49-F238E27FC236}">
                <a16:creationId xmlns="" xmlns:a16="http://schemas.microsoft.com/office/drawing/2014/main" id="{3F46BE76-83B0-4970-9847-A0C931892266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620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>
                <a:solidFill>
                  <a:schemeClr val="tx1"/>
                </a:solidFill>
              </a:rPr>
              <a:t>Mülkiyet Hakkı ve Kapsamı 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5025"/>
            <a:ext cx="7843954" cy="3462807"/>
          </a:xfrm>
        </p:spPr>
        <p:txBody>
          <a:bodyPr anchor="t">
            <a:noAutofit/>
          </a:bodyPr>
          <a:lstStyle/>
          <a:p>
            <a:pPr marL="0" indent="0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2100" b="1" dirty="0">
                <a:solidFill>
                  <a:srgbClr val="FF0000"/>
                </a:solidFill>
              </a:rPr>
              <a:t>Farklı disiplinlere göre arazinin özellikleri:</a:t>
            </a:r>
          </a:p>
          <a:p>
            <a:pPr marL="200025" indent="-200025">
              <a:spcBef>
                <a:spcPct val="0"/>
              </a:spcBef>
              <a:buClr>
                <a:srgbClr val="160093"/>
              </a:buClr>
              <a:buFont typeface="Wingdings" panose="05000000000000000000" pitchFamily="2" charset="2"/>
              <a:buChar char="Ø"/>
            </a:pPr>
            <a:r>
              <a:rPr lang="tr-TR" altLang="tr-TR" dirty="0"/>
              <a:t> </a:t>
            </a:r>
            <a:r>
              <a:rPr lang="tr-TR" altLang="tr-TR" sz="2000" dirty="0"/>
              <a:t>Her parselin konum ve yapısı kendine özgüdür.</a:t>
            </a:r>
          </a:p>
          <a:p>
            <a:pPr marL="200025" indent="-200025">
              <a:spcBef>
                <a:spcPct val="0"/>
              </a:spcBef>
              <a:buClr>
                <a:srgbClr val="160093"/>
              </a:buClr>
              <a:buFont typeface="Wingdings" panose="05000000000000000000" pitchFamily="2" charset="2"/>
              <a:buChar char="Ø"/>
            </a:pPr>
            <a:r>
              <a:rPr lang="tr-TR" altLang="tr-TR" sz="2000" dirty="0"/>
              <a:t> Arazi fiziksel olarak hareketsiz veya yerinde sabittir.</a:t>
            </a:r>
          </a:p>
          <a:p>
            <a:pPr marL="200025" indent="-200025">
              <a:spcBef>
                <a:spcPct val="0"/>
              </a:spcBef>
              <a:buClr>
                <a:srgbClr val="160093"/>
              </a:buClr>
              <a:buFont typeface="Wingdings" panose="05000000000000000000" pitchFamily="2" charset="2"/>
              <a:buChar char="Ø"/>
            </a:pPr>
            <a:r>
              <a:rPr lang="tr-TR" altLang="tr-TR" sz="2000" dirty="0"/>
              <a:t> Arazi süreklidir eskimez. Amortisman??</a:t>
            </a:r>
          </a:p>
          <a:p>
            <a:pPr marL="200025" indent="-200025">
              <a:spcBef>
                <a:spcPct val="0"/>
              </a:spcBef>
              <a:buClr>
                <a:srgbClr val="160093"/>
              </a:buClr>
              <a:buFont typeface="Wingdings" panose="05000000000000000000" pitchFamily="2" charset="2"/>
              <a:buChar char="Ø"/>
            </a:pPr>
            <a:r>
              <a:rPr lang="tr-TR" altLang="tr-TR" sz="2000" dirty="0"/>
              <a:t> Arazi arzı sınırlı-kıt varlıktır.</a:t>
            </a:r>
          </a:p>
          <a:p>
            <a:pPr marL="200025" indent="-200025">
              <a:spcBef>
                <a:spcPct val="0"/>
              </a:spcBef>
              <a:buClr>
                <a:srgbClr val="160093"/>
              </a:buClr>
              <a:buFont typeface="Wingdings" panose="05000000000000000000" pitchFamily="2" charset="2"/>
              <a:buChar char="Ø"/>
            </a:pPr>
            <a:r>
              <a:rPr lang="tr-TR" altLang="tr-TR" sz="2000" dirty="0"/>
              <a:t> Arazi insanlar için faydalıdır.</a:t>
            </a:r>
          </a:p>
          <a:p>
            <a:pPr marL="200025" indent="-200025">
              <a:spcBef>
                <a:spcPct val="0"/>
              </a:spcBef>
              <a:buClr>
                <a:srgbClr val="160093"/>
              </a:buClr>
              <a:buFont typeface="Wingdings" panose="05000000000000000000" pitchFamily="2" charset="2"/>
              <a:buChar char="Ø"/>
            </a:pPr>
            <a:r>
              <a:rPr lang="tr-TR" altLang="tr-TR" sz="2000" dirty="0"/>
              <a:t> Arazide kullanımı-rant oluşumu ve nedenleri??</a:t>
            </a:r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endParaRPr lang="tr-TR" altLang="tr-TR" sz="2000" dirty="0" smtClean="0"/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2000" dirty="0" smtClean="0"/>
              <a:t>Sonuç </a:t>
            </a:r>
            <a:r>
              <a:rPr lang="tr-TR" altLang="tr-TR" sz="2000" dirty="0"/>
              <a:t>olarak arazi, mülkiyet haklarını içeren ve toplumun yararı için bu hakların yasal olarak  sınırlanabildiği ve ekonomik açıdan para ile ölçülebilir ve değişim değeri olan fiziki bir varlık olarak tanımlanabilir.</a:t>
            </a:r>
          </a:p>
          <a:p>
            <a:pPr marL="0" indent="0" algn="just">
              <a:buNone/>
            </a:pPr>
            <a:endParaRPr lang="tr-TR" sz="1650" dirty="0"/>
          </a:p>
        </p:txBody>
      </p:sp>
      <p:sp>
        <p:nvSpPr>
          <p:cNvPr id="13" name="Altbilgi Yer Tutucusu 1">
            <a:extLst>
              <a:ext uri="{FF2B5EF4-FFF2-40B4-BE49-F238E27FC236}">
                <a16:creationId xmlns="" xmlns:a16="http://schemas.microsoft.com/office/drawing/2014/main" id="{3F46BE76-83B0-4970-9847-A0C931892266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411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 smtClean="0">
                <a:solidFill>
                  <a:schemeClr val="tx1"/>
                </a:solidFill>
              </a:rPr>
              <a:t>Kaynaklar</a:t>
            </a:r>
            <a:endParaRPr lang="tr-TR" sz="2400" dirty="0">
              <a:solidFill>
                <a:schemeClr val="tx1"/>
              </a:solidFill>
            </a:endParaRP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5025"/>
            <a:ext cx="7843954" cy="3462807"/>
          </a:xfrm>
        </p:spPr>
        <p:txBody>
          <a:bodyPr anchor="t">
            <a:noAutofit/>
          </a:bodyPr>
          <a:lstStyle/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Finans Matematiği, Z. Başkaya ve </a:t>
            </a:r>
            <a:r>
              <a:rPr lang="tr-TR" altLang="tr-TR" sz="1600" dirty="0" err="1"/>
              <a:t>D.Alper</a:t>
            </a:r>
            <a:r>
              <a:rPr lang="tr-TR" altLang="tr-TR" sz="1600" dirty="0"/>
              <a:t>, 2. Baskı, Ekin Kitabevi, Bursa, 2003.</a:t>
            </a:r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İpotek Karşılığı Menkulleştirilmiş Krediler (İKMEK-MORTGACE), K. Yalçıner, Ankara, 2006.</a:t>
            </a:r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Kadastro Bilgisi, T. </a:t>
            </a:r>
            <a:r>
              <a:rPr lang="tr-TR" altLang="tr-TR" sz="1600" dirty="0" err="1"/>
              <a:t>Tüdeş</a:t>
            </a:r>
            <a:r>
              <a:rPr lang="tr-TR" altLang="tr-TR" sz="1600" dirty="0"/>
              <a:t> ve C. Bıyık, 3. Baskı, Karadeniz Teknik Üniversitesi Mühendislik-Mimarlık Fakültesi Yayınları, Genel Yayın No:174, Fakülte Yayın No:50, KTÜ Matbaası, Trabzon, 2001.</a:t>
            </a:r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Konut Alanlarının İyileştirilmesinde Toplumsal Bağlam Rolü, Hürriyet </a:t>
            </a:r>
            <a:r>
              <a:rPr lang="tr-TR" altLang="tr-TR" sz="1600" dirty="0" err="1"/>
              <a:t>Öğdül</a:t>
            </a:r>
            <a:r>
              <a:rPr lang="tr-TR" altLang="tr-TR" sz="1600" dirty="0"/>
              <a:t>, Mimar Sinan Üniversitesi, İstanbul, 1999.</a:t>
            </a:r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Land </a:t>
            </a:r>
            <a:r>
              <a:rPr lang="tr-TR" altLang="tr-TR" sz="1600" dirty="0" err="1"/>
              <a:t>and</a:t>
            </a:r>
            <a:r>
              <a:rPr lang="tr-TR" altLang="tr-TR" sz="1600" dirty="0"/>
              <a:t> </a:t>
            </a:r>
            <a:r>
              <a:rPr lang="tr-TR" altLang="tr-TR" sz="1600" dirty="0" err="1"/>
              <a:t>Estate</a:t>
            </a:r>
            <a:r>
              <a:rPr lang="tr-TR" altLang="tr-TR" sz="1600" dirty="0"/>
              <a:t> Management, J. </a:t>
            </a:r>
            <a:r>
              <a:rPr lang="tr-TR" altLang="tr-TR" sz="1600" dirty="0" err="1"/>
              <a:t>Nix</a:t>
            </a:r>
            <a:r>
              <a:rPr lang="tr-TR" altLang="tr-TR" sz="1600" dirty="0"/>
              <a:t>, P. </a:t>
            </a:r>
            <a:r>
              <a:rPr lang="tr-TR" altLang="tr-TR" sz="1600" dirty="0" err="1"/>
              <a:t>Hill</a:t>
            </a:r>
            <a:r>
              <a:rPr lang="tr-TR" altLang="tr-TR" sz="1600" dirty="0"/>
              <a:t>, N. Williams </a:t>
            </a:r>
            <a:r>
              <a:rPr lang="tr-TR" altLang="tr-TR" sz="1600" dirty="0" err="1"/>
              <a:t>and</a:t>
            </a:r>
            <a:r>
              <a:rPr lang="tr-TR" altLang="tr-TR" sz="1600" dirty="0"/>
              <a:t> J. </a:t>
            </a:r>
            <a:r>
              <a:rPr lang="tr-TR" altLang="tr-TR" sz="1600" dirty="0" err="1"/>
              <a:t>Bough</a:t>
            </a:r>
            <a:r>
              <a:rPr lang="tr-TR" altLang="tr-TR" sz="1600" dirty="0"/>
              <a:t>, Packard Publishing Limited, Third Edition, </a:t>
            </a:r>
            <a:r>
              <a:rPr lang="tr-TR" altLang="tr-TR" sz="1600" dirty="0" err="1"/>
              <a:t>Chichester</a:t>
            </a:r>
            <a:r>
              <a:rPr lang="tr-TR" altLang="tr-TR" sz="1600" dirty="0"/>
              <a:t>, UK, 1999.</a:t>
            </a:r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Mekanın Politikası, G. </a:t>
            </a:r>
            <a:r>
              <a:rPr lang="tr-TR" altLang="tr-TR" sz="1600" dirty="0" err="1"/>
              <a:t>Bachelard</a:t>
            </a:r>
            <a:r>
              <a:rPr lang="tr-TR" altLang="tr-TR" sz="1600" dirty="0"/>
              <a:t>, Kesit Yayınları, İstanbul, 1996.</a:t>
            </a:r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Real </a:t>
            </a:r>
            <a:r>
              <a:rPr lang="tr-TR" altLang="tr-TR" sz="1600" dirty="0" err="1"/>
              <a:t>Estate</a:t>
            </a:r>
            <a:r>
              <a:rPr lang="tr-TR" altLang="tr-TR" sz="1600" dirty="0"/>
              <a:t> </a:t>
            </a:r>
            <a:r>
              <a:rPr lang="tr-TR" altLang="tr-TR" sz="1600" dirty="0" err="1"/>
              <a:t>Investment</a:t>
            </a:r>
            <a:r>
              <a:rPr lang="tr-TR" altLang="tr-TR" sz="1600" dirty="0"/>
              <a:t> </a:t>
            </a:r>
            <a:r>
              <a:rPr lang="tr-TR" altLang="tr-TR" sz="1600" dirty="0" err="1"/>
              <a:t>Trusts</a:t>
            </a:r>
            <a:r>
              <a:rPr lang="tr-TR" altLang="tr-TR" sz="1600" dirty="0"/>
              <a:t> </a:t>
            </a:r>
            <a:r>
              <a:rPr lang="tr-TR" altLang="tr-TR" sz="1600" dirty="0" err="1"/>
              <a:t>Handbook</a:t>
            </a:r>
            <a:r>
              <a:rPr lang="tr-TR" altLang="tr-TR" sz="1600" dirty="0"/>
              <a:t>, W.K. </a:t>
            </a:r>
            <a:r>
              <a:rPr lang="tr-TR" altLang="tr-TR" sz="1600" dirty="0" err="1"/>
              <a:t>Kelly</a:t>
            </a:r>
            <a:r>
              <a:rPr lang="tr-TR" altLang="tr-TR" sz="1600" dirty="0"/>
              <a:t>, </a:t>
            </a:r>
            <a:r>
              <a:rPr lang="tr-TR" altLang="tr-TR" sz="1600" dirty="0" err="1"/>
              <a:t>American</a:t>
            </a:r>
            <a:r>
              <a:rPr lang="tr-TR" altLang="tr-TR" sz="1600" dirty="0"/>
              <a:t> </a:t>
            </a:r>
            <a:r>
              <a:rPr lang="tr-TR" altLang="tr-TR" sz="1600" dirty="0" err="1"/>
              <a:t>Law</a:t>
            </a:r>
            <a:r>
              <a:rPr lang="tr-TR" altLang="tr-TR" sz="1600" dirty="0"/>
              <a:t> </a:t>
            </a:r>
            <a:r>
              <a:rPr lang="tr-TR" altLang="tr-TR" sz="1600" dirty="0" err="1"/>
              <a:t>Institute</a:t>
            </a:r>
            <a:r>
              <a:rPr lang="tr-TR" altLang="tr-TR" sz="1600" dirty="0"/>
              <a:t>, USA, 1989.</a:t>
            </a:r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Real </a:t>
            </a:r>
            <a:r>
              <a:rPr lang="tr-TR" altLang="tr-TR" sz="1600" dirty="0" err="1"/>
              <a:t>Estate</a:t>
            </a:r>
            <a:r>
              <a:rPr lang="tr-TR" altLang="tr-TR" sz="1600" dirty="0"/>
              <a:t> </a:t>
            </a:r>
            <a:r>
              <a:rPr lang="tr-TR" altLang="tr-TR" sz="1600" dirty="0" err="1"/>
              <a:t>Principles</a:t>
            </a:r>
            <a:r>
              <a:rPr lang="tr-TR" altLang="tr-TR" sz="1600" dirty="0"/>
              <a:t> </a:t>
            </a:r>
            <a:r>
              <a:rPr lang="tr-TR" altLang="tr-TR" sz="1600" dirty="0" err="1"/>
              <a:t>and</a:t>
            </a:r>
            <a:r>
              <a:rPr lang="tr-TR" altLang="tr-TR" sz="1600" dirty="0"/>
              <a:t> </a:t>
            </a:r>
            <a:r>
              <a:rPr lang="tr-TR" altLang="tr-TR" sz="1600" dirty="0" err="1"/>
              <a:t>Practices</a:t>
            </a:r>
            <a:r>
              <a:rPr lang="tr-TR" altLang="tr-TR" sz="1600" dirty="0"/>
              <a:t>, G. </a:t>
            </a:r>
            <a:r>
              <a:rPr lang="tr-TR" altLang="tr-TR" sz="1600" dirty="0" err="1"/>
              <a:t>Karvel</a:t>
            </a:r>
            <a:r>
              <a:rPr lang="tr-TR" altLang="tr-TR" sz="1600" dirty="0"/>
              <a:t> ve M.A. </a:t>
            </a:r>
            <a:r>
              <a:rPr lang="tr-TR" altLang="tr-TR" sz="1600" dirty="0" err="1"/>
              <a:t>Unger</a:t>
            </a:r>
            <a:r>
              <a:rPr lang="tr-TR" altLang="tr-TR" sz="1600" dirty="0"/>
              <a:t>, 9. Edition, South-western Publishing </a:t>
            </a:r>
            <a:r>
              <a:rPr lang="tr-TR" altLang="tr-TR" sz="1600" dirty="0" err="1"/>
              <a:t>Co</a:t>
            </a:r>
            <a:r>
              <a:rPr lang="tr-TR" altLang="tr-TR" sz="1600" dirty="0"/>
              <a:t>., Ohio, USA, 1991.</a:t>
            </a:r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Yatırım Projelerinin Düzenlenmesi Değerlendirilmesi ve İzlenmesi, O. </a:t>
            </a:r>
            <a:r>
              <a:rPr lang="tr-TR" altLang="tr-TR" sz="1600" dirty="0" err="1"/>
              <a:t>Güvemli</a:t>
            </a:r>
            <a:r>
              <a:rPr lang="tr-TR" altLang="tr-TR" sz="1600" dirty="0"/>
              <a:t>, Atlas Yayın Dağıtım Yayın No:7, İstanbul, 2001.</a:t>
            </a:r>
            <a:endParaRPr lang="tr-TR" sz="1400" dirty="0"/>
          </a:p>
        </p:txBody>
      </p:sp>
      <p:sp>
        <p:nvSpPr>
          <p:cNvPr id="13" name="Altbilgi Yer Tutucusu 1">
            <a:extLst>
              <a:ext uri="{FF2B5EF4-FFF2-40B4-BE49-F238E27FC236}">
                <a16:creationId xmlns="" xmlns:a16="http://schemas.microsoft.com/office/drawing/2014/main" id="{3F46BE76-83B0-4970-9847-A0C931892266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5238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12453</TotalTime>
  <Words>952</Words>
  <Application>Microsoft Office PowerPoint</Application>
  <PresentationFormat>Ekran Gösterisi (4:3)</PresentationFormat>
  <Paragraphs>72</Paragraphs>
  <Slides>9</Slides>
  <Notes>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8" baseType="lpstr">
      <vt:lpstr>ＭＳ Ｐゴシック</vt:lpstr>
      <vt:lpstr>Arial</vt:lpstr>
      <vt:lpstr>Calibri</vt:lpstr>
      <vt:lpstr>Century Gothic</vt:lpstr>
      <vt:lpstr>Courier New</vt:lpstr>
      <vt:lpstr>Wingdings</vt:lpstr>
      <vt:lpstr>ekonomi</vt:lpstr>
      <vt:lpstr>1_Rics</vt:lpstr>
      <vt:lpstr>h.t.</vt:lpstr>
      <vt:lpstr>PowerPoint Sunusu</vt:lpstr>
      <vt:lpstr>Ders İçeriği</vt:lpstr>
      <vt:lpstr>Ders İçeriği</vt:lpstr>
      <vt:lpstr>Ders İçeriği</vt:lpstr>
      <vt:lpstr>Ders İçeriği</vt:lpstr>
      <vt:lpstr>Mülkiyet Hakkı ve Kapsamı </vt:lpstr>
      <vt:lpstr>Mülkiyet Hakkı ve Kapsamı </vt:lpstr>
      <vt:lpstr>Mülkiyet Hakkı ve Kapsamı 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811</cp:revision>
  <cp:lastPrinted>2016-10-24T07:53:35Z</cp:lastPrinted>
  <dcterms:created xsi:type="dcterms:W3CDTF">2016-09-18T09:35:24Z</dcterms:created>
  <dcterms:modified xsi:type="dcterms:W3CDTF">2020-02-21T08:48:46Z</dcterms:modified>
</cp:coreProperties>
</file>