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70" r:id="rId3"/>
    <p:sldId id="271" r:id="rId4"/>
    <p:sldId id="434" r:id="rId5"/>
    <p:sldId id="272" r:id="rId6"/>
    <p:sldId id="273" r:id="rId7"/>
    <p:sldId id="554" r:id="rId8"/>
    <p:sldId id="274" r:id="rId9"/>
    <p:sldId id="555" r:id="rId10"/>
    <p:sldId id="556" r:id="rId11"/>
    <p:sldId id="560" r:id="rId12"/>
    <p:sldId id="561" r:id="rId13"/>
    <p:sldId id="557" r:id="rId14"/>
    <p:sldId id="260" r:id="rId15"/>
    <p:sldId id="259" r:id="rId16"/>
    <p:sldId id="261" r:id="rId17"/>
    <p:sldId id="262" r:id="rId18"/>
    <p:sldId id="263" r:id="rId19"/>
    <p:sldId id="558" r:id="rId20"/>
    <p:sldId id="264" r:id="rId21"/>
    <p:sldId id="559" r:id="rId22"/>
    <p:sldId id="266" r:id="rId23"/>
    <p:sldId id="268" r:id="rId24"/>
    <p:sldId id="269" r:id="rId25"/>
    <p:sldId id="562" r:id="rId26"/>
    <p:sldId id="267" r:id="rId27"/>
    <p:sldId id="25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35" autoAdjust="0"/>
    <p:restoredTop sz="89277" autoAdjust="0"/>
  </p:normalViewPr>
  <p:slideViewPr>
    <p:cSldViewPr snapToGrid="0">
      <p:cViewPr varScale="1">
        <p:scale>
          <a:sx n="91" d="100"/>
          <a:sy n="91" d="100"/>
        </p:scale>
        <p:origin x="49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al__ma_Sayfas_.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98254022595002E-2"/>
          <c:y val="3.883265331261327E-2"/>
          <c:w val="0.9331478945566587"/>
          <c:h val="0.83765958884370739"/>
        </c:manualLayout>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3-0F32-479D-BC29-148CCE28AD20}"/>
                </c:ext>
              </c:extLst>
            </c:dLbl>
            <c:dLbl>
              <c:idx val="1"/>
              <c:layout/>
              <c:tx>
                <c:rich>
                  <a:bodyPr/>
                  <a:lstStyle/>
                  <a:p>
                    <a:r>
                      <a:rPr lang="en-US" dirty="0"/>
                      <a:t>ERKEK</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0F32-479D-BC29-148CCE28AD20}"/>
                </c:ext>
              </c:extLst>
            </c:dLbl>
            <c:dLbl>
              <c:idx val="2"/>
              <c:layout/>
              <c:tx>
                <c:rich>
                  <a:bodyPr/>
                  <a:lstStyle/>
                  <a:p>
                    <a:r>
                      <a:rPr lang="en-US" dirty="0"/>
                      <a:t>KADIN</a:t>
                    </a: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0F32-479D-BC29-148CCE28AD20}"/>
                </c:ext>
              </c:extLst>
            </c:dLbl>
            <c:dLbl>
              <c:idx val="3"/>
              <c:delete val="1"/>
              <c:extLst>
                <c:ext xmlns:c15="http://schemas.microsoft.com/office/drawing/2012/chart" uri="{CE6537A1-D6FC-4f65-9D91-7224C49458BB}"/>
                <c:ext xmlns:c16="http://schemas.microsoft.com/office/drawing/2014/chart" uri="{C3380CC4-5D6E-409C-BE32-E72D297353CC}">
                  <c16:uniqueId val="{00000006-0F32-479D-BC29-148CCE28AD20}"/>
                </c:ext>
              </c:extLst>
            </c:dLbl>
            <c:dLbl>
              <c:idx val="4"/>
              <c:delete val="1"/>
              <c:extLst>
                <c:ext xmlns:c15="http://schemas.microsoft.com/office/drawing/2012/chart" uri="{CE6537A1-D6FC-4f65-9D91-7224C49458BB}"/>
                <c:ext xmlns:c16="http://schemas.microsoft.com/office/drawing/2014/chart" uri="{C3380CC4-5D6E-409C-BE32-E72D297353CC}">
                  <c16:uniqueId val="{00000007-0F32-479D-BC29-148CCE28AD2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tr-T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Topulmda yaşayan düzenli Üİ olan yaşlı</c:v>
                </c:pt>
                <c:pt idx="1">
                  <c:v>Toplumda yaşayan herhangi bir Üİ olan yaşlı</c:v>
                </c:pt>
                <c:pt idx="2">
                  <c:v>Toplumda yaşayan herhangi bir Üİ olan yaşlı</c:v>
                </c:pt>
                <c:pt idx="3">
                  <c:v>Toplumda kırılgan yaşlı veya hastanedeki yaşlı </c:v>
                </c:pt>
                <c:pt idx="4">
                  <c:v>Huzurevi yaşlıları </c:v>
                </c:pt>
              </c:strCache>
            </c:strRef>
          </c:cat>
          <c:val>
            <c:numRef>
              <c:f>Sheet1!$B$2:$B$6</c:f>
              <c:numCache>
                <c:formatCode>0%</c:formatCode>
                <c:ptCount val="5"/>
                <c:pt idx="0">
                  <c:v>0.1</c:v>
                </c:pt>
                <c:pt idx="1">
                  <c:v>0.28999999999999998</c:v>
                </c:pt>
                <c:pt idx="2">
                  <c:v>0.4</c:v>
                </c:pt>
                <c:pt idx="3">
                  <c:v>0.45</c:v>
                </c:pt>
                <c:pt idx="4">
                  <c:v>0.7</c:v>
                </c:pt>
              </c:numCache>
            </c:numRef>
          </c:val>
          <c:extLst>
            <c:ext xmlns:c16="http://schemas.microsoft.com/office/drawing/2014/chart" uri="{C3380CC4-5D6E-409C-BE32-E72D297353CC}">
              <c16:uniqueId val="{00000000-0F32-479D-BC29-148CCE28AD20}"/>
            </c:ext>
          </c:extLst>
        </c:ser>
        <c:dLbls>
          <c:showLegendKey val="0"/>
          <c:showVal val="0"/>
          <c:showCatName val="0"/>
          <c:showSerName val="0"/>
          <c:showPercent val="0"/>
          <c:showBubbleSize val="0"/>
        </c:dLbls>
        <c:gapWidth val="219"/>
        <c:overlap val="-27"/>
        <c:axId val="708171424"/>
        <c:axId val="708171752"/>
      </c:barChart>
      <c:catAx>
        <c:axId val="708171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crossAx val="708171752"/>
        <c:crosses val="autoZero"/>
        <c:auto val="1"/>
        <c:lblAlgn val="ctr"/>
        <c:lblOffset val="100"/>
        <c:noMultiLvlLbl val="0"/>
      </c:catAx>
      <c:valAx>
        <c:axId val="708171752"/>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tr-TR"/>
          </a:p>
        </c:txPr>
        <c:crossAx val="708171424"/>
        <c:crosses val="autoZero"/>
        <c:crossBetween val="between"/>
      </c:valAx>
      <c:spPr>
        <a:noFill/>
        <a:ln>
          <a:solidFill>
            <a:srgbClr val="00B0F0"/>
          </a:solid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C51130-0DCD-4FD2-A9D1-CE48E154CBE1}"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en-US"/>
        </a:p>
      </dgm:t>
    </dgm:pt>
    <dgm:pt modelId="{3AF9CD3C-4FFC-4E46-9C55-DB9FDCB16F5E}">
      <dgm:prSet phldrT="[Text]"/>
      <dgm:spPr/>
      <dgm:t>
        <a:bodyPr/>
        <a:lstStyle/>
        <a:p>
          <a:r>
            <a:rPr lang="tr-TR" b="1" dirty="0">
              <a:solidFill>
                <a:schemeClr val="tx1"/>
              </a:solidFill>
            </a:rPr>
            <a:t>TÜM HASTALARA</a:t>
          </a:r>
          <a:endParaRPr lang="en-US" b="1" dirty="0">
            <a:solidFill>
              <a:schemeClr val="tx1"/>
            </a:solidFill>
          </a:endParaRPr>
        </a:p>
      </dgm:t>
    </dgm:pt>
    <dgm:pt modelId="{5173C0AE-85FA-44B4-8475-9909B5394C25}" type="parTrans" cxnId="{4F8CBF91-D2FC-44FF-B204-632B21439F1F}">
      <dgm:prSet/>
      <dgm:spPr/>
      <dgm:t>
        <a:bodyPr/>
        <a:lstStyle/>
        <a:p>
          <a:endParaRPr lang="en-US"/>
        </a:p>
      </dgm:t>
    </dgm:pt>
    <dgm:pt modelId="{232361C4-8AC6-484B-9587-B74B5422B4D1}" type="sibTrans" cxnId="{4F8CBF91-D2FC-44FF-B204-632B21439F1F}">
      <dgm:prSet/>
      <dgm:spPr/>
      <dgm:t>
        <a:bodyPr/>
        <a:lstStyle/>
        <a:p>
          <a:endParaRPr lang="en-US"/>
        </a:p>
      </dgm:t>
    </dgm:pt>
    <dgm:pt modelId="{1EF67804-67B1-4A0E-AAF6-F5D75237987F}">
      <dgm:prSet phldrT="[Text]"/>
      <dgm:spPr/>
      <dgm:t>
        <a:bodyPr/>
        <a:lstStyle/>
        <a:p>
          <a:pPr>
            <a:buFont typeface="Wingdings" panose="05000000000000000000" pitchFamily="2" charset="2"/>
            <a:buChar char="q"/>
          </a:pPr>
          <a:r>
            <a:rPr lang="tr-TR" b="1" dirty="0"/>
            <a:t>Anamnez Ve İşeme Günlüğü </a:t>
          </a:r>
        </a:p>
        <a:p>
          <a:pPr>
            <a:buFont typeface="Wingdings" panose="05000000000000000000" pitchFamily="2" charset="2"/>
            <a:buChar char="q"/>
          </a:pPr>
          <a:r>
            <a:rPr lang="tr-TR" b="1" dirty="0"/>
            <a:t>Fizik </a:t>
          </a:r>
          <a:r>
            <a:rPr lang="tr-TR" b="1" dirty="0" smtClean="0"/>
            <a:t>Muayene</a:t>
          </a:r>
        </a:p>
        <a:p>
          <a:pPr>
            <a:buFont typeface="Wingdings" panose="05000000000000000000" pitchFamily="2" charset="2"/>
            <a:buChar char="q"/>
          </a:pPr>
          <a:r>
            <a:rPr lang="tr-TR" b="1" dirty="0" smtClean="0"/>
            <a:t>Öksürük testi</a:t>
          </a:r>
          <a:endParaRPr lang="tr-TR" b="1" dirty="0"/>
        </a:p>
        <a:p>
          <a:pPr>
            <a:buFont typeface="Wingdings" panose="05000000000000000000" pitchFamily="2" charset="2"/>
            <a:buChar char="q"/>
          </a:pPr>
          <a:r>
            <a:rPr lang="tr-TR" b="1" dirty="0"/>
            <a:t>İdrar Tetkiki</a:t>
          </a:r>
        </a:p>
        <a:p>
          <a:pPr>
            <a:buFont typeface="Wingdings" panose="05000000000000000000" pitchFamily="2" charset="2"/>
            <a:buChar char="q"/>
          </a:pPr>
          <a:r>
            <a:rPr lang="tr-TR" b="1" dirty="0"/>
            <a:t>Postvoid Residual Değerlendirmesi </a:t>
          </a:r>
          <a:endParaRPr lang="en-US" b="1" dirty="0"/>
        </a:p>
      </dgm:t>
    </dgm:pt>
    <dgm:pt modelId="{FEA4DABA-4AD5-48AE-B0A2-0FC5BC0404E4}" type="parTrans" cxnId="{2E6E63DF-DF1D-4EFC-BFC3-C3B10778F081}">
      <dgm:prSet/>
      <dgm:spPr/>
      <dgm:t>
        <a:bodyPr/>
        <a:lstStyle/>
        <a:p>
          <a:endParaRPr lang="en-US"/>
        </a:p>
      </dgm:t>
    </dgm:pt>
    <dgm:pt modelId="{54AC8A25-3157-46FF-B46C-56F48DD3441A}" type="sibTrans" cxnId="{2E6E63DF-DF1D-4EFC-BFC3-C3B10778F081}">
      <dgm:prSet/>
      <dgm:spPr/>
      <dgm:t>
        <a:bodyPr/>
        <a:lstStyle/>
        <a:p>
          <a:endParaRPr lang="en-US"/>
        </a:p>
      </dgm:t>
    </dgm:pt>
    <dgm:pt modelId="{E6D27661-C7FE-405A-ADC5-E3CF87FEA6F0}">
      <dgm:prSet phldrT="[Text]"/>
      <dgm:spPr/>
      <dgm:t>
        <a:bodyPr/>
        <a:lstStyle/>
        <a:p>
          <a:r>
            <a:rPr lang="tr-TR" b="1" dirty="0">
              <a:solidFill>
                <a:schemeClr val="tx1"/>
              </a:solidFill>
            </a:rPr>
            <a:t>ŞEÇİLMİŞ HASTALAR</a:t>
          </a:r>
          <a:endParaRPr lang="en-US" b="1" dirty="0">
            <a:solidFill>
              <a:schemeClr val="tx1"/>
            </a:solidFill>
          </a:endParaRPr>
        </a:p>
      </dgm:t>
    </dgm:pt>
    <dgm:pt modelId="{719511F7-CD57-4FD4-B1AE-8FB2709AFBA1}" type="parTrans" cxnId="{256802F8-8B7A-47AE-BB04-2EEEC4E9289F}">
      <dgm:prSet/>
      <dgm:spPr/>
      <dgm:t>
        <a:bodyPr/>
        <a:lstStyle/>
        <a:p>
          <a:endParaRPr lang="en-US"/>
        </a:p>
      </dgm:t>
    </dgm:pt>
    <dgm:pt modelId="{3CA673E3-1628-4FC4-AB80-E0F21A0988F4}" type="sibTrans" cxnId="{256802F8-8B7A-47AE-BB04-2EEEC4E9289F}">
      <dgm:prSet/>
      <dgm:spPr/>
      <dgm:t>
        <a:bodyPr/>
        <a:lstStyle/>
        <a:p>
          <a:endParaRPr lang="en-US"/>
        </a:p>
      </dgm:t>
    </dgm:pt>
    <dgm:pt modelId="{D4804749-FA04-4060-96D2-CC5151D05D81}">
      <dgm:prSet phldrT="[Text]"/>
      <dgm:spPr/>
      <dgm:t>
        <a:bodyPr/>
        <a:lstStyle/>
        <a:p>
          <a:r>
            <a:rPr lang="tr-TR" b="1" dirty="0"/>
            <a:t>İdrar Kültürü</a:t>
          </a:r>
        </a:p>
        <a:p>
          <a:r>
            <a:rPr lang="tr-TR" b="1" dirty="0"/>
            <a:t>İdrar Sitolojisi</a:t>
          </a:r>
        </a:p>
        <a:p>
          <a:r>
            <a:rPr lang="tr-TR" b="1" dirty="0"/>
            <a:t>Kan Glukozu Ve Kalsiyum</a:t>
          </a:r>
        </a:p>
        <a:p>
          <a:r>
            <a:rPr lang="tr-TR" b="1" dirty="0"/>
            <a:t>Renal Fonksiyon </a:t>
          </a:r>
          <a:r>
            <a:rPr lang="tr-TR" b="1" dirty="0" smtClean="0"/>
            <a:t>Testler</a:t>
          </a:r>
        </a:p>
        <a:p>
          <a:r>
            <a:rPr lang="tr-TR" b="1" dirty="0" smtClean="0"/>
            <a:t>Prostat spesifik antijeni</a:t>
          </a:r>
          <a:endParaRPr lang="tr-TR" b="1" dirty="0"/>
        </a:p>
        <a:p>
          <a:r>
            <a:rPr lang="tr-TR" b="1" dirty="0" err="1" smtClean="0"/>
            <a:t>Renal</a:t>
          </a:r>
          <a:r>
            <a:rPr lang="tr-TR" b="1" dirty="0" smtClean="0"/>
            <a:t> ultrasonografi (</a:t>
          </a:r>
          <a:r>
            <a:rPr lang="tr-TR" b="1" dirty="0" err="1" smtClean="0"/>
            <a:t>Usg</a:t>
          </a:r>
          <a:r>
            <a:rPr lang="tr-TR" b="1" dirty="0" smtClean="0"/>
            <a:t>)</a:t>
          </a:r>
          <a:endParaRPr lang="tr-TR" b="1" dirty="0"/>
        </a:p>
        <a:p>
          <a:r>
            <a:rPr lang="tr-TR" b="1" dirty="0" smtClean="0"/>
            <a:t>Jinekolojik Değerlendirme</a:t>
          </a:r>
          <a:endParaRPr lang="tr-TR" b="1" dirty="0"/>
        </a:p>
        <a:p>
          <a:r>
            <a:rPr lang="tr-TR" b="1" dirty="0"/>
            <a:t>Sistoskopi</a:t>
          </a:r>
        </a:p>
        <a:p>
          <a:endParaRPr lang="en-US" dirty="0"/>
        </a:p>
      </dgm:t>
    </dgm:pt>
    <dgm:pt modelId="{4F5EA81D-E345-49D5-A17D-65207EFE2FA6}" type="parTrans" cxnId="{7CD4F8AA-87E5-4EFA-8025-C7B86DBED848}">
      <dgm:prSet/>
      <dgm:spPr/>
      <dgm:t>
        <a:bodyPr/>
        <a:lstStyle/>
        <a:p>
          <a:endParaRPr lang="en-US"/>
        </a:p>
      </dgm:t>
    </dgm:pt>
    <dgm:pt modelId="{1C53F2A1-8FF8-41CC-8C36-95E303D113A4}" type="sibTrans" cxnId="{7CD4F8AA-87E5-4EFA-8025-C7B86DBED848}">
      <dgm:prSet/>
      <dgm:spPr/>
      <dgm:t>
        <a:bodyPr/>
        <a:lstStyle/>
        <a:p>
          <a:endParaRPr lang="en-US"/>
        </a:p>
      </dgm:t>
    </dgm:pt>
    <dgm:pt modelId="{96AA23A8-7C21-4F0A-ADD0-92A307D8DC4F}">
      <dgm:prSet phldrT="[Text]"/>
      <dgm:spPr/>
      <dgm:t>
        <a:bodyPr/>
        <a:lstStyle/>
        <a:p>
          <a:r>
            <a:rPr lang="tr-TR" b="1" dirty="0">
              <a:solidFill>
                <a:schemeClr val="tx1"/>
              </a:solidFill>
            </a:rPr>
            <a:t>SEÇİLMİŞ HASTALAR</a:t>
          </a:r>
          <a:endParaRPr lang="en-US" b="1" dirty="0">
            <a:solidFill>
              <a:schemeClr val="tx1"/>
            </a:solidFill>
          </a:endParaRPr>
        </a:p>
      </dgm:t>
    </dgm:pt>
    <dgm:pt modelId="{550B9514-F096-43A8-AAB4-8D3734A0AB9E}" type="parTrans" cxnId="{F9AF96C1-43EE-4528-9FE7-AE2B0A3629E3}">
      <dgm:prSet/>
      <dgm:spPr/>
      <dgm:t>
        <a:bodyPr/>
        <a:lstStyle/>
        <a:p>
          <a:endParaRPr lang="en-US"/>
        </a:p>
      </dgm:t>
    </dgm:pt>
    <dgm:pt modelId="{D6772BE7-0FCE-4043-9DD8-7A2C6CBA4A81}" type="sibTrans" cxnId="{F9AF96C1-43EE-4528-9FE7-AE2B0A3629E3}">
      <dgm:prSet/>
      <dgm:spPr/>
      <dgm:t>
        <a:bodyPr/>
        <a:lstStyle/>
        <a:p>
          <a:endParaRPr lang="en-US"/>
        </a:p>
      </dgm:t>
    </dgm:pt>
    <dgm:pt modelId="{6702BEA4-0B9C-4F13-A1DA-7720FBCF473F}">
      <dgm:prSet phldrT="[Text]"/>
      <dgm:spPr/>
      <dgm:t>
        <a:bodyPr/>
        <a:lstStyle/>
        <a:p>
          <a:pPr>
            <a:buNone/>
          </a:pPr>
          <a:r>
            <a:rPr lang="tr-TR" b="1" dirty="0" err="1"/>
            <a:t>Ürodinamik</a:t>
          </a:r>
          <a:r>
            <a:rPr lang="tr-TR" b="1" dirty="0"/>
            <a:t> </a:t>
          </a:r>
          <a:r>
            <a:rPr lang="tr-TR" b="1" dirty="0" smtClean="0"/>
            <a:t>Testler</a:t>
          </a:r>
          <a:endParaRPr lang="tr-TR" b="1" dirty="0"/>
        </a:p>
      </dgm:t>
    </dgm:pt>
    <dgm:pt modelId="{D1BA1FFF-EA49-43DA-8186-60AB2EBB8CEA}" type="parTrans" cxnId="{47E4EDD6-098F-4F6B-9EB8-B97EF942A8AB}">
      <dgm:prSet/>
      <dgm:spPr/>
      <dgm:t>
        <a:bodyPr/>
        <a:lstStyle/>
        <a:p>
          <a:endParaRPr lang="en-US"/>
        </a:p>
      </dgm:t>
    </dgm:pt>
    <dgm:pt modelId="{4AEDA4FF-E01A-4DBB-BC34-5879048BC5EB}" type="sibTrans" cxnId="{47E4EDD6-098F-4F6B-9EB8-B97EF942A8AB}">
      <dgm:prSet/>
      <dgm:spPr/>
      <dgm:t>
        <a:bodyPr/>
        <a:lstStyle/>
        <a:p>
          <a:endParaRPr lang="en-US"/>
        </a:p>
      </dgm:t>
    </dgm:pt>
    <dgm:pt modelId="{302BC5BE-F989-4467-B9CA-6E1DBA675DBE}" type="pres">
      <dgm:prSet presAssocID="{2EC51130-0DCD-4FD2-A9D1-CE48E154CBE1}" presName="Name0" presStyleCnt="0">
        <dgm:presLayoutVars>
          <dgm:dir/>
          <dgm:animLvl val="lvl"/>
          <dgm:resizeHandles val="exact"/>
        </dgm:presLayoutVars>
      </dgm:prSet>
      <dgm:spPr/>
      <dgm:t>
        <a:bodyPr/>
        <a:lstStyle/>
        <a:p>
          <a:endParaRPr lang="tr-TR"/>
        </a:p>
      </dgm:t>
    </dgm:pt>
    <dgm:pt modelId="{885C5B6E-A881-4DF6-BE96-F735E4BDE9F7}" type="pres">
      <dgm:prSet presAssocID="{3AF9CD3C-4FFC-4E46-9C55-DB9FDCB16F5E}" presName="compositeNode" presStyleCnt="0">
        <dgm:presLayoutVars>
          <dgm:bulletEnabled val="1"/>
        </dgm:presLayoutVars>
      </dgm:prSet>
      <dgm:spPr/>
    </dgm:pt>
    <dgm:pt modelId="{3EF4CC2A-2816-4CE0-A3A5-256BDE16E622}" type="pres">
      <dgm:prSet presAssocID="{3AF9CD3C-4FFC-4E46-9C55-DB9FDCB16F5E}" presName="bgRect" presStyleLbl="node1" presStyleIdx="0" presStyleCnt="3"/>
      <dgm:spPr/>
      <dgm:t>
        <a:bodyPr/>
        <a:lstStyle/>
        <a:p>
          <a:endParaRPr lang="tr-TR"/>
        </a:p>
      </dgm:t>
    </dgm:pt>
    <dgm:pt modelId="{37F0ADF8-5274-4DF8-BF60-B4C5C81A25D4}" type="pres">
      <dgm:prSet presAssocID="{3AF9CD3C-4FFC-4E46-9C55-DB9FDCB16F5E}" presName="parentNode" presStyleLbl="node1" presStyleIdx="0" presStyleCnt="3">
        <dgm:presLayoutVars>
          <dgm:chMax val="0"/>
          <dgm:bulletEnabled val="1"/>
        </dgm:presLayoutVars>
      </dgm:prSet>
      <dgm:spPr/>
      <dgm:t>
        <a:bodyPr/>
        <a:lstStyle/>
        <a:p>
          <a:endParaRPr lang="tr-TR"/>
        </a:p>
      </dgm:t>
    </dgm:pt>
    <dgm:pt modelId="{96B33975-6D35-4AA3-AF16-EF6918BEF043}" type="pres">
      <dgm:prSet presAssocID="{3AF9CD3C-4FFC-4E46-9C55-DB9FDCB16F5E}" presName="childNode" presStyleLbl="node1" presStyleIdx="0" presStyleCnt="3">
        <dgm:presLayoutVars>
          <dgm:bulletEnabled val="1"/>
        </dgm:presLayoutVars>
      </dgm:prSet>
      <dgm:spPr/>
      <dgm:t>
        <a:bodyPr/>
        <a:lstStyle/>
        <a:p>
          <a:endParaRPr lang="tr-TR"/>
        </a:p>
      </dgm:t>
    </dgm:pt>
    <dgm:pt modelId="{04E97261-81FD-4F0B-A224-A867A2BFEEF7}" type="pres">
      <dgm:prSet presAssocID="{232361C4-8AC6-484B-9587-B74B5422B4D1}" presName="hSp" presStyleCnt="0"/>
      <dgm:spPr/>
    </dgm:pt>
    <dgm:pt modelId="{94499746-32A2-4CFA-9BC7-82E82A265CB4}" type="pres">
      <dgm:prSet presAssocID="{232361C4-8AC6-484B-9587-B74B5422B4D1}" presName="vProcSp" presStyleCnt="0"/>
      <dgm:spPr/>
    </dgm:pt>
    <dgm:pt modelId="{82D99B43-D13C-4042-9A1C-0890E2C12F05}" type="pres">
      <dgm:prSet presAssocID="{232361C4-8AC6-484B-9587-B74B5422B4D1}" presName="vSp1" presStyleCnt="0"/>
      <dgm:spPr/>
    </dgm:pt>
    <dgm:pt modelId="{45FB478F-1844-4FF5-B77F-CB493CAF0DC7}" type="pres">
      <dgm:prSet presAssocID="{232361C4-8AC6-484B-9587-B74B5422B4D1}" presName="simulatedConn" presStyleLbl="solidFgAcc1" presStyleIdx="0" presStyleCnt="2"/>
      <dgm:spPr/>
    </dgm:pt>
    <dgm:pt modelId="{0DD8F99E-0BCC-43FB-9E8A-01639DDE8B3D}" type="pres">
      <dgm:prSet presAssocID="{232361C4-8AC6-484B-9587-B74B5422B4D1}" presName="vSp2" presStyleCnt="0"/>
      <dgm:spPr/>
    </dgm:pt>
    <dgm:pt modelId="{830FF9DF-6903-4D0B-8FE3-8FAF1504732F}" type="pres">
      <dgm:prSet presAssocID="{232361C4-8AC6-484B-9587-B74B5422B4D1}" presName="sibTrans" presStyleCnt="0"/>
      <dgm:spPr/>
    </dgm:pt>
    <dgm:pt modelId="{F7C84C86-727F-492D-83E0-AB1B0524EA68}" type="pres">
      <dgm:prSet presAssocID="{E6D27661-C7FE-405A-ADC5-E3CF87FEA6F0}" presName="compositeNode" presStyleCnt="0">
        <dgm:presLayoutVars>
          <dgm:bulletEnabled val="1"/>
        </dgm:presLayoutVars>
      </dgm:prSet>
      <dgm:spPr/>
    </dgm:pt>
    <dgm:pt modelId="{C8D242EB-C1D8-4B24-9A9B-009E678D46A2}" type="pres">
      <dgm:prSet presAssocID="{E6D27661-C7FE-405A-ADC5-E3CF87FEA6F0}" presName="bgRect" presStyleLbl="node1" presStyleIdx="1" presStyleCnt="3"/>
      <dgm:spPr/>
      <dgm:t>
        <a:bodyPr/>
        <a:lstStyle/>
        <a:p>
          <a:endParaRPr lang="tr-TR"/>
        </a:p>
      </dgm:t>
    </dgm:pt>
    <dgm:pt modelId="{8908E5F0-9110-4FCF-BF0E-427158DF00E5}" type="pres">
      <dgm:prSet presAssocID="{E6D27661-C7FE-405A-ADC5-E3CF87FEA6F0}" presName="parentNode" presStyleLbl="node1" presStyleIdx="1" presStyleCnt="3">
        <dgm:presLayoutVars>
          <dgm:chMax val="0"/>
          <dgm:bulletEnabled val="1"/>
        </dgm:presLayoutVars>
      </dgm:prSet>
      <dgm:spPr/>
      <dgm:t>
        <a:bodyPr/>
        <a:lstStyle/>
        <a:p>
          <a:endParaRPr lang="tr-TR"/>
        </a:p>
      </dgm:t>
    </dgm:pt>
    <dgm:pt modelId="{17AA2466-66F9-4290-A3B4-75CB4D9606B4}" type="pres">
      <dgm:prSet presAssocID="{E6D27661-C7FE-405A-ADC5-E3CF87FEA6F0}" presName="childNode" presStyleLbl="node1" presStyleIdx="1" presStyleCnt="3">
        <dgm:presLayoutVars>
          <dgm:bulletEnabled val="1"/>
        </dgm:presLayoutVars>
      </dgm:prSet>
      <dgm:spPr/>
      <dgm:t>
        <a:bodyPr/>
        <a:lstStyle/>
        <a:p>
          <a:endParaRPr lang="tr-TR"/>
        </a:p>
      </dgm:t>
    </dgm:pt>
    <dgm:pt modelId="{A85C72DF-14AD-47AD-BC60-816CBB8F409E}" type="pres">
      <dgm:prSet presAssocID="{3CA673E3-1628-4FC4-AB80-E0F21A0988F4}" presName="hSp" presStyleCnt="0"/>
      <dgm:spPr/>
    </dgm:pt>
    <dgm:pt modelId="{05F33C32-995C-43B7-848F-8D44671135AE}" type="pres">
      <dgm:prSet presAssocID="{3CA673E3-1628-4FC4-AB80-E0F21A0988F4}" presName="vProcSp" presStyleCnt="0"/>
      <dgm:spPr/>
    </dgm:pt>
    <dgm:pt modelId="{D9EFA0D1-C9B0-49F1-8CF5-6437AA623816}" type="pres">
      <dgm:prSet presAssocID="{3CA673E3-1628-4FC4-AB80-E0F21A0988F4}" presName="vSp1" presStyleCnt="0"/>
      <dgm:spPr/>
    </dgm:pt>
    <dgm:pt modelId="{7C1E5FB4-E03E-43C8-9EFA-6D38EDD39643}" type="pres">
      <dgm:prSet presAssocID="{3CA673E3-1628-4FC4-AB80-E0F21A0988F4}" presName="simulatedConn" presStyleLbl="solidFgAcc1" presStyleIdx="1" presStyleCnt="2"/>
      <dgm:spPr/>
    </dgm:pt>
    <dgm:pt modelId="{532C1306-6E9F-4A79-B04E-9649E6CC2D05}" type="pres">
      <dgm:prSet presAssocID="{3CA673E3-1628-4FC4-AB80-E0F21A0988F4}" presName="vSp2" presStyleCnt="0"/>
      <dgm:spPr/>
    </dgm:pt>
    <dgm:pt modelId="{82990F0C-4A17-49D0-8BB1-9B4A8B477E91}" type="pres">
      <dgm:prSet presAssocID="{3CA673E3-1628-4FC4-AB80-E0F21A0988F4}" presName="sibTrans" presStyleCnt="0"/>
      <dgm:spPr/>
    </dgm:pt>
    <dgm:pt modelId="{E3BAE8AC-194E-4DDD-93EF-DA1C4EFF742C}" type="pres">
      <dgm:prSet presAssocID="{96AA23A8-7C21-4F0A-ADD0-92A307D8DC4F}" presName="compositeNode" presStyleCnt="0">
        <dgm:presLayoutVars>
          <dgm:bulletEnabled val="1"/>
        </dgm:presLayoutVars>
      </dgm:prSet>
      <dgm:spPr/>
    </dgm:pt>
    <dgm:pt modelId="{66AC8F98-A6FA-4F5B-A6D6-37A690DCBA28}" type="pres">
      <dgm:prSet presAssocID="{96AA23A8-7C21-4F0A-ADD0-92A307D8DC4F}" presName="bgRect" presStyleLbl="node1" presStyleIdx="2" presStyleCnt="3"/>
      <dgm:spPr/>
      <dgm:t>
        <a:bodyPr/>
        <a:lstStyle/>
        <a:p>
          <a:endParaRPr lang="tr-TR"/>
        </a:p>
      </dgm:t>
    </dgm:pt>
    <dgm:pt modelId="{9AFE5AA4-BAE3-430A-A93A-C9766E82ACAF}" type="pres">
      <dgm:prSet presAssocID="{96AA23A8-7C21-4F0A-ADD0-92A307D8DC4F}" presName="parentNode" presStyleLbl="node1" presStyleIdx="2" presStyleCnt="3">
        <dgm:presLayoutVars>
          <dgm:chMax val="0"/>
          <dgm:bulletEnabled val="1"/>
        </dgm:presLayoutVars>
      </dgm:prSet>
      <dgm:spPr/>
      <dgm:t>
        <a:bodyPr/>
        <a:lstStyle/>
        <a:p>
          <a:endParaRPr lang="tr-TR"/>
        </a:p>
      </dgm:t>
    </dgm:pt>
    <dgm:pt modelId="{414601FB-362C-4137-86B9-84CC2EA9A103}" type="pres">
      <dgm:prSet presAssocID="{96AA23A8-7C21-4F0A-ADD0-92A307D8DC4F}" presName="childNode" presStyleLbl="node1" presStyleIdx="2" presStyleCnt="3">
        <dgm:presLayoutVars>
          <dgm:bulletEnabled val="1"/>
        </dgm:presLayoutVars>
      </dgm:prSet>
      <dgm:spPr/>
      <dgm:t>
        <a:bodyPr/>
        <a:lstStyle/>
        <a:p>
          <a:endParaRPr lang="tr-TR"/>
        </a:p>
      </dgm:t>
    </dgm:pt>
  </dgm:ptLst>
  <dgm:cxnLst>
    <dgm:cxn modelId="{2A594954-FE07-46D1-9FCE-9234A4D30851}" type="presOf" srcId="{3AF9CD3C-4FFC-4E46-9C55-DB9FDCB16F5E}" destId="{3EF4CC2A-2816-4CE0-A3A5-256BDE16E622}" srcOrd="0" destOrd="0" presId="urn:microsoft.com/office/officeart/2005/8/layout/hProcess7"/>
    <dgm:cxn modelId="{D8890CAF-6E40-4888-8374-965A800CCE47}" type="presOf" srcId="{D4804749-FA04-4060-96D2-CC5151D05D81}" destId="{17AA2466-66F9-4290-A3B4-75CB4D9606B4}" srcOrd="0" destOrd="0" presId="urn:microsoft.com/office/officeart/2005/8/layout/hProcess7"/>
    <dgm:cxn modelId="{EBEDE740-C45E-490F-9F68-36EEA162D1D7}" type="presOf" srcId="{1EF67804-67B1-4A0E-AAF6-F5D75237987F}" destId="{96B33975-6D35-4AA3-AF16-EF6918BEF043}" srcOrd="0" destOrd="0" presId="urn:microsoft.com/office/officeart/2005/8/layout/hProcess7"/>
    <dgm:cxn modelId="{7CD4F8AA-87E5-4EFA-8025-C7B86DBED848}" srcId="{E6D27661-C7FE-405A-ADC5-E3CF87FEA6F0}" destId="{D4804749-FA04-4060-96D2-CC5151D05D81}" srcOrd="0" destOrd="0" parTransId="{4F5EA81D-E345-49D5-A17D-65207EFE2FA6}" sibTransId="{1C53F2A1-8FF8-41CC-8C36-95E303D113A4}"/>
    <dgm:cxn modelId="{22785764-717F-45BD-9019-709B862E7F64}" type="presOf" srcId="{E6D27661-C7FE-405A-ADC5-E3CF87FEA6F0}" destId="{8908E5F0-9110-4FCF-BF0E-427158DF00E5}" srcOrd="1" destOrd="0" presId="urn:microsoft.com/office/officeart/2005/8/layout/hProcess7"/>
    <dgm:cxn modelId="{2E6E63DF-DF1D-4EFC-BFC3-C3B10778F081}" srcId="{3AF9CD3C-4FFC-4E46-9C55-DB9FDCB16F5E}" destId="{1EF67804-67B1-4A0E-AAF6-F5D75237987F}" srcOrd="0" destOrd="0" parTransId="{FEA4DABA-4AD5-48AE-B0A2-0FC5BC0404E4}" sibTransId="{54AC8A25-3157-46FF-B46C-56F48DD3441A}"/>
    <dgm:cxn modelId="{64C19A31-66CD-43EA-B864-FB1FA8A84FF8}" type="presOf" srcId="{E6D27661-C7FE-405A-ADC5-E3CF87FEA6F0}" destId="{C8D242EB-C1D8-4B24-9A9B-009E678D46A2}" srcOrd="0" destOrd="0" presId="urn:microsoft.com/office/officeart/2005/8/layout/hProcess7"/>
    <dgm:cxn modelId="{33A9E44D-3602-453C-B8DB-E82BBA86A593}" type="presOf" srcId="{6702BEA4-0B9C-4F13-A1DA-7720FBCF473F}" destId="{414601FB-362C-4137-86B9-84CC2EA9A103}" srcOrd="0" destOrd="0" presId="urn:microsoft.com/office/officeart/2005/8/layout/hProcess7"/>
    <dgm:cxn modelId="{F9AF96C1-43EE-4528-9FE7-AE2B0A3629E3}" srcId="{2EC51130-0DCD-4FD2-A9D1-CE48E154CBE1}" destId="{96AA23A8-7C21-4F0A-ADD0-92A307D8DC4F}" srcOrd="2" destOrd="0" parTransId="{550B9514-F096-43A8-AAB4-8D3734A0AB9E}" sibTransId="{D6772BE7-0FCE-4043-9DD8-7A2C6CBA4A81}"/>
    <dgm:cxn modelId="{256802F8-8B7A-47AE-BB04-2EEEC4E9289F}" srcId="{2EC51130-0DCD-4FD2-A9D1-CE48E154CBE1}" destId="{E6D27661-C7FE-405A-ADC5-E3CF87FEA6F0}" srcOrd="1" destOrd="0" parTransId="{719511F7-CD57-4FD4-B1AE-8FB2709AFBA1}" sibTransId="{3CA673E3-1628-4FC4-AB80-E0F21A0988F4}"/>
    <dgm:cxn modelId="{58969E61-DB67-48FA-A057-EFB76FD593F5}" type="presOf" srcId="{96AA23A8-7C21-4F0A-ADD0-92A307D8DC4F}" destId="{66AC8F98-A6FA-4F5B-A6D6-37A690DCBA28}" srcOrd="0" destOrd="0" presId="urn:microsoft.com/office/officeart/2005/8/layout/hProcess7"/>
    <dgm:cxn modelId="{99AE5AAC-2EFC-4AF7-B7B1-640A696F5102}" type="presOf" srcId="{3AF9CD3C-4FFC-4E46-9C55-DB9FDCB16F5E}" destId="{37F0ADF8-5274-4DF8-BF60-B4C5C81A25D4}" srcOrd="1" destOrd="0" presId="urn:microsoft.com/office/officeart/2005/8/layout/hProcess7"/>
    <dgm:cxn modelId="{4F8CBF91-D2FC-44FF-B204-632B21439F1F}" srcId="{2EC51130-0DCD-4FD2-A9D1-CE48E154CBE1}" destId="{3AF9CD3C-4FFC-4E46-9C55-DB9FDCB16F5E}" srcOrd="0" destOrd="0" parTransId="{5173C0AE-85FA-44B4-8475-9909B5394C25}" sibTransId="{232361C4-8AC6-484B-9587-B74B5422B4D1}"/>
    <dgm:cxn modelId="{B9F67958-BCB2-45B0-8CA6-793BF764BABB}" type="presOf" srcId="{96AA23A8-7C21-4F0A-ADD0-92A307D8DC4F}" destId="{9AFE5AA4-BAE3-430A-A93A-C9766E82ACAF}" srcOrd="1" destOrd="0" presId="urn:microsoft.com/office/officeart/2005/8/layout/hProcess7"/>
    <dgm:cxn modelId="{3BDBDED1-B3BA-42EA-A31F-9D54CE64E01D}" type="presOf" srcId="{2EC51130-0DCD-4FD2-A9D1-CE48E154CBE1}" destId="{302BC5BE-F989-4467-B9CA-6E1DBA675DBE}" srcOrd="0" destOrd="0" presId="urn:microsoft.com/office/officeart/2005/8/layout/hProcess7"/>
    <dgm:cxn modelId="{47E4EDD6-098F-4F6B-9EB8-B97EF942A8AB}" srcId="{96AA23A8-7C21-4F0A-ADD0-92A307D8DC4F}" destId="{6702BEA4-0B9C-4F13-A1DA-7720FBCF473F}" srcOrd="0" destOrd="0" parTransId="{D1BA1FFF-EA49-43DA-8186-60AB2EBB8CEA}" sibTransId="{4AEDA4FF-E01A-4DBB-BC34-5879048BC5EB}"/>
    <dgm:cxn modelId="{7CB2E53E-AF18-40B9-BE0A-66D90BC3EA76}" type="presParOf" srcId="{302BC5BE-F989-4467-B9CA-6E1DBA675DBE}" destId="{885C5B6E-A881-4DF6-BE96-F735E4BDE9F7}" srcOrd="0" destOrd="0" presId="urn:microsoft.com/office/officeart/2005/8/layout/hProcess7"/>
    <dgm:cxn modelId="{48169D06-6E7E-44F0-BCC8-18FE4C70E3A5}" type="presParOf" srcId="{885C5B6E-A881-4DF6-BE96-F735E4BDE9F7}" destId="{3EF4CC2A-2816-4CE0-A3A5-256BDE16E622}" srcOrd="0" destOrd="0" presId="urn:microsoft.com/office/officeart/2005/8/layout/hProcess7"/>
    <dgm:cxn modelId="{6BA9CEB7-5BB4-4276-B760-E0AD67D99FA0}" type="presParOf" srcId="{885C5B6E-A881-4DF6-BE96-F735E4BDE9F7}" destId="{37F0ADF8-5274-4DF8-BF60-B4C5C81A25D4}" srcOrd="1" destOrd="0" presId="urn:microsoft.com/office/officeart/2005/8/layout/hProcess7"/>
    <dgm:cxn modelId="{DB93D612-B53C-4FB1-8556-8FCD438D98E9}" type="presParOf" srcId="{885C5B6E-A881-4DF6-BE96-F735E4BDE9F7}" destId="{96B33975-6D35-4AA3-AF16-EF6918BEF043}" srcOrd="2" destOrd="0" presId="urn:microsoft.com/office/officeart/2005/8/layout/hProcess7"/>
    <dgm:cxn modelId="{E8268897-06DC-4518-96F8-9D3D7C61710A}" type="presParOf" srcId="{302BC5BE-F989-4467-B9CA-6E1DBA675DBE}" destId="{04E97261-81FD-4F0B-A224-A867A2BFEEF7}" srcOrd="1" destOrd="0" presId="urn:microsoft.com/office/officeart/2005/8/layout/hProcess7"/>
    <dgm:cxn modelId="{0D20ECC2-B24A-4CA7-9AA3-41293752320F}" type="presParOf" srcId="{302BC5BE-F989-4467-B9CA-6E1DBA675DBE}" destId="{94499746-32A2-4CFA-9BC7-82E82A265CB4}" srcOrd="2" destOrd="0" presId="urn:microsoft.com/office/officeart/2005/8/layout/hProcess7"/>
    <dgm:cxn modelId="{B94FFB8C-6488-4EC1-9D72-6747FE89E40B}" type="presParOf" srcId="{94499746-32A2-4CFA-9BC7-82E82A265CB4}" destId="{82D99B43-D13C-4042-9A1C-0890E2C12F05}" srcOrd="0" destOrd="0" presId="urn:microsoft.com/office/officeart/2005/8/layout/hProcess7"/>
    <dgm:cxn modelId="{229F5690-FD80-4FB9-968D-3FE223895C15}" type="presParOf" srcId="{94499746-32A2-4CFA-9BC7-82E82A265CB4}" destId="{45FB478F-1844-4FF5-B77F-CB493CAF0DC7}" srcOrd="1" destOrd="0" presId="urn:microsoft.com/office/officeart/2005/8/layout/hProcess7"/>
    <dgm:cxn modelId="{FB6F4F2D-76A7-4D16-A655-B679B2EC133E}" type="presParOf" srcId="{94499746-32A2-4CFA-9BC7-82E82A265CB4}" destId="{0DD8F99E-0BCC-43FB-9E8A-01639DDE8B3D}" srcOrd="2" destOrd="0" presId="urn:microsoft.com/office/officeart/2005/8/layout/hProcess7"/>
    <dgm:cxn modelId="{E1A059A7-B442-4CA4-A97C-8E4369FA7BB4}" type="presParOf" srcId="{302BC5BE-F989-4467-B9CA-6E1DBA675DBE}" destId="{830FF9DF-6903-4D0B-8FE3-8FAF1504732F}" srcOrd="3" destOrd="0" presId="urn:microsoft.com/office/officeart/2005/8/layout/hProcess7"/>
    <dgm:cxn modelId="{36770572-9779-4E87-8A9F-263ABAF16716}" type="presParOf" srcId="{302BC5BE-F989-4467-B9CA-6E1DBA675DBE}" destId="{F7C84C86-727F-492D-83E0-AB1B0524EA68}" srcOrd="4" destOrd="0" presId="urn:microsoft.com/office/officeart/2005/8/layout/hProcess7"/>
    <dgm:cxn modelId="{902164AD-88B1-4FAD-BCEF-51351A44D3B5}" type="presParOf" srcId="{F7C84C86-727F-492D-83E0-AB1B0524EA68}" destId="{C8D242EB-C1D8-4B24-9A9B-009E678D46A2}" srcOrd="0" destOrd="0" presId="urn:microsoft.com/office/officeart/2005/8/layout/hProcess7"/>
    <dgm:cxn modelId="{E626CBD6-BDC5-44E5-B947-AD898F15D08D}" type="presParOf" srcId="{F7C84C86-727F-492D-83E0-AB1B0524EA68}" destId="{8908E5F0-9110-4FCF-BF0E-427158DF00E5}" srcOrd="1" destOrd="0" presId="urn:microsoft.com/office/officeart/2005/8/layout/hProcess7"/>
    <dgm:cxn modelId="{7ADB7553-81BF-4B91-8FF7-259704E2653C}" type="presParOf" srcId="{F7C84C86-727F-492D-83E0-AB1B0524EA68}" destId="{17AA2466-66F9-4290-A3B4-75CB4D9606B4}" srcOrd="2" destOrd="0" presId="urn:microsoft.com/office/officeart/2005/8/layout/hProcess7"/>
    <dgm:cxn modelId="{404CDE7D-A0CF-479C-A5E7-1F3A28E4D95A}" type="presParOf" srcId="{302BC5BE-F989-4467-B9CA-6E1DBA675DBE}" destId="{A85C72DF-14AD-47AD-BC60-816CBB8F409E}" srcOrd="5" destOrd="0" presId="urn:microsoft.com/office/officeart/2005/8/layout/hProcess7"/>
    <dgm:cxn modelId="{17C4197B-3E31-4C43-AE7E-1F95CA8FE4C8}" type="presParOf" srcId="{302BC5BE-F989-4467-B9CA-6E1DBA675DBE}" destId="{05F33C32-995C-43B7-848F-8D44671135AE}" srcOrd="6" destOrd="0" presId="urn:microsoft.com/office/officeart/2005/8/layout/hProcess7"/>
    <dgm:cxn modelId="{853F219D-3933-40B1-86CA-12B78888D980}" type="presParOf" srcId="{05F33C32-995C-43B7-848F-8D44671135AE}" destId="{D9EFA0D1-C9B0-49F1-8CF5-6437AA623816}" srcOrd="0" destOrd="0" presId="urn:microsoft.com/office/officeart/2005/8/layout/hProcess7"/>
    <dgm:cxn modelId="{3DCD2596-7FC8-4FE9-B8B2-CFED16761027}" type="presParOf" srcId="{05F33C32-995C-43B7-848F-8D44671135AE}" destId="{7C1E5FB4-E03E-43C8-9EFA-6D38EDD39643}" srcOrd="1" destOrd="0" presId="urn:microsoft.com/office/officeart/2005/8/layout/hProcess7"/>
    <dgm:cxn modelId="{43BD6A01-568E-47B6-B7E3-FC7638CCBEB7}" type="presParOf" srcId="{05F33C32-995C-43B7-848F-8D44671135AE}" destId="{532C1306-6E9F-4A79-B04E-9649E6CC2D05}" srcOrd="2" destOrd="0" presId="urn:microsoft.com/office/officeart/2005/8/layout/hProcess7"/>
    <dgm:cxn modelId="{8BD802D9-698C-4D9D-81CA-AD774B4A024C}" type="presParOf" srcId="{302BC5BE-F989-4467-B9CA-6E1DBA675DBE}" destId="{82990F0C-4A17-49D0-8BB1-9B4A8B477E91}" srcOrd="7" destOrd="0" presId="urn:microsoft.com/office/officeart/2005/8/layout/hProcess7"/>
    <dgm:cxn modelId="{FA631665-229C-4AD4-A9B4-27C7599C6D74}" type="presParOf" srcId="{302BC5BE-F989-4467-B9CA-6E1DBA675DBE}" destId="{E3BAE8AC-194E-4DDD-93EF-DA1C4EFF742C}" srcOrd="8" destOrd="0" presId="urn:microsoft.com/office/officeart/2005/8/layout/hProcess7"/>
    <dgm:cxn modelId="{346C8642-5551-4B40-8FC6-F7A4DE349C26}" type="presParOf" srcId="{E3BAE8AC-194E-4DDD-93EF-DA1C4EFF742C}" destId="{66AC8F98-A6FA-4F5B-A6D6-37A690DCBA28}" srcOrd="0" destOrd="0" presId="urn:microsoft.com/office/officeart/2005/8/layout/hProcess7"/>
    <dgm:cxn modelId="{6873507C-9AAA-43C0-A838-30DC64FF4A78}" type="presParOf" srcId="{E3BAE8AC-194E-4DDD-93EF-DA1C4EFF742C}" destId="{9AFE5AA4-BAE3-430A-A93A-C9766E82ACAF}" srcOrd="1" destOrd="0" presId="urn:microsoft.com/office/officeart/2005/8/layout/hProcess7"/>
    <dgm:cxn modelId="{DA7622F8-5B34-4406-BE63-766E3C9D8E75}" type="presParOf" srcId="{E3BAE8AC-194E-4DDD-93EF-DA1C4EFF742C}" destId="{414601FB-362C-4137-86B9-84CC2EA9A103}"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F4CC2A-2816-4CE0-A3A5-256BDE16E622}">
      <dsp:nvSpPr>
        <dsp:cNvPr id="0" name=""/>
        <dsp:cNvSpPr/>
      </dsp:nvSpPr>
      <dsp:spPr>
        <a:xfrm>
          <a:off x="795" y="120813"/>
          <a:ext cx="3424758" cy="4109710"/>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r>
            <a:rPr lang="tr-TR" sz="3000" b="1" kern="1200" dirty="0">
              <a:solidFill>
                <a:schemeClr val="tx1"/>
              </a:solidFill>
            </a:rPr>
            <a:t>TÜM HASTALARA</a:t>
          </a:r>
          <a:endParaRPr lang="en-US" sz="3000" b="1" kern="1200" dirty="0">
            <a:solidFill>
              <a:schemeClr val="tx1"/>
            </a:solidFill>
          </a:endParaRPr>
        </a:p>
      </dsp:txBody>
      <dsp:txXfrm rot="16200000">
        <a:off x="-1341709" y="1463319"/>
        <a:ext cx="3369962" cy="684951"/>
      </dsp:txXfrm>
    </dsp:sp>
    <dsp:sp modelId="{96B33975-6D35-4AA3-AF16-EF6918BEF043}">
      <dsp:nvSpPr>
        <dsp:cNvPr id="0" name=""/>
        <dsp:cNvSpPr/>
      </dsp:nvSpPr>
      <dsp:spPr>
        <a:xfrm>
          <a:off x="685747" y="120813"/>
          <a:ext cx="2551445" cy="410971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5151" rIns="0" bIns="0" numCol="1" spcCol="1270" anchor="t" anchorCtr="0">
          <a:noAutofit/>
        </a:bodyPr>
        <a:lstStyle/>
        <a:p>
          <a:pPr lvl="0" algn="l" defTabSz="844550">
            <a:lnSpc>
              <a:spcPct val="90000"/>
            </a:lnSpc>
            <a:spcBef>
              <a:spcPct val="0"/>
            </a:spcBef>
            <a:spcAft>
              <a:spcPct val="35000"/>
            </a:spcAft>
            <a:buFont typeface="Wingdings" panose="05000000000000000000" pitchFamily="2" charset="2"/>
            <a:buChar char="q"/>
          </a:pPr>
          <a:r>
            <a:rPr lang="tr-TR" sz="1900" b="1" kern="1200" dirty="0"/>
            <a:t>Anamnez Ve İşeme Günlüğü </a:t>
          </a:r>
        </a:p>
        <a:p>
          <a:pPr lvl="0" algn="l" defTabSz="844550">
            <a:lnSpc>
              <a:spcPct val="90000"/>
            </a:lnSpc>
            <a:spcBef>
              <a:spcPct val="0"/>
            </a:spcBef>
            <a:spcAft>
              <a:spcPct val="35000"/>
            </a:spcAft>
            <a:buFont typeface="Wingdings" panose="05000000000000000000" pitchFamily="2" charset="2"/>
            <a:buChar char="q"/>
          </a:pPr>
          <a:r>
            <a:rPr lang="tr-TR" sz="1900" b="1" kern="1200" dirty="0"/>
            <a:t>Fizik </a:t>
          </a:r>
          <a:r>
            <a:rPr lang="tr-TR" sz="1900" b="1" kern="1200" dirty="0" smtClean="0"/>
            <a:t>Muayene</a:t>
          </a:r>
        </a:p>
        <a:p>
          <a:pPr lvl="0" algn="l" defTabSz="844550">
            <a:lnSpc>
              <a:spcPct val="90000"/>
            </a:lnSpc>
            <a:spcBef>
              <a:spcPct val="0"/>
            </a:spcBef>
            <a:spcAft>
              <a:spcPct val="35000"/>
            </a:spcAft>
            <a:buFont typeface="Wingdings" panose="05000000000000000000" pitchFamily="2" charset="2"/>
            <a:buChar char="q"/>
          </a:pPr>
          <a:r>
            <a:rPr lang="tr-TR" sz="1900" b="1" kern="1200" dirty="0" smtClean="0"/>
            <a:t>Öksürük testi</a:t>
          </a:r>
          <a:endParaRPr lang="tr-TR" sz="1900" b="1" kern="1200" dirty="0"/>
        </a:p>
        <a:p>
          <a:pPr lvl="0" algn="l" defTabSz="844550">
            <a:lnSpc>
              <a:spcPct val="90000"/>
            </a:lnSpc>
            <a:spcBef>
              <a:spcPct val="0"/>
            </a:spcBef>
            <a:spcAft>
              <a:spcPct val="35000"/>
            </a:spcAft>
            <a:buFont typeface="Wingdings" panose="05000000000000000000" pitchFamily="2" charset="2"/>
            <a:buChar char="q"/>
          </a:pPr>
          <a:r>
            <a:rPr lang="tr-TR" sz="1900" b="1" kern="1200" dirty="0"/>
            <a:t>İdrar Tetkiki</a:t>
          </a:r>
        </a:p>
        <a:p>
          <a:pPr lvl="0" algn="l" defTabSz="844550">
            <a:lnSpc>
              <a:spcPct val="90000"/>
            </a:lnSpc>
            <a:spcBef>
              <a:spcPct val="0"/>
            </a:spcBef>
            <a:spcAft>
              <a:spcPct val="35000"/>
            </a:spcAft>
            <a:buFont typeface="Wingdings" panose="05000000000000000000" pitchFamily="2" charset="2"/>
            <a:buChar char="q"/>
          </a:pPr>
          <a:r>
            <a:rPr lang="tr-TR" sz="1900" b="1" kern="1200" dirty="0"/>
            <a:t>Postvoid Residual Değerlendirmesi </a:t>
          </a:r>
          <a:endParaRPr lang="en-US" sz="1900" b="1" kern="1200" dirty="0"/>
        </a:p>
      </dsp:txBody>
      <dsp:txXfrm>
        <a:off x="685747" y="120813"/>
        <a:ext cx="2551445" cy="4109710"/>
      </dsp:txXfrm>
    </dsp:sp>
    <dsp:sp modelId="{C8D242EB-C1D8-4B24-9A9B-009E678D46A2}">
      <dsp:nvSpPr>
        <dsp:cNvPr id="0" name=""/>
        <dsp:cNvSpPr/>
      </dsp:nvSpPr>
      <dsp:spPr>
        <a:xfrm>
          <a:off x="3545420" y="120813"/>
          <a:ext cx="3424758" cy="4109710"/>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r>
            <a:rPr lang="tr-TR" sz="3000" b="1" kern="1200" dirty="0">
              <a:solidFill>
                <a:schemeClr val="tx1"/>
              </a:solidFill>
            </a:rPr>
            <a:t>ŞEÇİLMİŞ HASTALAR</a:t>
          </a:r>
          <a:endParaRPr lang="en-US" sz="3000" b="1" kern="1200" dirty="0">
            <a:solidFill>
              <a:schemeClr val="tx1"/>
            </a:solidFill>
          </a:endParaRPr>
        </a:p>
      </dsp:txBody>
      <dsp:txXfrm rot="16200000">
        <a:off x="2202915" y="1463319"/>
        <a:ext cx="3369962" cy="684951"/>
      </dsp:txXfrm>
    </dsp:sp>
    <dsp:sp modelId="{45FB478F-1844-4FF5-B77F-CB493CAF0DC7}">
      <dsp:nvSpPr>
        <dsp:cNvPr id="0" name=""/>
        <dsp:cNvSpPr/>
      </dsp:nvSpPr>
      <dsp:spPr>
        <a:xfrm rot="5400000">
          <a:off x="3260397" y="3389010"/>
          <a:ext cx="604294" cy="513713"/>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7AA2466-66F9-4290-A3B4-75CB4D9606B4}">
      <dsp:nvSpPr>
        <dsp:cNvPr id="0" name=""/>
        <dsp:cNvSpPr/>
      </dsp:nvSpPr>
      <dsp:spPr>
        <a:xfrm>
          <a:off x="4230372" y="120813"/>
          <a:ext cx="2551445" cy="410971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5151" rIns="0" bIns="0" numCol="1" spcCol="1270" anchor="t" anchorCtr="0">
          <a:noAutofit/>
        </a:bodyPr>
        <a:lstStyle/>
        <a:p>
          <a:pPr lvl="0" algn="l" defTabSz="844550">
            <a:lnSpc>
              <a:spcPct val="90000"/>
            </a:lnSpc>
            <a:spcBef>
              <a:spcPct val="0"/>
            </a:spcBef>
            <a:spcAft>
              <a:spcPct val="35000"/>
            </a:spcAft>
          </a:pPr>
          <a:r>
            <a:rPr lang="tr-TR" sz="1900" b="1" kern="1200" dirty="0"/>
            <a:t>İdrar Kültürü</a:t>
          </a:r>
        </a:p>
        <a:p>
          <a:pPr lvl="0" algn="l" defTabSz="844550">
            <a:lnSpc>
              <a:spcPct val="90000"/>
            </a:lnSpc>
            <a:spcBef>
              <a:spcPct val="0"/>
            </a:spcBef>
            <a:spcAft>
              <a:spcPct val="35000"/>
            </a:spcAft>
          </a:pPr>
          <a:r>
            <a:rPr lang="tr-TR" sz="1900" b="1" kern="1200" dirty="0"/>
            <a:t>İdrar Sitolojisi</a:t>
          </a:r>
        </a:p>
        <a:p>
          <a:pPr lvl="0" algn="l" defTabSz="844550">
            <a:lnSpc>
              <a:spcPct val="90000"/>
            </a:lnSpc>
            <a:spcBef>
              <a:spcPct val="0"/>
            </a:spcBef>
            <a:spcAft>
              <a:spcPct val="35000"/>
            </a:spcAft>
          </a:pPr>
          <a:r>
            <a:rPr lang="tr-TR" sz="1900" b="1" kern="1200" dirty="0"/>
            <a:t>Kan Glukozu Ve Kalsiyum</a:t>
          </a:r>
        </a:p>
        <a:p>
          <a:pPr lvl="0" algn="l" defTabSz="844550">
            <a:lnSpc>
              <a:spcPct val="90000"/>
            </a:lnSpc>
            <a:spcBef>
              <a:spcPct val="0"/>
            </a:spcBef>
            <a:spcAft>
              <a:spcPct val="35000"/>
            </a:spcAft>
          </a:pPr>
          <a:r>
            <a:rPr lang="tr-TR" sz="1900" b="1" kern="1200" dirty="0"/>
            <a:t>Renal Fonksiyon </a:t>
          </a:r>
          <a:r>
            <a:rPr lang="tr-TR" sz="1900" b="1" kern="1200" dirty="0" smtClean="0"/>
            <a:t>Testler</a:t>
          </a:r>
        </a:p>
        <a:p>
          <a:pPr lvl="0" algn="l" defTabSz="844550">
            <a:lnSpc>
              <a:spcPct val="90000"/>
            </a:lnSpc>
            <a:spcBef>
              <a:spcPct val="0"/>
            </a:spcBef>
            <a:spcAft>
              <a:spcPct val="35000"/>
            </a:spcAft>
          </a:pPr>
          <a:r>
            <a:rPr lang="tr-TR" sz="1900" b="1" kern="1200" dirty="0" smtClean="0"/>
            <a:t>Prostat spesifik antijeni</a:t>
          </a:r>
          <a:endParaRPr lang="tr-TR" sz="1900" b="1" kern="1200" dirty="0"/>
        </a:p>
        <a:p>
          <a:pPr lvl="0" algn="l" defTabSz="844550">
            <a:lnSpc>
              <a:spcPct val="90000"/>
            </a:lnSpc>
            <a:spcBef>
              <a:spcPct val="0"/>
            </a:spcBef>
            <a:spcAft>
              <a:spcPct val="35000"/>
            </a:spcAft>
          </a:pPr>
          <a:r>
            <a:rPr lang="tr-TR" sz="1900" b="1" kern="1200" dirty="0" err="1" smtClean="0"/>
            <a:t>Renal</a:t>
          </a:r>
          <a:r>
            <a:rPr lang="tr-TR" sz="1900" b="1" kern="1200" dirty="0" smtClean="0"/>
            <a:t> ultrasonografi (</a:t>
          </a:r>
          <a:r>
            <a:rPr lang="tr-TR" sz="1900" b="1" kern="1200" dirty="0" err="1" smtClean="0"/>
            <a:t>Usg</a:t>
          </a:r>
          <a:r>
            <a:rPr lang="tr-TR" sz="1900" b="1" kern="1200" dirty="0" smtClean="0"/>
            <a:t>)</a:t>
          </a:r>
          <a:endParaRPr lang="tr-TR" sz="1900" b="1" kern="1200" dirty="0"/>
        </a:p>
        <a:p>
          <a:pPr lvl="0" algn="l" defTabSz="844550">
            <a:lnSpc>
              <a:spcPct val="90000"/>
            </a:lnSpc>
            <a:spcBef>
              <a:spcPct val="0"/>
            </a:spcBef>
            <a:spcAft>
              <a:spcPct val="35000"/>
            </a:spcAft>
          </a:pPr>
          <a:r>
            <a:rPr lang="tr-TR" sz="1900" b="1" kern="1200" dirty="0" smtClean="0"/>
            <a:t>Jinekolojik Değerlendirme</a:t>
          </a:r>
          <a:endParaRPr lang="tr-TR" sz="1900" b="1" kern="1200" dirty="0"/>
        </a:p>
        <a:p>
          <a:pPr lvl="0" algn="l" defTabSz="844550">
            <a:lnSpc>
              <a:spcPct val="90000"/>
            </a:lnSpc>
            <a:spcBef>
              <a:spcPct val="0"/>
            </a:spcBef>
            <a:spcAft>
              <a:spcPct val="35000"/>
            </a:spcAft>
          </a:pPr>
          <a:r>
            <a:rPr lang="tr-TR" sz="1900" b="1" kern="1200" dirty="0"/>
            <a:t>Sistoskopi</a:t>
          </a:r>
        </a:p>
        <a:p>
          <a:pPr lvl="0" algn="l" defTabSz="844550">
            <a:lnSpc>
              <a:spcPct val="90000"/>
            </a:lnSpc>
            <a:spcBef>
              <a:spcPct val="0"/>
            </a:spcBef>
            <a:spcAft>
              <a:spcPct val="35000"/>
            </a:spcAft>
          </a:pPr>
          <a:endParaRPr lang="en-US" sz="1900" kern="1200" dirty="0"/>
        </a:p>
      </dsp:txBody>
      <dsp:txXfrm>
        <a:off x="4230372" y="120813"/>
        <a:ext cx="2551445" cy="4109710"/>
      </dsp:txXfrm>
    </dsp:sp>
    <dsp:sp modelId="{66AC8F98-A6FA-4F5B-A6D6-37A690DCBA28}">
      <dsp:nvSpPr>
        <dsp:cNvPr id="0" name=""/>
        <dsp:cNvSpPr/>
      </dsp:nvSpPr>
      <dsp:spPr>
        <a:xfrm>
          <a:off x="7090045" y="120813"/>
          <a:ext cx="3424758" cy="4109710"/>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r>
            <a:rPr lang="tr-TR" sz="3000" b="1" kern="1200" dirty="0">
              <a:solidFill>
                <a:schemeClr val="tx1"/>
              </a:solidFill>
            </a:rPr>
            <a:t>SEÇİLMİŞ HASTALAR</a:t>
          </a:r>
          <a:endParaRPr lang="en-US" sz="3000" b="1" kern="1200" dirty="0">
            <a:solidFill>
              <a:schemeClr val="tx1"/>
            </a:solidFill>
          </a:endParaRPr>
        </a:p>
      </dsp:txBody>
      <dsp:txXfrm rot="16200000">
        <a:off x="5747540" y="1463319"/>
        <a:ext cx="3369962" cy="684951"/>
      </dsp:txXfrm>
    </dsp:sp>
    <dsp:sp modelId="{7C1E5FB4-E03E-43C8-9EFA-6D38EDD39643}">
      <dsp:nvSpPr>
        <dsp:cNvPr id="0" name=""/>
        <dsp:cNvSpPr/>
      </dsp:nvSpPr>
      <dsp:spPr>
        <a:xfrm rot="5400000">
          <a:off x="6805022" y="3389010"/>
          <a:ext cx="604294" cy="513713"/>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14601FB-362C-4137-86B9-84CC2EA9A103}">
      <dsp:nvSpPr>
        <dsp:cNvPr id="0" name=""/>
        <dsp:cNvSpPr/>
      </dsp:nvSpPr>
      <dsp:spPr>
        <a:xfrm>
          <a:off x="7774997" y="120813"/>
          <a:ext cx="2551445" cy="4109710"/>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5151" rIns="0" bIns="0" numCol="1" spcCol="1270" anchor="t" anchorCtr="0">
          <a:noAutofit/>
        </a:bodyPr>
        <a:lstStyle/>
        <a:p>
          <a:pPr lvl="0" algn="l" defTabSz="844550">
            <a:lnSpc>
              <a:spcPct val="90000"/>
            </a:lnSpc>
            <a:spcBef>
              <a:spcPct val="0"/>
            </a:spcBef>
            <a:spcAft>
              <a:spcPct val="35000"/>
            </a:spcAft>
            <a:buNone/>
          </a:pPr>
          <a:r>
            <a:rPr lang="tr-TR" sz="1900" b="1" kern="1200" dirty="0" err="1"/>
            <a:t>Ürodinamik</a:t>
          </a:r>
          <a:r>
            <a:rPr lang="tr-TR" sz="1900" b="1" kern="1200" dirty="0"/>
            <a:t> </a:t>
          </a:r>
          <a:r>
            <a:rPr lang="tr-TR" sz="1900" b="1" kern="1200" dirty="0" smtClean="0"/>
            <a:t>Testler</a:t>
          </a:r>
          <a:endParaRPr lang="tr-TR" sz="1900" b="1" kern="1200" dirty="0"/>
        </a:p>
      </dsp:txBody>
      <dsp:txXfrm>
        <a:off x="7774997" y="120813"/>
        <a:ext cx="2551445" cy="410971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683AB5-FDFF-4C90-A9C4-C8408E00A18F}" type="datetimeFigureOut">
              <a:rPr lang="en-US" smtClean="0"/>
              <a:t>11/12/2019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029988-7D7E-4B40-89E3-14D431D6A9E3}" type="slidenum">
              <a:rPr lang="en-US" smtClean="0"/>
              <a:t>‹#›</a:t>
            </a:fld>
            <a:endParaRPr lang="en-US"/>
          </a:p>
        </p:txBody>
      </p:sp>
    </p:spTree>
    <p:extLst>
      <p:ext uri="{BB962C8B-B14F-4D97-AF65-F5344CB8AC3E}">
        <p14:creationId xmlns:p14="http://schemas.microsoft.com/office/powerpoint/2010/main" val="796949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2029988-7D7E-4B40-89E3-14D431D6A9E3}" type="slidenum">
              <a:rPr lang="en-US" smtClean="0"/>
              <a:t>3</a:t>
            </a:fld>
            <a:endParaRPr lang="en-US"/>
          </a:p>
        </p:txBody>
      </p:sp>
    </p:spTree>
    <p:extLst>
      <p:ext uri="{BB962C8B-B14F-4D97-AF65-F5344CB8AC3E}">
        <p14:creationId xmlns:p14="http://schemas.microsoft.com/office/powerpoint/2010/main" val="2013126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C09B4B0B-B325-47E5-96E5-119B57AF3E64}" type="slidenum">
              <a:rPr lang="tr-TR" smtClean="0"/>
              <a:pPr>
                <a:defRPr/>
              </a:pPr>
              <a:t>4</a:t>
            </a:fld>
            <a:endParaRPr lang="tr-TR"/>
          </a:p>
        </p:txBody>
      </p:sp>
    </p:spTree>
    <p:extLst>
      <p:ext uri="{BB962C8B-B14F-4D97-AF65-F5344CB8AC3E}">
        <p14:creationId xmlns:p14="http://schemas.microsoft.com/office/powerpoint/2010/main" val="21693730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dirty="0"/>
              <a:t>4</a:t>
            </a:r>
            <a:endParaRPr lang="en-US" dirty="0"/>
          </a:p>
          <a:p>
            <a:endParaRPr lang="en-US" dirty="0"/>
          </a:p>
        </p:txBody>
      </p:sp>
      <p:sp>
        <p:nvSpPr>
          <p:cNvPr id="4" name="Slide Number Placeholder 3"/>
          <p:cNvSpPr>
            <a:spLocks noGrp="1"/>
          </p:cNvSpPr>
          <p:nvPr>
            <p:ph type="sldNum" sz="quarter" idx="5"/>
          </p:nvPr>
        </p:nvSpPr>
        <p:spPr/>
        <p:txBody>
          <a:bodyPr/>
          <a:lstStyle/>
          <a:p>
            <a:fld id="{92029988-7D7E-4B40-89E3-14D431D6A9E3}" type="slidenum">
              <a:rPr lang="en-US" smtClean="0"/>
              <a:t>10</a:t>
            </a:fld>
            <a:endParaRPr lang="en-US"/>
          </a:p>
        </p:txBody>
      </p:sp>
    </p:spTree>
    <p:extLst>
      <p:ext uri="{BB962C8B-B14F-4D97-AF65-F5344CB8AC3E}">
        <p14:creationId xmlns:p14="http://schemas.microsoft.com/office/powerpoint/2010/main" val="11784576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7B2391-5B0F-460C-AA83-98FAFE5F5E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ECA4DA6-2B5D-49DF-8A16-DD336AD90D4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51017FD-88A3-44D9-9A06-89D1FCFBFA71}"/>
              </a:ext>
            </a:extLst>
          </p:cNvPr>
          <p:cNvSpPr>
            <a:spLocks noGrp="1"/>
          </p:cNvSpPr>
          <p:nvPr>
            <p:ph type="dt" sz="half" idx="10"/>
          </p:nvPr>
        </p:nvSpPr>
        <p:spPr/>
        <p:txBody>
          <a:bodyPr/>
          <a:lstStyle/>
          <a:p>
            <a:fld id="{CF22DEEC-1321-41AE-A9B2-A49599660CC2}" type="datetimeFigureOut">
              <a:rPr lang="en-US" smtClean="0"/>
              <a:t>11/12/2019</a:t>
            </a:fld>
            <a:endParaRPr lang="en-US"/>
          </a:p>
        </p:txBody>
      </p:sp>
      <p:sp>
        <p:nvSpPr>
          <p:cNvPr id="5" name="Footer Placeholder 4">
            <a:extLst>
              <a:ext uri="{FF2B5EF4-FFF2-40B4-BE49-F238E27FC236}">
                <a16:creationId xmlns:a16="http://schemas.microsoft.com/office/drawing/2014/main" id="{68F47C16-12E4-416A-9F07-DB219474F6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4250B2-38C0-47D1-9C7F-C0E30B74A528}"/>
              </a:ext>
            </a:extLst>
          </p:cNvPr>
          <p:cNvSpPr>
            <a:spLocks noGrp="1"/>
          </p:cNvSpPr>
          <p:nvPr>
            <p:ph type="sldNum" sz="quarter" idx="12"/>
          </p:nvPr>
        </p:nvSpPr>
        <p:spPr/>
        <p:txBody>
          <a:bodyPr/>
          <a:lstStyle/>
          <a:p>
            <a:fld id="{2AA6B883-8B13-42A8-B57F-12FE7000528F}" type="slidenum">
              <a:rPr lang="en-US" smtClean="0"/>
              <a:t>‹#›</a:t>
            </a:fld>
            <a:endParaRPr lang="en-US"/>
          </a:p>
        </p:txBody>
      </p:sp>
    </p:spTree>
    <p:extLst>
      <p:ext uri="{BB962C8B-B14F-4D97-AF65-F5344CB8AC3E}">
        <p14:creationId xmlns:p14="http://schemas.microsoft.com/office/powerpoint/2010/main" val="2936828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420B2-F7C7-4BC9-B4BA-FFBD48645E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0FE2FB-2349-49F2-B8AA-F258EA870D2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F0B855-856C-4566-B456-E09B780529A2}"/>
              </a:ext>
            </a:extLst>
          </p:cNvPr>
          <p:cNvSpPr>
            <a:spLocks noGrp="1"/>
          </p:cNvSpPr>
          <p:nvPr>
            <p:ph type="dt" sz="half" idx="10"/>
          </p:nvPr>
        </p:nvSpPr>
        <p:spPr/>
        <p:txBody>
          <a:bodyPr/>
          <a:lstStyle/>
          <a:p>
            <a:fld id="{CF22DEEC-1321-41AE-A9B2-A49599660CC2}" type="datetimeFigureOut">
              <a:rPr lang="en-US" smtClean="0"/>
              <a:t>11/12/2019</a:t>
            </a:fld>
            <a:endParaRPr lang="en-US"/>
          </a:p>
        </p:txBody>
      </p:sp>
      <p:sp>
        <p:nvSpPr>
          <p:cNvPr id="5" name="Footer Placeholder 4">
            <a:extLst>
              <a:ext uri="{FF2B5EF4-FFF2-40B4-BE49-F238E27FC236}">
                <a16:creationId xmlns:a16="http://schemas.microsoft.com/office/drawing/2014/main" id="{606AB005-4843-4077-8843-8401982174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00C3CC-5A2D-4668-9E74-F05239420F43}"/>
              </a:ext>
            </a:extLst>
          </p:cNvPr>
          <p:cNvSpPr>
            <a:spLocks noGrp="1"/>
          </p:cNvSpPr>
          <p:nvPr>
            <p:ph type="sldNum" sz="quarter" idx="12"/>
          </p:nvPr>
        </p:nvSpPr>
        <p:spPr/>
        <p:txBody>
          <a:bodyPr/>
          <a:lstStyle/>
          <a:p>
            <a:fld id="{2AA6B883-8B13-42A8-B57F-12FE7000528F}" type="slidenum">
              <a:rPr lang="en-US" smtClean="0"/>
              <a:t>‹#›</a:t>
            </a:fld>
            <a:endParaRPr lang="en-US"/>
          </a:p>
        </p:txBody>
      </p:sp>
    </p:spTree>
    <p:extLst>
      <p:ext uri="{BB962C8B-B14F-4D97-AF65-F5344CB8AC3E}">
        <p14:creationId xmlns:p14="http://schemas.microsoft.com/office/powerpoint/2010/main" val="2759394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844DD9-FA5D-456D-914A-C9112BA41A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AA8F044-F0BA-4276-B9CC-8E669714C40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F816E8-8F41-4CA6-807F-D76FB5DC7AAD}"/>
              </a:ext>
            </a:extLst>
          </p:cNvPr>
          <p:cNvSpPr>
            <a:spLocks noGrp="1"/>
          </p:cNvSpPr>
          <p:nvPr>
            <p:ph type="dt" sz="half" idx="10"/>
          </p:nvPr>
        </p:nvSpPr>
        <p:spPr/>
        <p:txBody>
          <a:bodyPr/>
          <a:lstStyle/>
          <a:p>
            <a:fld id="{CF22DEEC-1321-41AE-A9B2-A49599660CC2}" type="datetimeFigureOut">
              <a:rPr lang="en-US" smtClean="0"/>
              <a:t>11/12/2019</a:t>
            </a:fld>
            <a:endParaRPr lang="en-US"/>
          </a:p>
        </p:txBody>
      </p:sp>
      <p:sp>
        <p:nvSpPr>
          <p:cNvPr id="5" name="Footer Placeholder 4">
            <a:extLst>
              <a:ext uri="{FF2B5EF4-FFF2-40B4-BE49-F238E27FC236}">
                <a16:creationId xmlns:a16="http://schemas.microsoft.com/office/drawing/2014/main" id="{DB85D716-251A-46E8-96E8-EA6F0A0DDB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247A63-DD7F-44E0-AEC8-624C1C13B8DD}"/>
              </a:ext>
            </a:extLst>
          </p:cNvPr>
          <p:cNvSpPr>
            <a:spLocks noGrp="1"/>
          </p:cNvSpPr>
          <p:nvPr>
            <p:ph type="sldNum" sz="quarter" idx="12"/>
          </p:nvPr>
        </p:nvSpPr>
        <p:spPr/>
        <p:txBody>
          <a:bodyPr/>
          <a:lstStyle/>
          <a:p>
            <a:fld id="{2AA6B883-8B13-42A8-B57F-12FE7000528F}" type="slidenum">
              <a:rPr lang="en-US" smtClean="0"/>
              <a:t>‹#›</a:t>
            </a:fld>
            <a:endParaRPr lang="en-US"/>
          </a:p>
        </p:txBody>
      </p:sp>
    </p:spTree>
    <p:extLst>
      <p:ext uri="{BB962C8B-B14F-4D97-AF65-F5344CB8AC3E}">
        <p14:creationId xmlns:p14="http://schemas.microsoft.com/office/powerpoint/2010/main" val="1669081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AEF5B-077D-479E-A9C7-C3C96879BD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D6988B-9AC4-45F3-9362-EB960DE3839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695667-1E4F-420D-813E-264733642C55}"/>
              </a:ext>
            </a:extLst>
          </p:cNvPr>
          <p:cNvSpPr>
            <a:spLocks noGrp="1"/>
          </p:cNvSpPr>
          <p:nvPr>
            <p:ph type="dt" sz="half" idx="10"/>
          </p:nvPr>
        </p:nvSpPr>
        <p:spPr/>
        <p:txBody>
          <a:bodyPr/>
          <a:lstStyle/>
          <a:p>
            <a:fld id="{CF22DEEC-1321-41AE-A9B2-A49599660CC2}" type="datetimeFigureOut">
              <a:rPr lang="en-US" smtClean="0"/>
              <a:t>11/12/2019</a:t>
            </a:fld>
            <a:endParaRPr lang="en-US"/>
          </a:p>
        </p:txBody>
      </p:sp>
      <p:sp>
        <p:nvSpPr>
          <p:cNvPr id="5" name="Footer Placeholder 4">
            <a:extLst>
              <a:ext uri="{FF2B5EF4-FFF2-40B4-BE49-F238E27FC236}">
                <a16:creationId xmlns:a16="http://schemas.microsoft.com/office/drawing/2014/main" id="{2AF03C58-EFDC-42B8-8C68-D8AD82B3D7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389A45-5CAB-412C-A38E-1D93DC2F6546}"/>
              </a:ext>
            </a:extLst>
          </p:cNvPr>
          <p:cNvSpPr>
            <a:spLocks noGrp="1"/>
          </p:cNvSpPr>
          <p:nvPr>
            <p:ph type="sldNum" sz="quarter" idx="12"/>
          </p:nvPr>
        </p:nvSpPr>
        <p:spPr/>
        <p:txBody>
          <a:bodyPr/>
          <a:lstStyle/>
          <a:p>
            <a:fld id="{2AA6B883-8B13-42A8-B57F-12FE7000528F}" type="slidenum">
              <a:rPr lang="en-US" smtClean="0"/>
              <a:t>‹#›</a:t>
            </a:fld>
            <a:endParaRPr lang="en-US"/>
          </a:p>
        </p:txBody>
      </p:sp>
    </p:spTree>
    <p:extLst>
      <p:ext uri="{BB962C8B-B14F-4D97-AF65-F5344CB8AC3E}">
        <p14:creationId xmlns:p14="http://schemas.microsoft.com/office/powerpoint/2010/main" val="1643127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B2214-86A0-44EE-B530-F46EB6B72C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1D7469-ECE8-446A-A5C2-5326B7DFA99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E0BEB6E-F966-483F-80AA-C690A105BD43}"/>
              </a:ext>
            </a:extLst>
          </p:cNvPr>
          <p:cNvSpPr>
            <a:spLocks noGrp="1"/>
          </p:cNvSpPr>
          <p:nvPr>
            <p:ph type="dt" sz="half" idx="10"/>
          </p:nvPr>
        </p:nvSpPr>
        <p:spPr/>
        <p:txBody>
          <a:bodyPr/>
          <a:lstStyle/>
          <a:p>
            <a:fld id="{CF22DEEC-1321-41AE-A9B2-A49599660CC2}" type="datetimeFigureOut">
              <a:rPr lang="en-US" smtClean="0"/>
              <a:t>11/12/2019</a:t>
            </a:fld>
            <a:endParaRPr lang="en-US"/>
          </a:p>
        </p:txBody>
      </p:sp>
      <p:sp>
        <p:nvSpPr>
          <p:cNvPr id="5" name="Footer Placeholder 4">
            <a:extLst>
              <a:ext uri="{FF2B5EF4-FFF2-40B4-BE49-F238E27FC236}">
                <a16:creationId xmlns:a16="http://schemas.microsoft.com/office/drawing/2014/main" id="{F2ACD2BF-0C14-4AEB-BF2E-A2DB399DCC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2DB6008-301B-4252-90BB-6DA478907EF1}"/>
              </a:ext>
            </a:extLst>
          </p:cNvPr>
          <p:cNvSpPr>
            <a:spLocks noGrp="1"/>
          </p:cNvSpPr>
          <p:nvPr>
            <p:ph type="sldNum" sz="quarter" idx="12"/>
          </p:nvPr>
        </p:nvSpPr>
        <p:spPr/>
        <p:txBody>
          <a:bodyPr/>
          <a:lstStyle/>
          <a:p>
            <a:fld id="{2AA6B883-8B13-42A8-B57F-12FE7000528F}" type="slidenum">
              <a:rPr lang="en-US" smtClean="0"/>
              <a:t>‹#›</a:t>
            </a:fld>
            <a:endParaRPr lang="en-US"/>
          </a:p>
        </p:txBody>
      </p:sp>
    </p:spTree>
    <p:extLst>
      <p:ext uri="{BB962C8B-B14F-4D97-AF65-F5344CB8AC3E}">
        <p14:creationId xmlns:p14="http://schemas.microsoft.com/office/powerpoint/2010/main" val="4185695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928EE-673C-4E77-81A4-8DA87A7B8F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86F826-2450-4A5B-9D00-BE1E2C4E0CD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0BB301C-ABEE-4A46-92B2-FEBE39CDE5A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5873499-70F9-4879-8A3E-8915EBC4962F}"/>
              </a:ext>
            </a:extLst>
          </p:cNvPr>
          <p:cNvSpPr>
            <a:spLocks noGrp="1"/>
          </p:cNvSpPr>
          <p:nvPr>
            <p:ph type="dt" sz="half" idx="10"/>
          </p:nvPr>
        </p:nvSpPr>
        <p:spPr/>
        <p:txBody>
          <a:bodyPr/>
          <a:lstStyle/>
          <a:p>
            <a:fld id="{CF22DEEC-1321-41AE-A9B2-A49599660CC2}" type="datetimeFigureOut">
              <a:rPr lang="en-US" smtClean="0"/>
              <a:t>11/12/2019</a:t>
            </a:fld>
            <a:endParaRPr lang="en-US"/>
          </a:p>
        </p:txBody>
      </p:sp>
      <p:sp>
        <p:nvSpPr>
          <p:cNvPr id="6" name="Footer Placeholder 5">
            <a:extLst>
              <a:ext uri="{FF2B5EF4-FFF2-40B4-BE49-F238E27FC236}">
                <a16:creationId xmlns:a16="http://schemas.microsoft.com/office/drawing/2014/main" id="{BB43CA9F-5D27-47CA-A05F-A29FA26869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97912F6-198C-4102-B84D-61021EF5C54B}"/>
              </a:ext>
            </a:extLst>
          </p:cNvPr>
          <p:cNvSpPr>
            <a:spLocks noGrp="1"/>
          </p:cNvSpPr>
          <p:nvPr>
            <p:ph type="sldNum" sz="quarter" idx="12"/>
          </p:nvPr>
        </p:nvSpPr>
        <p:spPr/>
        <p:txBody>
          <a:bodyPr/>
          <a:lstStyle/>
          <a:p>
            <a:fld id="{2AA6B883-8B13-42A8-B57F-12FE7000528F}" type="slidenum">
              <a:rPr lang="en-US" smtClean="0"/>
              <a:t>‹#›</a:t>
            </a:fld>
            <a:endParaRPr lang="en-US"/>
          </a:p>
        </p:txBody>
      </p:sp>
    </p:spTree>
    <p:extLst>
      <p:ext uri="{BB962C8B-B14F-4D97-AF65-F5344CB8AC3E}">
        <p14:creationId xmlns:p14="http://schemas.microsoft.com/office/powerpoint/2010/main" val="3210005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B9753-8C62-4FDE-A50E-1FC6EF53E56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781D84-22A1-4145-A21B-41B1EA4FDD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CCF8987-065E-4ACC-BE55-60835E799CA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385D1B8-59A7-4AD5-92B6-17A6E3EFC7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05406CF-01CE-4973-81A6-B3BE479D94F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F197185-5A77-4829-BF01-319ACAF4188F}"/>
              </a:ext>
            </a:extLst>
          </p:cNvPr>
          <p:cNvSpPr>
            <a:spLocks noGrp="1"/>
          </p:cNvSpPr>
          <p:nvPr>
            <p:ph type="dt" sz="half" idx="10"/>
          </p:nvPr>
        </p:nvSpPr>
        <p:spPr/>
        <p:txBody>
          <a:bodyPr/>
          <a:lstStyle/>
          <a:p>
            <a:fld id="{CF22DEEC-1321-41AE-A9B2-A49599660CC2}" type="datetimeFigureOut">
              <a:rPr lang="en-US" smtClean="0"/>
              <a:t>11/12/2019</a:t>
            </a:fld>
            <a:endParaRPr lang="en-US"/>
          </a:p>
        </p:txBody>
      </p:sp>
      <p:sp>
        <p:nvSpPr>
          <p:cNvPr id="8" name="Footer Placeholder 7">
            <a:extLst>
              <a:ext uri="{FF2B5EF4-FFF2-40B4-BE49-F238E27FC236}">
                <a16:creationId xmlns:a16="http://schemas.microsoft.com/office/drawing/2014/main" id="{557ADA07-D217-4EE7-9559-576582A4FE5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606D3B-DE59-4958-A12C-9DD51282E4F2}"/>
              </a:ext>
            </a:extLst>
          </p:cNvPr>
          <p:cNvSpPr>
            <a:spLocks noGrp="1"/>
          </p:cNvSpPr>
          <p:nvPr>
            <p:ph type="sldNum" sz="quarter" idx="12"/>
          </p:nvPr>
        </p:nvSpPr>
        <p:spPr/>
        <p:txBody>
          <a:bodyPr/>
          <a:lstStyle/>
          <a:p>
            <a:fld id="{2AA6B883-8B13-42A8-B57F-12FE7000528F}" type="slidenum">
              <a:rPr lang="en-US" smtClean="0"/>
              <a:t>‹#›</a:t>
            </a:fld>
            <a:endParaRPr lang="en-US"/>
          </a:p>
        </p:txBody>
      </p:sp>
    </p:spTree>
    <p:extLst>
      <p:ext uri="{BB962C8B-B14F-4D97-AF65-F5344CB8AC3E}">
        <p14:creationId xmlns:p14="http://schemas.microsoft.com/office/powerpoint/2010/main" val="1339950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171FA9-449A-4CAC-9039-452265378CB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81A04DB-BCF2-41B3-8683-E73F53E201BB}"/>
              </a:ext>
            </a:extLst>
          </p:cNvPr>
          <p:cNvSpPr>
            <a:spLocks noGrp="1"/>
          </p:cNvSpPr>
          <p:nvPr>
            <p:ph type="dt" sz="half" idx="10"/>
          </p:nvPr>
        </p:nvSpPr>
        <p:spPr/>
        <p:txBody>
          <a:bodyPr/>
          <a:lstStyle/>
          <a:p>
            <a:fld id="{CF22DEEC-1321-41AE-A9B2-A49599660CC2}" type="datetimeFigureOut">
              <a:rPr lang="en-US" smtClean="0"/>
              <a:t>11/12/2019</a:t>
            </a:fld>
            <a:endParaRPr lang="en-US"/>
          </a:p>
        </p:txBody>
      </p:sp>
      <p:sp>
        <p:nvSpPr>
          <p:cNvPr id="4" name="Footer Placeholder 3">
            <a:extLst>
              <a:ext uri="{FF2B5EF4-FFF2-40B4-BE49-F238E27FC236}">
                <a16:creationId xmlns:a16="http://schemas.microsoft.com/office/drawing/2014/main" id="{DF01ABC5-DD85-4F5A-88C7-2528AE43147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828C20-6970-4F2A-8AF8-75FC84D978F6}"/>
              </a:ext>
            </a:extLst>
          </p:cNvPr>
          <p:cNvSpPr>
            <a:spLocks noGrp="1"/>
          </p:cNvSpPr>
          <p:nvPr>
            <p:ph type="sldNum" sz="quarter" idx="12"/>
          </p:nvPr>
        </p:nvSpPr>
        <p:spPr/>
        <p:txBody>
          <a:bodyPr/>
          <a:lstStyle/>
          <a:p>
            <a:fld id="{2AA6B883-8B13-42A8-B57F-12FE7000528F}" type="slidenum">
              <a:rPr lang="en-US" smtClean="0"/>
              <a:t>‹#›</a:t>
            </a:fld>
            <a:endParaRPr lang="en-US"/>
          </a:p>
        </p:txBody>
      </p:sp>
    </p:spTree>
    <p:extLst>
      <p:ext uri="{BB962C8B-B14F-4D97-AF65-F5344CB8AC3E}">
        <p14:creationId xmlns:p14="http://schemas.microsoft.com/office/powerpoint/2010/main" val="3896872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B6EB3E-EA74-4AD9-8D89-7DE2EE047315}"/>
              </a:ext>
            </a:extLst>
          </p:cNvPr>
          <p:cNvSpPr>
            <a:spLocks noGrp="1"/>
          </p:cNvSpPr>
          <p:nvPr>
            <p:ph type="dt" sz="half" idx="10"/>
          </p:nvPr>
        </p:nvSpPr>
        <p:spPr/>
        <p:txBody>
          <a:bodyPr/>
          <a:lstStyle/>
          <a:p>
            <a:fld id="{CF22DEEC-1321-41AE-A9B2-A49599660CC2}" type="datetimeFigureOut">
              <a:rPr lang="en-US" smtClean="0"/>
              <a:t>11/12/2019</a:t>
            </a:fld>
            <a:endParaRPr lang="en-US"/>
          </a:p>
        </p:txBody>
      </p:sp>
      <p:sp>
        <p:nvSpPr>
          <p:cNvPr id="3" name="Footer Placeholder 2">
            <a:extLst>
              <a:ext uri="{FF2B5EF4-FFF2-40B4-BE49-F238E27FC236}">
                <a16:creationId xmlns:a16="http://schemas.microsoft.com/office/drawing/2014/main" id="{B725EA61-9898-4D94-A1DB-2E2A12A469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664045F-8F4F-4A14-BD7A-654A97ABB252}"/>
              </a:ext>
            </a:extLst>
          </p:cNvPr>
          <p:cNvSpPr>
            <a:spLocks noGrp="1"/>
          </p:cNvSpPr>
          <p:nvPr>
            <p:ph type="sldNum" sz="quarter" idx="12"/>
          </p:nvPr>
        </p:nvSpPr>
        <p:spPr/>
        <p:txBody>
          <a:bodyPr/>
          <a:lstStyle/>
          <a:p>
            <a:fld id="{2AA6B883-8B13-42A8-B57F-12FE7000528F}" type="slidenum">
              <a:rPr lang="en-US" smtClean="0"/>
              <a:t>‹#›</a:t>
            </a:fld>
            <a:endParaRPr lang="en-US"/>
          </a:p>
        </p:txBody>
      </p:sp>
    </p:spTree>
    <p:extLst>
      <p:ext uri="{BB962C8B-B14F-4D97-AF65-F5344CB8AC3E}">
        <p14:creationId xmlns:p14="http://schemas.microsoft.com/office/powerpoint/2010/main" val="43138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90C25-DF75-4248-BD88-C15DF9E4C3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455C0A-B80B-4D05-97B9-11E32F172F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99DB886-0C81-41B8-AF21-B3D2C97E06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0AA3C5D-DCD6-4596-80E8-50924B7F3133}"/>
              </a:ext>
            </a:extLst>
          </p:cNvPr>
          <p:cNvSpPr>
            <a:spLocks noGrp="1"/>
          </p:cNvSpPr>
          <p:nvPr>
            <p:ph type="dt" sz="half" idx="10"/>
          </p:nvPr>
        </p:nvSpPr>
        <p:spPr/>
        <p:txBody>
          <a:bodyPr/>
          <a:lstStyle/>
          <a:p>
            <a:fld id="{CF22DEEC-1321-41AE-A9B2-A49599660CC2}" type="datetimeFigureOut">
              <a:rPr lang="en-US" smtClean="0"/>
              <a:t>11/12/2019</a:t>
            </a:fld>
            <a:endParaRPr lang="en-US"/>
          </a:p>
        </p:txBody>
      </p:sp>
      <p:sp>
        <p:nvSpPr>
          <p:cNvPr id="6" name="Footer Placeholder 5">
            <a:extLst>
              <a:ext uri="{FF2B5EF4-FFF2-40B4-BE49-F238E27FC236}">
                <a16:creationId xmlns:a16="http://schemas.microsoft.com/office/drawing/2014/main" id="{384AD9E9-8DEA-435C-84CA-04346D3259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5C22A0-BEF1-40BA-9403-F29A4850E24E}"/>
              </a:ext>
            </a:extLst>
          </p:cNvPr>
          <p:cNvSpPr>
            <a:spLocks noGrp="1"/>
          </p:cNvSpPr>
          <p:nvPr>
            <p:ph type="sldNum" sz="quarter" idx="12"/>
          </p:nvPr>
        </p:nvSpPr>
        <p:spPr/>
        <p:txBody>
          <a:bodyPr/>
          <a:lstStyle/>
          <a:p>
            <a:fld id="{2AA6B883-8B13-42A8-B57F-12FE7000528F}" type="slidenum">
              <a:rPr lang="en-US" smtClean="0"/>
              <a:t>‹#›</a:t>
            </a:fld>
            <a:endParaRPr lang="en-US"/>
          </a:p>
        </p:txBody>
      </p:sp>
    </p:spTree>
    <p:extLst>
      <p:ext uri="{BB962C8B-B14F-4D97-AF65-F5344CB8AC3E}">
        <p14:creationId xmlns:p14="http://schemas.microsoft.com/office/powerpoint/2010/main" val="1444787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FD478-2160-48EE-8588-E69193BA69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6EAF37D-D424-4328-8E31-907AB35E30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9658325-9FD4-4A29-91E6-C6D1DBEB8C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6530BA1-2B57-41E6-B620-24C2B0F74527}"/>
              </a:ext>
            </a:extLst>
          </p:cNvPr>
          <p:cNvSpPr>
            <a:spLocks noGrp="1"/>
          </p:cNvSpPr>
          <p:nvPr>
            <p:ph type="dt" sz="half" idx="10"/>
          </p:nvPr>
        </p:nvSpPr>
        <p:spPr/>
        <p:txBody>
          <a:bodyPr/>
          <a:lstStyle/>
          <a:p>
            <a:fld id="{CF22DEEC-1321-41AE-A9B2-A49599660CC2}" type="datetimeFigureOut">
              <a:rPr lang="en-US" smtClean="0"/>
              <a:t>11/12/2019</a:t>
            </a:fld>
            <a:endParaRPr lang="en-US"/>
          </a:p>
        </p:txBody>
      </p:sp>
      <p:sp>
        <p:nvSpPr>
          <p:cNvPr id="6" name="Footer Placeholder 5">
            <a:extLst>
              <a:ext uri="{FF2B5EF4-FFF2-40B4-BE49-F238E27FC236}">
                <a16:creationId xmlns:a16="http://schemas.microsoft.com/office/drawing/2014/main" id="{1A6B2A19-2641-4757-94EF-38154575C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1A7305-AE7A-476B-9ADA-B7DF4093071A}"/>
              </a:ext>
            </a:extLst>
          </p:cNvPr>
          <p:cNvSpPr>
            <a:spLocks noGrp="1"/>
          </p:cNvSpPr>
          <p:nvPr>
            <p:ph type="sldNum" sz="quarter" idx="12"/>
          </p:nvPr>
        </p:nvSpPr>
        <p:spPr/>
        <p:txBody>
          <a:bodyPr/>
          <a:lstStyle/>
          <a:p>
            <a:fld id="{2AA6B883-8B13-42A8-B57F-12FE7000528F}" type="slidenum">
              <a:rPr lang="en-US" smtClean="0"/>
              <a:t>‹#›</a:t>
            </a:fld>
            <a:endParaRPr lang="en-US"/>
          </a:p>
        </p:txBody>
      </p:sp>
    </p:spTree>
    <p:extLst>
      <p:ext uri="{BB962C8B-B14F-4D97-AF65-F5344CB8AC3E}">
        <p14:creationId xmlns:p14="http://schemas.microsoft.com/office/powerpoint/2010/main" val="2978760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3E16EA-04BA-42B2-A81F-F4DDF516FD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22357B8-C4A0-4F03-9819-B32CAEDCAC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68A734-F1B2-43DE-AF70-567979E746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22DEEC-1321-41AE-A9B2-A49599660CC2}" type="datetimeFigureOut">
              <a:rPr lang="en-US" smtClean="0"/>
              <a:t>11/12/2019</a:t>
            </a:fld>
            <a:endParaRPr lang="en-US"/>
          </a:p>
        </p:txBody>
      </p:sp>
      <p:sp>
        <p:nvSpPr>
          <p:cNvPr id="5" name="Footer Placeholder 4">
            <a:extLst>
              <a:ext uri="{FF2B5EF4-FFF2-40B4-BE49-F238E27FC236}">
                <a16:creationId xmlns:a16="http://schemas.microsoft.com/office/drawing/2014/main" id="{12B36FD3-1FE6-4270-B6B8-2371CAB457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8BD26C3-A523-40B7-95EF-DE392E7F07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A6B883-8B13-42A8-B57F-12FE7000528F}" type="slidenum">
              <a:rPr lang="en-US" smtClean="0"/>
              <a:t>‹#›</a:t>
            </a:fld>
            <a:endParaRPr lang="en-US"/>
          </a:p>
        </p:txBody>
      </p:sp>
    </p:spTree>
    <p:extLst>
      <p:ext uri="{BB962C8B-B14F-4D97-AF65-F5344CB8AC3E}">
        <p14:creationId xmlns:p14="http://schemas.microsoft.com/office/powerpoint/2010/main" val="459215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44B35-4CCA-4064-9E64-ADF40FB99618}"/>
              </a:ext>
            </a:extLst>
          </p:cNvPr>
          <p:cNvSpPr>
            <a:spLocks noGrp="1"/>
          </p:cNvSpPr>
          <p:nvPr>
            <p:ph type="ctrTitle"/>
          </p:nvPr>
        </p:nvSpPr>
        <p:spPr/>
        <p:txBody>
          <a:bodyPr>
            <a:normAutofit fontScale="90000"/>
          </a:bodyPr>
          <a:lstStyle/>
          <a:p>
            <a:pPr algn="l"/>
            <a:r>
              <a:rPr lang="tr-TR" b="1" i="1" dirty="0">
                <a:solidFill>
                  <a:srgbClr val="0070C0"/>
                </a:solidFill>
              </a:rPr>
              <a:t>Yaşlıda </a:t>
            </a:r>
            <a:br>
              <a:rPr lang="tr-TR" b="1" i="1" dirty="0">
                <a:solidFill>
                  <a:srgbClr val="0070C0"/>
                </a:solidFill>
              </a:rPr>
            </a:br>
            <a:r>
              <a:rPr lang="tr-TR" b="1" i="1" dirty="0">
                <a:solidFill>
                  <a:srgbClr val="0070C0"/>
                </a:solidFill>
              </a:rPr>
              <a:t>Üriner İnkontinansa (Üİ) (idrar kaçırma) Yaklaşım</a:t>
            </a:r>
            <a:endParaRPr lang="en-US" b="1" i="1" dirty="0">
              <a:solidFill>
                <a:srgbClr val="0070C0"/>
              </a:solidFill>
            </a:endParaRPr>
          </a:p>
        </p:txBody>
      </p:sp>
      <p:sp>
        <p:nvSpPr>
          <p:cNvPr id="3" name="Subtitle 2">
            <a:extLst>
              <a:ext uri="{FF2B5EF4-FFF2-40B4-BE49-F238E27FC236}">
                <a16:creationId xmlns:a16="http://schemas.microsoft.com/office/drawing/2014/main" id="{6CCEA84B-9279-4C6E-9418-B82956C243E2}"/>
              </a:ext>
            </a:extLst>
          </p:cNvPr>
          <p:cNvSpPr>
            <a:spLocks noGrp="1"/>
          </p:cNvSpPr>
          <p:nvPr>
            <p:ph type="subTitle" idx="1"/>
          </p:nvPr>
        </p:nvSpPr>
        <p:spPr/>
        <p:txBody>
          <a:bodyPr>
            <a:normAutofit lnSpcReduction="10000"/>
          </a:bodyPr>
          <a:lstStyle/>
          <a:p>
            <a:endParaRPr lang="tr-TR" b="1" dirty="0">
              <a:solidFill>
                <a:schemeClr val="tx2"/>
              </a:solidFill>
            </a:endParaRPr>
          </a:p>
          <a:p>
            <a:r>
              <a:rPr lang="tr-TR" b="1" dirty="0">
                <a:solidFill>
                  <a:schemeClr val="tx2"/>
                </a:solidFill>
              </a:rPr>
              <a:t>Doç. Dr. Ahmet YALÇIN</a:t>
            </a:r>
          </a:p>
          <a:p>
            <a:r>
              <a:rPr lang="tr-TR" b="1" dirty="0">
                <a:solidFill>
                  <a:schemeClr val="tx2"/>
                </a:solidFill>
              </a:rPr>
              <a:t>A.Ü.T.F. Geriatri BD.</a:t>
            </a:r>
          </a:p>
          <a:p>
            <a:r>
              <a:rPr lang="tr-TR" b="1" dirty="0">
                <a:solidFill>
                  <a:schemeClr val="tx2"/>
                </a:solidFill>
              </a:rPr>
              <a:t>2019</a:t>
            </a:r>
            <a:endParaRPr lang="en-US" b="1" dirty="0">
              <a:solidFill>
                <a:schemeClr val="tx2"/>
              </a:solidFill>
            </a:endParaRPr>
          </a:p>
        </p:txBody>
      </p:sp>
      <p:pic>
        <p:nvPicPr>
          <p:cNvPr id="5" name="Picture 4">
            <a:extLst>
              <a:ext uri="{FF2B5EF4-FFF2-40B4-BE49-F238E27FC236}">
                <a16:creationId xmlns:a16="http://schemas.microsoft.com/office/drawing/2014/main" id="{113B3980-9660-4DF6-933F-1305D368AB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3555" y="4015079"/>
            <a:ext cx="2286000" cy="2000250"/>
          </a:xfrm>
          <a:prstGeom prst="rect">
            <a:avLst/>
          </a:prstGeom>
        </p:spPr>
      </p:pic>
      <p:pic>
        <p:nvPicPr>
          <p:cNvPr id="7" name="Picture 6">
            <a:extLst>
              <a:ext uri="{FF2B5EF4-FFF2-40B4-BE49-F238E27FC236}">
                <a16:creationId xmlns:a16="http://schemas.microsoft.com/office/drawing/2014/main" id="{1D0759D8-D1CD-4373-8E7C-17CD9817E1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47765" y="4382844"/>
            <a:ext cx="2619375" cy="1743075"/>
          </a:xfrm>
          <a:prstGeom prst="rect">
            <a:avLst/>
          </a:prstGeom>
        </p:spPr>
      </p:pic>
    </p:spTree>
    <p:extLst>
      <p:ext uri="{BB962C8B-B14F-4D97-AF65-F5344CB8AC3E}">
        <p14:creationId xmlns:p14="http://schemas.microsoft.com/office/powerpoint/2010/main" val="7623014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3E0F1AB-8A8A-41AC-9909-37A31B3526E1}"/>
              </a:ext>
            </a:extLst>
          </p:cNvPr>
          <p:cNvSpPr>
            <a:spLocks noGrp="1"/>
          </p:cNvSpPr>
          <p:nvPr>
            <p:ph type="title"/>
          </p:nvPr>
        </p:nvSpPr>
        <p:spPr>
          <a:ln>
            <a:solidFill>
              <a:srgbClr val="00B0F0"/>
            </a:solidFill>
          </a:ln>
        </p:spPr>
        <p:txBody>
          <a:bodyPr/>
          <a:lstStyle/>
          <a:p>
            <a:pPr algn="ctr"/>
            <a:r>
              <a:rPr lang="tr-TR" b="1" dirty="0">
                <a:solidFill>
                  <a:srgbClr val="0070C0"/>
                </a:solidFill>
              </a:rPr>
              <a:t>Yaşlanmaya Bağlı Üriner Sistemde Olan Değişiklikler </a:t>
            </a:r>
            <a:endParaRPr lang="en-US" b="1" dirty="0">
              <a:solidFill>
                <a:srgbClr val="0070C0"/>
              </a:solidFill>
            </a:endParaRPr>
          </a:p>
        </p:txBody>
      </p:sp>
      <p:sp>
        <p:nvSpPr>
          <p:cNvPr id="8" name="Content Placeholder 7">
            <a:extLst>
              <a:ext uri="{FF2B5EF4-FFF2-40B4-BE49-F238E27FC236}">
                <a16:creationId xmlns:a16="http://schemas.microsoft.com/office/drawing/2014/main" id="{A51C7C53-4251-496D-8A67-43075130C9D4}"/>
              </a:ext>
            </a:extLst>
          </p:cNvPr>
          <p:cNvSpPr>
            <a:spLocks noGrp="1"/>
          </p:cNvSpPr>
          <p:nvPr>
            <p:ph idx="1"/>
          </p:nvPr>
        </p:nvSpPr>
        <p:spPr>
          <a:ln>
            <a:solidFill>
              <a:srgbClr val="00B0F0"/>
            </a:solidFill>
          </a:ln>
        </p:spPr>
        <p:txBody>
          <a:bodyPr>
            <a:normAutofit/>
          </a:bodyPr>
          <a:lstStyle/>
          <a:p>
            <a:r>
              <a:rPr lang="tr-TR" dirty="0"/>
              <a:t>Yaşlanma tek başına Üİ sebebi olmaz, ancak bazı yaşla ilişkili değişiklikler katkıda bulunabilir. </a:t>
            </a:r>
          </a:p>
          <a:p>
            <a:endParaRPr lang="en-US" dirty="0"/>
          </a:p>
        </p:txBody>
      </p:sp>
      <p:graphicFrame>
        <p:nvGraphicFramePr>
          <p:cNvPr id="9" name="Table 8">
            <a:extLst>
              <a:ext uri="{FF2B5EF4-FFF2-40B4-BE49-F238E27FC236}">
                <a16:creationId xmlns:a16="http://schemas.microsoft.com/office/drawing/2014/main" id="{49F31FFD-E773-433C-887D-C755A8D003C6}"/>
              </a:ext>
            </a:extLst>
          </p:cNvPr>
          <p:cNvGraphicFramePr>
            <a:graphicFrameLocks noGrp="1"/>
          </p:cNvGraphicFramePr>
          <p:nvPr>
            <p:extLst>
              <p:ext uri="{D42A27DB-BD31-4B8C-83A1-F6EECF244321}">
                <p14:modId xmlns:p14="http://schemas.microsoft.com/office/powerpoint/2010/main" val="3298059723"/>
              </p:ext>
            </p:extLst>
          </p:nvPr>
        </p:nvGraphicFramePr>
        <p:xfrm>
          <a:off x="1476188" y="2669370"/>
          <a:ext cx="8128000" cy="280166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71482827"/>
                    </a:ext>
                  </a:extLst>
                </a:gridCol>
                <a:gridCol w="4064000">
                  <a:extLst>
                    <a:ext uri="{9D8B030D-6E8A-4147-A177-3AD203B41FA5}">
                      <a16:colId xmlns:a16="http://schemas.microsoft.com/office/drawing/2014/main" val="2015490257"/>
                    </a:ext>
                  </a:extLst>
                </a:gridCol>
              </a:tblGrid>
              <a:tr h="453520">
                <a:tc gridSpan="2">
                  <a:txBody>
                    <a:bodyPr/>
                    <a:lstStyle/>
                    <a:p>
                      <a:pPr algn="ctr"/>
                      <a:r>
                        <a:rPr lang="tr-TR" b="1" dirty="0"/>
                        <a:t>DEĞİŞİKLİKLER </a:t>
                      </a:r>
                      <a:endParaRPr lang="en-US" b="1" dirty="0"/>
                    </a:p>
                  </a:txBody>
                  <a:tcPr/>
                </a:tc>
                <a:tc hMerge="1">
                  <a:txBody>
                    <a:bodyPr/>
                    <a:lstStyle/>
                    <a:p>
                      <a:endParaRPr lang="en-US" dirty="0"/>
                    </a:p>
                  </a:txBody>
                  <a:tcPr/>
                </a:tc>
                <a:extLst>
                  <a:ext uri="{0D108BD9-81ED-4DB2-BD59-A6C34878D82A}">
                    <a16:rowId xmlns:a16="http://schemas.microsoft.com/office/drawing/2014/main" val="1343179237"/>
                  </a:ext>
                </a:extLst>
              </a:tr>
              <a:tr h="453520">
                <a:tc>
                  <a:txBody>
                    <a:bodyPr/>
                    <a:lstStyle/>
                    <a:p>
                      <a:r>
                        <a:rPr lang="tr-TR" dirty="0" err="1" smtClean="0"/>
                        <a:t>Detrisör</a:t>
                      </a:r>
                      <a:r>
                        <a:rPr lang="tr-TR" dirty="0" smtClean="0"/>
                        <a:t> kasının</a:t>
                      </a:r>
                      <a:r>
                        <a:rPr lang="tr-TR" baseline="0" dirty="0" smtClean="0"/>
                        <a:t> kasılma gücü </a:t>
                      </a:r>
                      <a:r>
                        <a:rPr lang="tr-TR" baseline="0" smtClean="0"/>
                        <a:t>azalır, </a:t>
                      </a:r>
                      <a:r>
                        <a:rPr lang="tr-TR" smtClean="0"/>
                        <a:t>İstemsiz </a:t>
                      </a:r>
                      <a:r>
                        <a:rPr lang="tr-TR" dirty="0" smtClean="0"/>
                        <a:t>mesane kasılmaları artar, mesane </a:t>
                      </a:r>
                      <a:r>
                        <a:rPr lang="tr-TR" dirty="0"/>
                        <a:t>kapasitesi </a:t>
                      </a:r>
                      <a:r>
                        <a:rPr lang="tr-TR" dirty="0" smtClean="0"/>
                        <a:t>azalır.</a:t>
                      </a:r>
                      <a:r>
                        <a:rPr lang="tr-TR" baseline="0" dirty="0" smtClean="0"/>
                        <a:t> </a:t>
                      </a:r>
                      <a:endParaRPr lang="en-US" dirty="0"/>
                    </a:p>
                  </a:txBody>
                  <a:tcPr/>
                </a:tc>
                <a:tc>
                  <a:txBody>
                    <a:bodyPr/>
                    <a:lstStyle/>
                    <a:p>
                      <a:r>
                        <a:rPr lang="tr-TR" dirty="0"/>
                        <a:t>Post residüel volüm artar</a:t>
                      </a:r>
                      <a:endParaRPr lang="en-US" dirty="0"/>
                    </a:p>
                  </a:txBody>
                  <a:tcPr/>
                </a:tc>
                <a:extLst>
                  <a:ext uri="{0D108BD9-81ED-4DB2-BD59-A6C34878D82A}">
                    <a16:rowId xmlns:a16="http://schemas.microsoft.com/office/drawing/2014/main" val="3287903978"/>
                  </a:ext>
                </a:extLst>
              </a:tr>
              <a:tr h="793660">
                <a:tc>
                  <a:txBody>
                    <a:bodyPr/>
                    <a:lstStyle/>
                    <a:p>
                      <a:r>
                        <a:rPr lang="tr-TR" dirty="0"/>
                        <a:t>Kadınlarda mesane boynu ve üretral direnç P azalır </a:t>
                      </a:r>
                      <a:endParaRPr lang="en-US" dirty="0"/>
                    </a:p>
                  </a:txBody>
                  <a:tcPr/>
                </a:tc>
                <a:tc>
                  <a:txBody>
                    <a:bodyPr/>
                    <a:lstStyle/>
                    <a:p>
                      <a:r>
                        <a:rPr lang="tr-TR" dirty="0"/>
                        <a:t>Kadında azalan östrojene bağlı atrofik </a:t>
                      </a:r>
                      <a:r>
                        <a:rPr lang="tr-TR" dirty="0" err="1"/>
                        <a:t>vajinit</a:t>
                      </a:r>
                      <a:r>
                        <a:rPr lang="tr-TR" dirty="0"/>
                        <a:t>/</a:t>
                      </a:r>
                      <a:r>
                        <a:rPr lang="tr-TR" dirty="0" err="1"/>
                        <a:t>üretrit</a:t>
                      </a:r>
                      <a:r>
                        <a:rPr lang="tr-TR" dirty="0"/>
                        <a:t> </a:t>
                      </a:r>
                      <a:endParaRPr lang="en-US" dirty="0"/>
                    </a:p>
                  </a:txBody>
                  <a:tcPr/>
                </a:tc>
                <a:extLst>
                  <a:ext uri="{0D108BD9-81ED-4DB2-BD59-A6C34878D82A}">
                    <a16:rowId xmlns:a16="http://schemas.microsoft.com/office/drawing/2014/main" val="3861294176"/>
                  </a:ext>
                </a:extLst>
              </a:tr>
              <a:tr h="246211">
                <a:tc>
                  <a:txBody>
                    <a:bodyPr/>
                    <a:lstStyle/>
                    <a:p>
                      <a:r>
                        <a:rPr lang="tr-TR" dirty="0"/>
                        <a:t>Erkekte benin prostat hipertrofisi </a:t>
                      </a:r>
                      <a:endParaRPr lang="en-US" dirty="0"/>
                    </a:p>
                  </a:txBody>
                  <a:tcPr/>
                </a:tc>
                <a:tc>
                  <a:txBody>
                    <a:bodyPr/>
                    <a:lstStyle/>
                    <a:p>
                      <a:r>
                        <a:rPr lang="tr-TR" dirty="0"/>
                        <a:t>AVP ve ANP hormonlarında değişiklikler ile nokturnal poliüri</a:t>
                      </a:r>
                      <a:endParaRPr lang="en-US" dirty="0"/>
                    </a:p>
                  </a:txBody>
                  <a:tcPr/>
                </a:tc>
                <a:extLst>
                  <a:ext uri="{0D108BD9-81ED-4DB2-BD59-A6C34878D82A}">
                    <a16:rowId xmlns:a16="http://schemas.microsoft.com/office/drawing/2014/main" val="4288213013"/>
                  </a:ext>
                </a:extLst>
              </a:tr>
            </a:tbl>
          </a:graphicData>
        </a:graphic>
      </p:graphicFrame>
    </p:spTree>
    <p:extLst>
      <p:ext uri="{BB962C8B-B14F-4D97-AF65-F5344CB8AC3E}">
        <p14:creationId xmlns:p14="http://schemas.microsoft.com/office/powerpoint/2010/main" val="2418783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ln>
            <a:solidFill>
              <a:schemeClr val="accent1"/>
            </a:solidFill>
          </a:ln>
        </p:spPr>
        <p:txBody>
          <a:bodyPr/>
          <a:lstStyle/>
          <a:p>
            <a:pPr algn="ctr"/>
            <a:r>
              <a:rPr lang="tr-TR" b="1" dirty="0" smtClean="0">
                <a:solidFill>
                  <a:srgbClr val="0070C0"/>
                </a:solidFill>
              </a:rPr>
              <a:t>Üİ Risk Faktörleri  </a:t>
            </a:r>
            <a:endParaRPr lang="tr-TR" b="1" dirty="0">
              <a:solidFill>
                <a:srgbClr val="0070C0"/>
              </a:solidFill>
            </a:endParaRPr>
          </a:p>
        </p:txBody>
      </p:sp>
      <p:sp>
        <p:nvSpPr>
          <p:cNvPr id="3" name="İçerik Yer Tutucusu 2"/>
          <p:cNvSpPr>
            <a:spLocks noGrp="1"/>
          </p:cNvSpPr>
          <p:nvPr>
            <p:ph idx="1"/>
          </p:nvPr>
        </p:nvSpPr>
        <p:spPr>
          <a:ln>
            <a:solidFill>
              <a:schemeClr val="accent1"/>
            </a:solidFill>
          </a:ln>
        </p:spPr>
        <p:txBody>
          <a:bodyPr>
            <a:normAutofit/>
          </a:bodyPr>
          <a:lstStyle/>
          <a:p>
            <a:pPr lvl="0"/>
            <a:r>
              <a:rPr lang="tr-TR" b="1" dirty="0"/>
              <a:t>Yaş: </a:t>
            </a:r>
            <a:r>
              <a:rPr lang="tr-TR" dirty="0"/>
              <a:t>Hem Üİ sıklığı hem de şiddeti yaşla beraber artmaktadır. </a:t>
            </a:r>
          </a:p>
          <a:p>
            <a:pPr lvl="0"/>
            <a:r>
              <a:rPr lang="tr-TR" b="1" dirty="0" err="1"/>
              <a:t>Obezite</a:t>
            </a:r>
            <a:r>
              <a:rPr lang="tr-TR" b="1" dirty="0"/>
              <a:t>:</a:t>
            </a:r>
            <a:r>
              <a:rPr lang="tr-TR" dirty="0"/>
              <a:t> </a:t>
            </a:r>
            <a:r>
              <a:rPr lang="tr-TR" dirty="0" err="1"/>
              <a:t>Obez</a:t>
            </a:r>
            <a:r>
              <a:rPr lang="tr-TR" dirty="0"/>
              <a:t> kadınlarda Üİ riski </a:t>
            </a:r>
            <a:r>
              <a:rPr lang="tr-TR" dirty="0" err="1"/>
              <a:t>obez</a:t>
            </a:r>
            <a:r>
              <a:rPr lang="tr-TR" dirty="0"/>
              <a:t> olmayanlara göre üç kat daha fazla yüksektir. Özellikle stres Üİ için önemli bir risk faktörüdür. Kilo verilmesi Üİ şiddet ve sıklığında azalma sağlar.  </a:t>
            </a:r>
          </a:p>
          <a:p>
            <a:pPr lvl="0"/>
            <a:r>
              <a:rPr lang="tr-TR" b="1" dirty="0"/>
              <a:t>Parite:</a:t>
            </a:r>
            <a:r>
              <a:rPr lang="tr-TR" dirty="0"/>
              <a:t> Çok sayıda doğum yapmış olmak Üİ riskini ve </a:t>
            </a:r>
            <a:r>
              <a:rPr lang="tr-TR" dirty="0" err="1"/>
              <a:t>pelvik</a:t>
            </a:r>
            <a:r>
              <a:rPr lang="tr-TR" dirty="0"/>
              <a:t> organ sarkması riskini artırır. </a:t>
            </a:r>
          </a:p>
          <a:p>
            <a:pPr lvl="0"/>
            <a:r>
              <a:rPr lang="tr-TR" b="1" dirty="0"/>
              <a:t>Doğum şekli:</a:t>
            </a:r>
            <a:r>
              <a:rPr lang="tr-TR" dirty="0"/>
              <a:t> Vajinal doğum </a:t>
            </a:r>
            <a:r>
              <a:rPr lang="tr-TR" dirty="0" err="1"/>
              <a:t>sezeryana</a:t>
            </a:r>
            <a:r>
              <a:rPr lang="tr-TR" dirty="0"/>
              <a:t> göre stres Üİ riskini artırır. </a:t>
            </a:r>
          </a:p>
          <a:p>
            <a:pPr lvl="0"/>
            <a:r>
              <a:rPr lang="tr-TR" b="1" dirty="0"/>
              <a:t>Aile Hikayesi:</a:t>
            </a:r>
            <a:r>
              <a:rPr lang="tr-TR" dirty="0"/>
              <a:t> Sıkışma tipi Üİ için daha fazla geçerlidir. Ailede sıkışma tipi Üİ öyküsü varsa bireyin sıkışma Üİ olma riski artar. </a:t>
            </a:r>
          </a:p>
          <a:p>
            <a:endParaRPr lang="tr-TR" dirty="0"/>
          </a:p>
        </p:txBody>
      </p:sp>
    </p:spTree>
    <p:extLst>
      <p:ext uri="{BB962C8B-B14F-4D97-AF65-F5344CB8AC3E}">
        <p14:creationId xmlns:p14="http://schemas.microsoft.com/office/powerpoint/2010/main" val="1107638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ln>
            <a:solidFill>
              <a:schemeClr val="accent1"/>
            </a:solidFill>
          </a:ln>
        </p:spPr>
        <p:txBody>
          <a:bodyPr/>
          <a:lstStyle/>
          <a:p>
            <a:pPr algn="ctr"/>
            <a:r>
              <a:rPr lang="tr-TR" b="1" dirty="0" smtClean="0">
                <a:solidFill>
                  <a:schemeClr val="accent1"/>
                </a:solidFill>
              </a:rPr>
              <a:t> </a:t>
            </a:r>
            <a:r>
              <a:rPr lang="tr-TR" b="1" dirty="0" smtClean="0">
                <a:solidFill>
                  <a:srgbClr val="0070C0"/>
                </a:solidFill>
              </a:rPr>
              <a:t>Üİ Risk Faktörleri Devam</a:t>
            </a:r>
            <a:endParaRPr lang="tr-TR" b="1" dirty="0">
              <a:solidFill>
                <a:srgbClr val="0070C0"/>
              </a:solidFill>
            </a:endParaRPr>
          </a:p>
        </p:txBody>
      </p:sp>
      <p:sp>
        <p:nvSpPr>
          <p:cNvPr id="3" name="İçerik Yer Tutucusu 2"/>
          <p:cNvSpPr>
            <a:spLocks noGrp="1"/>
          </p:cNvSpPr>
          <p:nvPr>
            <p:ph idx="1"/>
          </p:nvPr>
        </p:nvSpPr>
        <p:spPr>
          <a:ln>
            <a:solidFill>
              <a:schemeClr val="accent1"/>
            </a:solidFill>
          </a:ln>
        </p:spPr>
        <p:txBody>
          <a:bodyPr/>
          <a:lstStyle/>
          <a:p>
            <a:pPr lvl="0"/>
            <a:r>
              <a:rPr lang="tr-TR" dirty="0"/>
              <a:t>Sigara</a:t>
            </a:r>
          </a:p>
          <a:p>
            <a:pPr lvl="0"/>
            <a:r>
              <a:rPr lang="tr-TR" dirty="0"/>
              <a:t>Aşırı kafein alımı</a:t>
            </a:r>
          </a:p>
          <a:p>
            <a:pPr lvl="0"/>
            <a:r>
              <a:rPr lang="tr-TR" dirty="0"/>
              <a:t>Diyabet </a:t>
            </a:r>
          </a:p>
          <a:p>
            <a:pPr lvl="0"/>
            <a:r>
              <a:rPr lang="tr-TR" dirty="0"/>
              <a:t>İnme</a:t>
            </a:r>
          </a:p>
          <a:p>
            <a:pPr lvl="0"/>
            <a:r>
              <a:rPr lang="tr-TR" dirty="0"/>
              <a:t>Kognitif bozukluk ve </a:t>
            </a:r>
            <a:r>
              <a:rPr lang="tr-TR" dirty="0" err="1"/>
              <a:t>demans</a:t>
            </a:r>
            <a:r>
              <a:rPr lang="tr-TR" dirty="0"/>
              <a:t> </a:t>
            </a:r>
          </a:p>
          <a:p>
            <a:pPr lvl="0"/>
            <a:r>
              <a:rPr lang="tr-TR" dirty="0" err="1"/>
              <a:t>Fekal</a:t>
            </a:r>
            <a:r>
              <a:rPr lang="tr-TR" dirty="0"/>
              <a:t> </a:t>
            </a:r>
            <a:r>
              <a:rPr lang="tr-TR" dirty="0" err="1"/>
              <a:t>inkontinans</a:t>
            </a:r>
            <a:r>
              <a:rPr lang="tr-TR" dirty="0"/>
              <a:t> ve </a:t>
            </a:r>
            <a:r>
              <a:rPr lang="tr-TR" dirty="0" err="1"/>
              <a:t>fekal</a:t>
            </a:r>
            <a:r>
              <a:rPr lang="tr-TR" dirty="0"/>
              <a:t> taşlaşma </a:t>
            </a:r>
          </a:p>
          <a:p>
            <a:pPr lvl="0"/>
            <a:r>
              <a:rPr lang="tr-TR" dirty="0"/>
              <a:t>Vajinal/</a:t>
            </a:r>
            <a:r>
              <a:rPr lang="tr-TR" dirty="0" err="1"/>
              <a:t>üretral</a:t>
            </a:r>
            <a:r>
              <a:rPr lang="tr-TR" dirty="0"/>
              <a:t> </a:t>
            </a:r>
            <a:r>
              <a:rPr lang="tr-TR" dirty="0" err="1"/>
              <a:t>atrofi</a:t>
            </a:r>
            <a:r>
              <a:rPr lang="tr-TR" dirty="0"/>
              <a:t> </a:t>
            </a:r>
          </a:p>
          <a:p>
            <a:pPr lvl="0"/>
            <a:r>
              <a:rPr lang="tr-TR" dirty="0" err="1"/>
              <a:t>Pelvik</a:t>
            </a:r>
            <a:r>
              <a:rPr lang="tr-TR" dirty="0"/>
              <a:t> radyoterapi ve cerrahi </a:t>
            </a:r>
          </a:p>
          <a:p>
            <a:endParaRPr lang="tr-TR" dirty="0"/>
          </a:p>
        </p:txBody>
      </p:sp>
    </p:spTree>
    <p:extLst>
      <p:ext uri="{BB962C8B-B14F-4D97-AF65-F5344CB8AC3E}">
        <p14:creationId xmlns:p14="http://schemas.microsoft.com/office/powerpoint/2010/main" val="35100882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44AA1-0FCC-4623-AF22-DD0386184FD9}"/>
              </a:ext>
            </a:extLst>
          </p:cNvPr>
          <p:cNvSpPr>
            <a:spLocks noGrp="1"/>
          </p:cNvSpPr>
          <p:nvPr>
            <p:ph type="title"/>
          </p:nvPr>
        </p:nvSpPr>
        <p:spPr>
          <a:ln>
            <a:solidFill>
              <a:srgbClr val="00B0F0"/>
            </a:solidFill>
          </a:ln>
        </p:spPr>
        <p:txBody>
          <a:bodyPr/>
          <a:lstStyle/>
          <a:p>
            <a:pPr algn="ctr"/>
            <a:r>
              <a:rPr lang="tr-TR" b="1" dirty="0">
                <a:solidFill>
                  <a:srgbClr val="0070C0"/>
                </a:solidFill>
              </a:rPr>
              <a:t>AKUT VE KRONİK Üİ</a:t>
            </a:r>
            <a:endParaRPr lang="en-US" b="1" dirty="0">
              <a:solidFill>
                <a:srgbClr val="0070C0"/>
              </a:solidFill>
            </a:endParaRPr>
          </a:p>
        </p:txBody>
      </p:sp>
      <p:sp>
        <p:nvSpPr>
          <p:cNvPr id="4" name="Text Placeholder 3">
            <a:extLst>
              <a:ext uri="{FF2B5EF4-FFF2-40B4-BE49-F238E27FC236}">
                <a16:creationId xmlns:a16="http://schemas.microsoft.com/office/drawing/2014/main" id="{FD259327-DBED-48BE-9E69-9814FF4D7DA5}"/>
              </a:ext>
            </a:extLst>
          </p:cNvPr>
          <p:cNvSpPr>
            <a:spLocks noGrp="1"/>
          </p:cNvSpPr>
          <p:nvPr>
            <p:ph type="body" idx="1"/>
          </p:nvPr>
        </p:nvSpPr>
        <p:spPr>
          <a:ln>
            <a:solidFill>
              <a:srgbClr val="00B0F0"/>
            </a:solidFill>
          </a:ln>
        </p:spPr>
        <p:txBody>
          <a:bodyPr/>
          <a:lstStyle/>
          <a:p>
            <a:pPr algn="ctr"/>
            <a:r>
              <a:rPr lang="tr-TR" dirty="0">
                <a:solidFill>
                  <a:srgbClr val="0070C0"/>
                </a:solidFill>
              </a:rPr>
              <a:t>AKUT Üİ</a:t>
            </a:r>
            <a:endParaRPr lang="en-US" dirty="0">
              <a:solidFill>
                <a:srgbClr val="0070C0"/>
              </a:solidFill>
            </a:endParaRPr>
          </a:p>
        </p:txBody>
      </p:sp>
      <p:sp>
        <p:nvSpPr>
          <p:cNvPr id="3" name="Content Placeholder 2">
            <a:extLst>
              <a:ext uri="{FF2B5EF4-FFF2-40B4-BE49-F238E27FC236}">
                <a16:creationId xmlns:a16="http://schemas.microsoft.com/office/drawing/2014/main" id="{8CA7E6E0-B357-4DF2-B31C-A386DD4AB7CC}"/>
              </a:ext>
            </a:extLst>
          </p:cNvPr>
          <p:cNvSpPr>
            <a:spLocks noGrp="1"/>
          </p:cNvSpPr>
          <p:nvPr>
            <p:ph sz="half" idx="2"/>
          </p:nvPr>
        </p:nvSpPr>
        <p:spPr>
          <a:ln>
            <a:solidFill>
              <a:srgbClr val="00B0F0"/>
            </a:solidFill>
          </a:ln>
        </p:spPr>
        <p:txBody>
          <a:bodyPr>
            <a:normAutofit/>
          </a:bodyPr>
          <a:lstStyle/>
          <a:p>
            <a:r>
              <a:rPr lang="tr-TR" dirty="0"/>
              <a:t>Ani başlangıçlı</a:t>
            </a:r>
          </a:p>
          <a:p>
            <a:r>
              <a:rPr lang="tr-TR" dirty="0"/>
              <a:t>Akut bir hastalığa veya iatrojenik duruma bağlı</a:t>
            </a:r>
          </a:p>
          <a:p>
            <a:r>
              <a:rPr lang="tr-TR" dirty="0"/>
              <a:t>Sorun ortadan kalkınca düzelme</a:t>
            </a:r>
          </a:p>
          <a:p>
            <a:r>
              <a:rPr lang="tr-TR" dirty="0"/>
              <a:t>Geçici Üİ olarak da adlandırılır</a:t>
            </a:r>
          </a:p>
        </p:txBody>
      </p:sp>
      <p:sp>
        <p:nvSpPr>
          <p:cNvPr id="5" name="Text Placeholder 4">
            <a:extLst>
              <a:ext uri="{FF2B5EF4-FFF2-40B4-BE49-F238E27FC236}">
                <a16:creationId xmlns:a16="http://schemas.microsoft.com/office/drawing/2014/main" id="{8F7827EE-1BE8-4110-86DB-698235625B9A}"/>
              </a:ext>
            </a:extLst>
          </p:cNvPr>
          <p:cNvSpPr>
            <a:spLocks noGrp="1"/>
          </p:cNvSpPr>
          <p:nvPr>
            <p:ph type="body" sz="quarter" idx="3"/>
          </p:nvPr>
        </p:nvSpPr>
        <p:spPr>
          <a:ln>
            <a:solidFill>
              <a:srgbClr val="00B0F0"/>
            </a:solidFill>
          </a:ln>
        </p:spPr>
        <p:txBody>
          <a:bodyPr/>
          <a:lstStyle/>
          <a:p>
            <a:pPr algn="ctr"/>
            <a:r>
              <a:rPr lang="tr-TR" dirty="0">
                <a:solidFill>
                  <a:srgbClr val="0070C0"/>
                </a:solidFill>
              </a:rPr>
              <a:t>KRONİK Üİ</a:t>
            </a:r>
            <a:endParaRPr lang="en-US" dirty="0">
              <a:solidFill>
                <a:srgbClr val="0070C0"/>
              </a:solidFill>
            </a:endParaRPr>
          </a:p>
        </p:txBody>
      </p:sp>
      <p:sp>
        <p:nvSpPr>
          <p:cNvPr id="6" name="Content Placeholder 5">
            <a:extLst>
              <a:ext uri="{FF2B5EF4-FFF2-40B4-BE49-F238E27FC236}">
                <a16:creationId xmlns:a16="http://schemas.microsoft.com/office/drawing/2014/main" id="{5F99F849-40A4-435A-B497-D1AD159AA891}"/>
              </a:ext>
            </a:extLst>
          </p:cNvPr>
          <p:cNvSpPr>
            <a:spLocks noGrp="1"/>
          </p:cNvSpPr>
          <p:nvPr>
            <p:ph sz="quarter" idx="4"/>
          </p:nvPr>
        </p:nvSpPr>
        <p:spPr>
          <a:ln>
            <a:solidFill>
              <a:srgbClr val="00B0F0"/>
            </a:solidFill>
          </a:ln>
        </p:spPr>
        <p:txBody>
          <a:bodyPr>
            <a:normAutofit/>
          </a:bodyPr>
          <a:lstStyle/>
          <a:p>
            <a:r>
              <a:rPr lang="tr-TR" dirty="0"/>
              <a:t>Süreklidir</a:t>
            </a:r>
          </a:p>
          <a:p>
            <a:r>
              <a:rPr lang="tr-TR" dirty="0"/>
              <a:t>Herhangi bir medikal durum ile ilişkili değildir</a:t>
            </a:r>
          </a:p>
          <a:p>
            <a:r>
              <a:rPr lang="tr-TR" dirty="0"/>
              <a:t>Bir aydan uzun sürelidir </a:t>
            </a:r>
            <a:endParaRPr lang="en-US" dirty="0"/>
          </a:p>
        </p:txBody>
      </p:sp>
    </p:spTree>
    <p:extLst>
      <p:ext uri="{BB962C8B-B14F-4D97-AF65-F5344CB8AC3E}">
        <p14:creationId xmlns:p14="http://schemas.microsoft.com/office/powerpoint/2010/main" val="9674483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E8C61-57CA-44DC-84B8-C1DB1FE85791}"/>
              </a:ext>
            </a:extLst>
          </p:cNvPr>
          <p:cNvSpPr>
            <a:spLocks noGrp="1"/>
          </p:cNvSpPr>
          <p:nvPr>
            <p:ph type="title"/>
          </p:nvPr>
        </p:nvSpPr>
        <p:spPr>
          <a:xfrm>
            <a:off x="838200" y="178513"/>
            <a:ext cx="10515600" cy="1325563"/>
          </a:xfrm>
          <a:ln>
            <a:solidFill>
              <a:schemeClr val="accent1"/>
            </a:solidFill>
          </a:ln>
        </p:spPr>
        <p:txBody>
          <a:bodyPr>
            <a:normAutofit fontScale="90000"/>
          </a:bodyPr>
          <a:lstStyle/>
          <a:p>
            <a:pPr algn="ctr"/>
            <a:r>
              <a:rPr lang="tr-TR" b="1" dirty="0">
                <a:solidFill>
                  <a:srgbClr val="0070C0"/>
                </a:solidFill>
              </a:rPr>
              <a:t>ÜRİNER İNKONTİNANSA KATKIDA BULUNAN VEYA NEDEN OLAN GERİ DÖNÜŞÜMLÜ DURUMLAR</a:t>
            </a:r>
            <a:endParaRPr lang="en-US" b="1" dirty="0">
              <a:solidFill>
                <a:srgbClr val="0070C0"/>
              </a:solidFill>
            </a:endParaRPr>
          </a:p>
        </p:txBody>
      </p:sp>
      <p:graphicFrame>
        <p:nvGraphicFramePr>
          <p:cNvPr id="4" name="Content Placeholder 3">
            <a:extLst>
              <a:ext uri="{FF2B5EF4-FFF2-40B4-BE49-F238E27FC236}">
                <a16:creationId xmlns:a16="http://schemas.microsoft.com/office/drawing/2014/main" id="{2978909D-F464-4F8D-B641-699F3D3E43BE}"/>
              </a:ext>
            </a:extLst>
          </p:cNvPr>
          <p:cNvGraphicFramePr>
            <a:graphicFrameLocks noGrp="1"/>
          </p:cNvGraphicFramePr>
          <p:nvPr>
            <p:ph idx="1"/>
            <p:extLst>
              <p:ext uri="{D42A27DB-BD31-4B8C-83A1-F6EECF244321}">
                <p14:modId xmlns:p14="http://schemas.microsoft.com/office/powerpoint/2010/main" val="1366842536"/>
              </p:ext>
            </p:extLst>
          </p:nvPr>
        </p:nvGraphicFramePr>
        <p:xfrm>
          <a:off x="838200" y="1665527"/>
          <a:ext cx="10515600" cy="50139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153200329"/>
                    </a:ext>
                  </a:extLst>
                </a:gridCol>
                <a:gridCol w="5257800">
                  <a:extLst>
                    <a:ext uri="{9D8B030D-6E8A-4147-A177-3AD203B41FA5}">
                      <a16:colId xmlns:a16="http://schemas.microsoft.com/office/drawing/2014/main" val="2531002609"/>
                    </a:ext>
                  </a:extLst>
                </a:gridCol>
              </a:tblGrid>
              <a:tr h="260872">
                <a:tc>
                  <a:txBody>
                    <a:bodyPr/>
                    <a:lstStyle/>
                    <a:p>
                      <a:pPr algn="ctr"/>
                      <a:r>
                        <a:rPr lang="tr-TR" sz="1200" dirty="0"/>
                        <a:t>DURUM </a:t>
                      </a:r>
                      <a:endParaRPr lang="en-US" sz="1200" dirty="0"/>
                    </a:p>
                  </a:txBody>
                  <a:tcPr/>
                </a:tc>
                <a:tc>
                  <a:txBody>
                    <a:bodyPr/>
                    <a:lstStyle/>
                    <a:p>
                      <a:pPr algn="ctr"/>
                      <a:r>
                        <a:rPr lang="tr-TR" sz="1200" dirty="0"/>
                        <a:t>TEDAVİ</a:t>
                      </a:r>
                      <a:endParaRPr lang="en-US" sz="1200" dirty="0"/>
                    </a:p>
                  </a:txBody>
                  <a:tcPr/>
                </a:tc>
                <a:extLst>
                  <a:ext uri="{0D108BD9-81ED-4DB2-BD59-A6C34878D82A}">
                    <a16:rowId xmlns:a16="http://schemas.microsoft.com/office/drawing/2014/main" val="1530328142"/>
                  </a:ext>
                </a:extLst>
              </a:tr>
              <a:tr h="260872">
                <a:tc>
                  <a:txBody>
                    <a:bodyPr/>
                    <a:lstStyle/>
                    <a:p>
                      <a:r>
                        <a:rPr lang="tr-TR" sz="1300" b="1" dirty="0">
                          <a:solidFill>
                            <a:srgbClr val="FF0000"/>
                          </a:solidFill>
                        </a:rPr>
                        <a:t>Alt üriner sistemi etkileyen durumlar</a:t>
                      </a:r>
                      <a:endParaRPr lang="en-US" sz="1300" b="1" dirty="0">
                        <a:solidFill>
                          <a:srgbClr val="FF0000"/>
                        </a:solidFill>
                      </a:endParaRPr>
                    </a:p>
                  </a:txBody>
                  <a:tcPr/>
                </a:tc>
                <a:tc>
                  <a:txBody>
                    <a:bodyPr/>
                    <a:lstStyle/>
                    <a:p>
                      <a:endParaRPr lang="en-US" sz="1300" dirty="0"/>
                    </a:p>
                  </a:txBody>
                  <a:tcPr/>
                </a:tc>
                <a:extLst>
                  <a:ext uri="{0D108BD9-81ED-4DB2-BD59-A6C34878D82A}">
                    <a16:rowId xmlns:a16="http://schemas.microsoft.com/office/drawing/2014/main" val="3079954120"/>
                  </a:ext>
                </a:extLst>
              </a:tr>
              <a:tr h="260872">
                <a:tc>
                  <a:txBody>
                    <a:bodyPr/>
                    <a:lstStyle/>
                    <a:p>
                      <a:r>
                        <a:rPr lang="tr-TR" sz="1300" dirty="0"/>
                        <a:t>İdrar yolu enfeksiyonu </a:t>
                      </a:r>
                      <a:endParaRPr lang="en-US" sz="1300" dirty="0"/>
                    </a:p>
                  </a:txBody>
                  <a:tcPr/>
                </a:tc>
                <a:tc>
                  <a:txBody>
                    <a:bodyPr/>
                    <a:lstStyle/>
                    <a:p>
                      <a:r>
                        <a:rPr lang="tr-TR" sz="1300" dirty="0"/>
                        <a:t>Antibiyotik tedavisi</a:t>
                      </a:r>
                      <a:endParaRPr lang="en-US" sz="1300" dirty="0"/>
                    </a:p>
                  </a:txBody>
                  <a:tcPr/>
                </a:tc>
                <a:extLst>
                  <a:ext uri="{0D108BD9-81ED-4DB2-BD59-A6C34878D82A}">
                    <a16:rowId xmlns:a16="http://schemas.microsoft.com/office/drawing/2014/main" val="634896775"/>
                  </a:ext>
                </a:extLst>
              </a:tr>
              <a:tr h="260872">
                <a:tc>
                  <a:txBody>
                    <a:bodyPr/>
                    <a:lstStyle/>
                    <a:p>
                      <a:r>
                        <a:rPr lang="tr-TR" sz="1300" dirty="0"/>
                        <a:t>Atrofik vajinit/üretrit</a:t>
                      </a:r>
                      <a:endParaRPr lang="en-US" sz="1300" dirty="0"/>
                    </a:p>
                  </a:txBody>
                  <a:tcPr/>
                </a:tc>
                <a:tc>
                  <a:txBody>
                    <a:bodyPr/>
                    <a:lstStyle/>
                    <a:p>
                      <a:r>
                        <a:rPr lang="tr-TR" sz="1300" dirty="0"/>
                        <a:t>Topikal östrojen</a:t>
                      </a:r>
                      <a:endParaRPr lang="en-US" sz="1300" dirty="0"/>
                    </a:p>
                  </a:txBody>
                  <a:tcPr/>
                </a:tc>
                <a:extLst>
                  <a:ext uri="{0D108BD9-81ED-4DB2-BD59-A6C34878D82A}">
                    <a16:rowId xmlns:a16="http://schemas.microsoft.com/office/drawing/2014/main" val="2160798697"/>
                  </a:ext>
                </a:extLst>
              </a:tr>
              <a:tr h="260872">
                <a:tc>
                  <a:txBody>
                    <a:bodyPr/>
                    <a:lstStyle/>
                    <a:p>
                      <a:r>
                        <a:rPr lang="tr-TR" sz="1300" dirty="0"/>
                        <a:t>Fekal taşlaşma</a:t>
                      </a:r>
                      <a:endParaRPr lang="en-US" sz="1300" dirty="0"/>
                    </a:p>
                  </a:txBody>
                  <a:tcPr/>
                </a:tc>
                <a:tc>
                  <a:txBody>
                    <a:bodyPr/>
                    <a:lstStyle/>
                    <a:p>
                      <a:r>
                        <a:rPr lang="tr-TR" sz="1300" dirty="0"/>
                        <a:t>Elle çıkarma, fekal yumuşatıcılar, lavmanlar, laksatifler</a:t>
                      </a:r>
                    </a:p>
                    <a:p>
                      <a:r>
                        <a:rPr lang="tr-TR" sz="1300" dirty="0"/>
                        <a:t>Yeterli sıvı alımı, diyet lifinin artırılması, mümkünse mobilizasyon</a:t>
                      </a:r>
                      <a:endParaRPr lang="en-US" sz="1300" dirty="0"/>
                    </a:p>
                  </a:txBody>
                  <a:tcPr/>
                </a:tc>
                <a:extLst>
                  <a:ext uri="{0D108BD9-81ED-4DB2-BD59-A6C34878D82A}">
                    <a16:rowId xmlns:a16="http://schemas.microsoft.com/office/drawing/2014/main" val="569944075"/>
                  </a:ext>
                </a:extLst>
              </a:tr>
              <a:tr h="260872">
                <a:tc>
                  <a:txBody>
                    <a:bodyPr/>
                    <a:lstStyle/>
                    <a:p>
                      <a:r>
                        <a:rPr lang="tr-TR" sz="1300" dirty="0"/>
                        <a:t>İlaç yan etkileri</a:t>
                      </a:r>
                      <a:endParaRPr lang="en-US" sz="1300" dirty="0"/>
                    </a:p>
                  </a:txBody>
                  <a:tcPr/>
                </a:tc>
                <a:tc>
                  <a:txBody>
                    <a:bodyPr/>
                    <a:lstStyle/>
                    <a:p>
                      <a:r>
                        <a:rPr lang="tr-TR" sz="1300" dirty="0"/>
                        <a:t>İlacı kesme veya doz düzenlemesi, alternatif tedaviler </a:t>
                      </a:r>
                      <a:endParaRPr lang="en-US" sz="1300" dirty="0"/>
                    </a:p>
                  </a:txBody>
                  <a:tcPr/>
                </a:tc>
                <a:extLst>
                  <a:ext uri="{0D108BD9-81ED-4DB2-BD59-A6C34878D82A}">
                    <a16:rowId xmlns:a16="http://schemas.microsoft.com/office/drawing/2014/main" val="1837790639"/>
                  </a:ext>
                </a:extLst>
              </a:tr>
              <a:tr h="260872">
                <a:tc>
                  <a:txBody>
                    <a:bodyPr/>
                    <a:lstStyle/>
                    <a:p>
                      <a:r>
                        <a:rPr lang="tr-TR" sz="1300" b="1" dirty="0">
                          <a:solidFill>
                            <a:srgbClr val="FF0000"/>
                          </a:solidFill>
                        </a:rPr>
                        <a:t>Artmış idrar yapımı</a:t>
                      </a:r>
                      <a:endParaRPr lang="en-US" sz="1300" b="1" dirty="0">
                        <a:solidFill>
                          <a:srgbClr val="FF0000"/>
                        </a:solidFill>
                      </a:endParaRPr>
                    </a:p>
                  </a:txBody>
                  <a:tcPr/>
                </a:tc>
                <a:tc>
                  <a:txBody>
                    <a:bodyPr/>
                    <a:lstStyle/>
                    <a:p>
                      <a:endParaRPr lang="en-US" sz="1300"/>
                    </a:p>
                  </a:txBody>
                  <a:tcPr/>
                </a:tc>
                <a:extLst>
                  <a:ext uri="{0D108BD9-81ED-4DB2-BD59-A6C34878D82A}">
                    <a16:rowId xmlns:a16="http://schemas.microsoft.com/office/drawing/2014/main" val="3587302791"/>
                  </a:ext>
                </a:extLst>
              </a:tr>
              <a:tr h="260872">
                <a:tc>
                  <a:txBody>
                    <a:bodyPr/>
                    <a:lstStyle/>
                    <a:p>
                      <a:r>
                        <a:rPr lang="tr-TR" sz="1300" dirty="0"/>
                        <a:t>Metabolik (hiperglisemi, hiperkalsemi)</a:t>
                      </a:r>
                      <a:endParaRPr lang="en-US" sz="1300" dirty="0"/>
                    </a:p>
                  </a:txBody>
                  <a:tcPr/>
                </a:tc>
                <a:tc>
                  <a:txBody>
                    <a:bodyPr/>
                    <a:lstStyle/>
                    <a:p>
                      <a:r>
                        <a:rPr lang="tr-TR" sz="1300" dirty="0"/>
                        <a:t>Altta yatan metabolik nedenin tedavisi</a:t>
                      </a:r>
                      <a:endParaRPr lang="en-US" sz="1300" dirty="0"/>
                    </a:p>
                  </a:txBody>
                  <a:tcPr/>
                </a:tc>
                <a:extLst>
                  <a:ext uri="{0D108BD9-81ED-4DB2-BD59-A6C34878D82A}">
                    <a16:rowId xmlns:a16="http://schemas.microsoft.com/office/drawing/2014/main" val="3010452820"/>
                  </a:ext>
                </a:extLst>
              </a:tr>
              <a:tr h="260872">
                <a:tc>
                  <a:txBody>
                    <a:bodyPr/>
                    <a:lstStyle/>
                    <a:p>
                      <a:r>
                        <a:rPr lang="tr-TR" sz="1300" dirty="0"/>
                        <a:t>Aşırı sıvı alımı</a:t>
                      </a:r>
                      <a:endParaRPr lang="en-US" sz="1300" dirty="0"/>
                    </a:p>
                  </a:txBody>
                  <a:tcPr/>
                </a:tc>
                <a:tc>
                  <a:txBody>
                    <a:bodyPr/>
                    <a:lstStyle/>
                    <a:p>
                      <a:r>
                        <a:rPr lang="tr-TR" sz="1300" dirty="0"/>
                        <a:t>Alım azaltımı</a:t>
                      </a:r>
                      <a:endParaRPr lang="en-US" sz="1300" dirty="0"/>
                    </a:p>
                  </a:txBody>
                  <a:tcPr/>
                </a:tc>
                <a:extLst>
                  <a:ext uri="{0D108BD9-81ED-4DB2-BD59-A6C34878D82A}">
                    <a16:rowId xmlns:a16="http://schemas.microsoft.com/office/drawing/2014/main" val="3261175420"/>
                  </a:ext>
                </a:extLst>
              </a:tr>
              <a:tr h="260872">
                <a:tc>
                  <a:txBody>
                    <a:bodyPr/>
                    <a:lstStyle/>
                    <a:p>
                      <a:r>
                        <a:rPr lang="tr-TR" sz="1300" b="1" dirty="0">
                          <a:solidFill>
                            <a:srgbClr val="FF0000"/>
                          </a:solidFill>
                        </a:rPr>
                        <a:t>Volüm yükü beraberinde gece idrar yapım artışı</a:t>
                      </a:r>
                      <a:endParaRPr lang="en-US" sz="1300" b="1" dirty="0">
                        <a:solidFill>
                          <a:srgbClr val="FF0000"/>
                        </a:solidFill>
                      </a:endParaRPr>
                    </a:p>
                  </a:txBody>
                  <a:tcPr/>
                </a:tc>
                <a:tc>
                  <a:txBody>
                    <a:bodyPr/>
                    <a:lstStyle/>
                    <a:p>
                      <a:endParaRPr lang="en-US" sz="1300"/>
                    </a:p>
                  </a:txBody>
                  <a:tcPr/>
                </a:tc>
                <a:extLst>
                  <a:ext uri="{0D108BD9-81ED-4DB2-BD59-A6C34878D82A}">
                    <a16:rowId xmlns:a16="http://schemas.microsoft.com/office/drawing/2014/main" val="543346555"/>
                  </a:ext>
                </a:extLst>
              </a:tr>
              <a:tr h="260872">
                <a:tc>
                  <a:txBody>
                    <a:bodyPr/>
                    <a:lstStyle/>
                    <a:p>
                      <a:r>
                        <a:rPr lang="tr-TR" sz="1300" dirty="0"/>
                        <a:t>Venöz yetmezlik </a:t>
                      </a:r>
                      <a:r>
                        <a:rPr lang="tr-TR" sz="1300" dirty="0" smtClean="0"/>
                        <a:t> veya</a:t>
                      </a:r>
                      <a:r>
                        <a:rPr lang="tr-TR" sz="1300" baseline="0" dirty="0" smtClean="0"/>
                        <a:t> ilaçlara bağlı yak bileği ödemi</a:t>
                      </a:r>
                      <a:endParaRPr lang="en-US" sz="1300" dirty="0"/>
                    </a:p>
                  </a:txBody>
                  <a:tcPr/>
                </a:tc>
                <a:tc>
                  <a:txBody>
                    <a:bodyPr/>
                    <a:lstStyle/>
                    <a:p>
                      <a:r>
                        <a:rPr lang="tr-TR" sz="1300" dirty="0"/>
                        <a:t>Bacağın yukarı kaldırılması, tuz </a:t>
                      </a:r>
                      <a:r>
                        <a:rPr lang="tr-TR" sz="1300" dirty="0" smtClean="0"/>
                        <a:t>kısıtlaması</a:t>
                      </a:r>
                      <a:r>
                        <a:rPr lang="tr-TR" sz="1300" dirty="0"/>
                        <a:t>, varis çorapları </a:t>
                      </a:r>
                      <a:endParaRPr lang="en-US" sz="1300" dirty="0"/>
                    </a:p>
                  </a:txBody>
                  <a:tcPr/>
                </a:tc>
                <a:extLst>
                  <a:ext uri="{0D108BD9-81ED-4DB2-BD59-A6C34878D82A}">
                    <a16:rowId xmlns:a16="http://schemas.microsoft.com/office/drawing/2014/main" val="2947417335"/>
                  </a:ext>
                </a:extLst>
              </a:tr>
              <a:tr h="260872">
                <a:tc>
                  <a:txBody>
                    <a:bodyPr/>
                    <a:lstStyle/>
                    <a:p>
                      <a:r>
                        <a:rPr lang="tr-TR" sz="1300" dirty="0"/>
                        <a:t>Kalp yetmezliği</a:t>
                      </a:r>
                      <a:endParaRPr lang="en-US" sz="1300" dirty="0"/>
                    </a:p>
                  </a:txBody>
                  <a:tcPr/>
                </a:tc>
                <a:tc>
                  <a:txBody>
                    <a:bodyPr/>
                    <a:lstStyle/>
                    <a:p>
                      <a:r>
                        <a:rPr lang="tr-TR" sz="1300" dirty="0"/>
                        <a:t>Medikal tedavi</a:t>
                      </a:r>
                      <a:endParaRPr lang="en-US" sz="1300" dirty="0"/>
                    </a:p>
                  </a:txBody>
                  <a:tcPr/>
                </a:tc>
                <a:extLst>
                  <a:ext uri="{0D108BD9-81ED-4DB2-BD59-A6C34878D82A}">
                    <a16:rowId xmlns:a16="http://schemas.microsoft.com/office/drawing/2014/main" val="1413869667"/>
                  </a:ext>
                </a:extLst>
              </a:tr>
              <a:tr h="260872">
                <a:tc>
                  <a:txBody>
                    <a:bodyPr/>
                    <a:lstStyle/>
                    <a:p>
                      <a:r>
                        <a:rPr lang="tr-TR" sz="1300" b="1" dirty="0">
                          <a:solidFill>
                            <a:srgbClr val="FF0000"/>
                          </a:solidFill>
                        </a:rPr>
                        <a:t>Tuvalete gitmede yetersizlik </a:t>
                      </a:r>
                      <a:endParaRPr lang="en-US" sz="1300" b="1" dirty="0">
                        <a:solidFill>
                          <a:srgbClr val="FF0000"/>
                        </a:solidFill>
                      </a:endParaRPr>
                    </a:p>
                  </a:txBody>
                  <a:tcPr/>
                </a:tc>
                <a:tc>
                  <a:txBody>
                    <a:bodyPr/>
                    <a:lstStyle/>
                    <a:p>
                      <a:endParaRPr lang="en-US" sz="1300" dirty="0"/>
                    </a:p>
                  </a:txBody>
                  <a:tcPr/>
                </a:tc>
                <a:extLst>
                  <a:ext uri="{0D108BD9-81ED-4DB2-BD59-A6C34878D82A}">
                    <a16:rowId xmlns:a16="http://schemas.microsoft.com/office/drawing/2014/main" val="763524780"/>
                  </a:ext>
                </a:extLst>
              </a:tr>
              <a:tr h="260872">
                <a:tc>
                  <a:txBody>
                    <a:bodyPr/>
                    <a:lstStyle/>
                    <a:p>
                      <a:r>
                        <a:rPr lang="tr-TR" sz="1300" dirty="0"/>
                        <a:t>Deliryum</a:t>
                      </a:r>
                      <a:endParaRPr lang="en-US" sz="1300" dirty="0"/>
                    </a:p>
                  </a:txBody>
                  <a:tcPr/>
                </a:tc>
                <a:tc>
                  <a:txBody>
                    <a:bodyPr/>
                    <a:lstStyle/>
                    <a:p>
                      <a:r>
                        <a:rPr lang="tr-TR" sz="1300" dirty="0"/>
                        <a:t>Tanı ve tedavi</a:t>
                      </a:r>
                      <a:endParaRPr lang="en-US" sz="1300" dirty="0"/>
                    </a:p>
                  </a:txBody>
                  <a:tcPr/>
                </a:tc>
                <a:extLst>
                  <a:ext uri="{0D108BD9-81ED-4DB2-BD59-A6C34878D82A}">
                    <a16:rowId xmlns:a16="http://schemas.microsoft.com/office/drawing/2014/main" val="1460771598"/>
                  </a:ext>
                </a:extLst>
              </a:tr>
              <a:tr h="260872">
                <a:tc>
                  <a:txBody>
                    <a:bodyPr/>
                    <a:lstStyle/>
                    <a:p>
                      <a:r>
                        <a:rPr lang="tr-TR" sz="1300" dirty="0"/>
                        <a:t>Mobiliteyi etkileyen kronik hastalıklar </a:t>
                      </a:r>
                      <a:endParaRPr lang="en-US" sz="1300" dirty="0"/>
                    </a:p>
                  </a:txBody>
                  <a:tcPr/>
                </a:tc>
                <a:tc>
                  <a:txBody>
                    <a:bodyPr/>
                    <a:lstStyle/>
                    <a:p>
                      <a:r>
                        <a:rPr lang="tr-TR" sz="1300" dirty="0"/>
                        <a:t>Düzenli tuvalete gitme, ev içinde düzenlemeler, lazımlık veya ördek kullanımı</a:t>
                      </a:r>
                      <a:endParaRPr lang="en-US" sz="1300" dirty="0"/>
                    </a:p>
                  </a:txBody>
                  <a:tcPr/>
                </a:tc>
                <a:extLst>
                  <a:ext uri="{0D108BD9-81ED-4DB2-BD59-A6C34878D82A}">
                    <a16:rowId xmlns:a16="http://schemas.microsoft.com/office/drawing/2014/main" val="3730053927"/>
                  </a:ext>
                </a:extLst>
              </a:tr>
              <a:tr h="260872">
                <a:tc>
                  <a:txBody>
                    <a:bodyPr/>
                    <a:lstStyle/>
                    <a:p>
                      <a:r>
                        <a:rPr lang="tr-TR" sz="1300" b="1" dirty="0">
                          <a:solidFill>
                            <a:srgbClr val="FF0000"/>
                          </a:solidFill>
                        </a:rPr>
                        <a:t>Psikolojik </a:t>
                      </a:r>
                      <a:endParaRPr lang="en-US" sz="1300" b="1" dirty="0">
                        <a:solidFill>
                          <a:srgbClr val="FF0000"/>
                        </a:solidFill>
                      </a:endParaRPr>
                    </a:p>
                  </a:txBody>
                  <a:tcPr/>
                </a:tc>
                <a:tc>
                  <a:txBody>
                    <a:bodyPr/>
                    <a:lstStyle/>
                    <a:p>
                      <a:r>
                        <a:rPr lang="tr-TR" sz="1300" dirty="0"/>
                        <a:t>Farmakolojik veya farmakolojik olmayan tedavi</a:t>
                      </a:r>
                      <a:endParaRPr lang="en-US" sz="1300" dirty="0"/>
                    </a:p>
                  </a:txBody>
                  <a:tcPr/>
                </a:tc>
                <a:extLst>
                  <a:ext uri="{0D108BD9-81ED-4DB2-BD59-A6C34878D82A}">
                    <a16:rowId xmlns:a16="http://schemas.microsoft.com/office/drawing/2014/main" val="1348982639"/>
                  </a:ext>
                </a:extLst>
              </a:tr>
            </a:tbl>
          </a:graphicData>
        </a:graphic>
      </p:graphicFrame>
    </p:spTree>
    <p:extLst>
      <p:ext uri="{BB962C8B-B14F-4D97-AF65-F5344CB8AC3E}">
        <p14:creationId xmlns:p14="http://schemas.microsoft.com/office/powerpoint/2010/main" val="3408105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AC9345-5630-47CB-8DE8-F063DE1584B4}"/>
              </a:ext>
            </a:extLst>
          </p:cNvPr>
          <p:cNvSpPr>
            <a:spLocks noGrp="1"/>
          </p:cNvSpPr>
          <p:nvPr>
            <p:ph type="title"/>
          </p:nvPr>
        </p:nvSpPr>
        <p:spPr>
          <a:xfrm>
            <a:off x="838200" y="214604"/>
            <a:ext cx="10515600" cy="1175657"/>
          </a:xfrm>
          <a:ln>
            <a:solidFill>
              <a:schemeClr val="accent1"/>
            </a:solidFill>
          </a:ln>
        </p:spPr>
        <p:txBody>
          <a:bodyPr>
            <a:normAutofit fontScale="90000"/>
          </a:bodyPr>
          <a:lstStyle/>
          <a:p>
            <a:pPr algn="ctr"/>
            <a:r>
              <a:rPr lang="tr-TR" b="1" dirty="0">
                <a:solidFill>
                  <a:srgbClr val="0070C0"/>
                </a:solidFill>
              </a:rPr>
              <a:t>ÜRİNER İNKONTİNANSA NEDEN VEYA KATKIDA BULUNAN İLAÇLAR</a:t>
            </a:r>
            <a:endParaRPr lang="en-US" b="1" dirty="0">
              <a:solidFill>
                <a:srgbClr val="0070C0"/>
              </a:solidFill>
            </a:endParaRPr>
          </a:p>
        </p:txBody>
      </p:sp>
      <p:graphicFrame>
        <p:nvGraphicFramePr>
          <p:cNvPr id="4" name="Content Placeholder 3">
            <a:extLst>
              <a:ext uri="{FF2B5EF4-FFF2-40B4-BE49-F238E27FC236}">
                <a16:creationId xmlns:a16="http://schemas.microsoft.com/office/drawing/2014/main" id="{CA7DC70E-55B2-4D8F-8907-F7BD4FB65379}"/>
              </a:ext>
            </a:extLst>
          </p:cNvPr>
          <p:cNvGraphicFramePr>
            <a:graphicFrameLocks noGrp="1"/>
          </p:cNvGraphicFramePr>
          <p:nvPr>
            <p:ph idx="1"/>
            <p:extLst>
              <p:ext uri="{D42A27DB-BD31-4B8C-83A1-F6EECF244321}">
                <p14:modId xmlns:p14="http://schemas.microsoft.com/office/powerpoint/2010/main" val="1123140569"/>
              </p:ext>
            </p:extLst>
          </p:nvPr>
        </p:nvGraphicFramePr>
        <p:xfrm>
          <a:off x="752280" y="1538656"/>
          <a:ext cx="10687439" cy="4101545"/>
        </p:xfrm>
        <a:graphic>
          <a:graphicData uri="http://schemas.openxmlformats.org/drawingml/2006/table">
            <a:tbl>
              <a:tblPr firstRow="1" bandRow="1">
                <a:tableStyleId>{5C22544A-7EE6-4342-B048-85BDC9FD1C3A}</a:tableStyleId>
              </a:tblPr>
              <a:tblGrid>
                <a:gridCol w="3489649">
                  <a:extLst>
                    <a:ext uri="{9D8B030D-6E8A-4147-A177-3AD203B41FA5}">
                      <a16:colId xmlns:a16="http://schemas.microsoft.com/office/drawing/2014/main" val="2966845748"/>
                    </a:ext>
                  </a:extLst>
                </a:gridCol>
                <a:gridCol w="7197790">
                  <a:extLst>
                    <a:ext uri="{9D8B030D-6E8A-4147-A177-3AD203B41FA5}">
                      <a16:colId xmlns:a16="http://schemas.microsoft.com/office/drawing/2014/main" val="3795415514"/>
                    </a:ext>
                  </a:extLst>
                </a:gridCol>
              </a:tblGrid>
              <a:tr h="307265">
                <a:tc>
                  <a:txBody>
                    <a:bodyPr/>
                    <a:lstStyle/>
                    <a:p>
                      <a:pPr algn="ctr"/>
                      <a:r>
                        <a:rPr lang="tr-TR" sz="1200" dirty="0"/>
                        <a:t>İLAÇLAR</a:t>
                      </a:r>
                      <a:endParaRPr lang="en-US" sz="1200" dirty="0"/>
                    </a:p>
                  </a:txBody>
                  <a:tcPr/>
                </a:tc>
                <a:tc>
                  <a:txBody>
                    <a:bodyPr/>
                    <a:lstStyle/>
                    <a:p>
                      <a:pPr algn="ctr"/>
                      <a:r>
                        <a:rPr lang="tr-TR" sz="1200" dirty="0"/>
                        <a:t>MEKANİZMA</a:t>
                      </a:r>
                      <a:endParaRPr lang="en-US" sz="1200" dirty="0"/>
                    </a:p>
                  </a:txBody>
                  <a:tcPr/>
                </a:tc>
                <a:extLst>
                  <a:ext uri="{0D108BD9-81ED-4DB2-BD59-A6C34878D82A}">
                    <a16:rowId xmlns:a16="http://schemas.microsoft.com/office/drawing/2014/main" val="3646387776"/>
                  </a:ext>
                </a:extLst>
              </a:tr>
              <a:tr h="316190">
                <a:tc>
                  <a:txBody>
                    <a:bodyPr/>
                    <a:lstStyle/>
                    <a:p>
                      <a:r>
                        <a:rPr lang="tr-TR" sz="1400" b="1" dirty="0"/>
                        <a:t>Diüretikler</a:t>
                      </a:r>
                      <a:endParaRPr lang="en-US" sz="1400" b="1" dirty="0"/>
                    </a:p>
                  </a:txBody>
                  <a:tcPr/>
                </a:tc>
                <a:tc>
                  <a:txBody>
                    <a:bodyPr/>
                    <a:lstStyle/>
                    <a:p>
                      <a:r>
                        <a:rPr lang="tr-TR" sz="1400" b="1" dirty="0"/>
                        <a:t>Poliüri ve idrar yapma sıklığında artış</a:t>
                      </a:r>
                      <a:endParaRPr lang="en-US" sz="1400" b="1" dirty="0"/>
                    </a:p>
                  </a:txBody>
                  <a:tcPr/>
                </a:tc>
                <a:extLst>
                  <a:ext uri="{0D108BD9-81ED-4DB2-BD59-A6C34878D82A}">
                    <a16:rowId xmlns:a16="http://schemas.microsoft.com/office/drawing/2014/main" val="1666964541"/>
                  </a:ext>
                </a:extLst>
              </a:tr>
              <a:tr h="316190">
                <a:tc>
                  <a:txBody>
                    <a:bodyPr/>
                    <a:lstStyle/>
                    <a:p>
                      <a:r>
                        <a:rPr lang="tr-TR" sz="1400" b="1" dirty="0"/>
                        <a:t>Antikolinerjikler</a:t>
                      </a:r>
                      <a:endParaRPr lang="en-US" sz="1400" b="1" dirty="0"/>
                    </a:p>
                  </a:txBody>
                  <a:tcPr/>
                </a:tc>
                <a:tc>
                  <a:txBody>
                    <a:bodyPr/>
                    <a:lstStyle/>
                    <a:p>
                      <a:r>
                        <a:rPr lang="tr-TR" sz="1400" b="1" dirty="0"/>
                        <a:t>Üriner retansiyon sonucu taşma tipi idrar kaçırma ve fekal taşlaşma</a:t>
                      </a:r>
                      <a:endParaRPr lang="en-US" sz="1400" b="1" dirty="0"/>
                    </a:p>
                  </a:txBody>
                  <a:tcPr/>
                </a:tc>
                <a:extLst>
                  <a:ext uri="{0D108BD9-81ED-4DB2-BD59-A6C34878D82A}">
                    <a16:rowId xmlns:a16="http://schemas.microsoft.com/office/drawing/2014/main" val="1854087315"/>
                  </a:ext>
                </a:extLst>
              </a:tr>
              <a:tr h="316190">
                <a:tc>
                  <a:txBody>
                    <a:bodyPr/>
                    <a:lstStyle/>
                    <a:p>
                      <a:r>
                        <a:rPr lang="tr-TR" sz="1400" b="1" dirty="0" err="1">
                          <a:solidFill>
                            <a:schemeClr val="tx1"/>
                          </a:solidFill>
                        </a:rPr>
                        <a:t>Trisiklik</a:t>
                      </a:r>
                      <a:r>
                        <a:rPr lang="tr-TR" sz="1400" b="1" dirty="0">
                          <a:solidFill>
                            <a:schemeClr val="tx1"/>
                          </a:solidFill>
                        </a:rPr>
                        <a:t> </a:t>
                      </a:r>
                      <a:r>
                        <a:rPr lang="tr-TR" sz="1400" b="1" dirty="0" smtClean="0">
                          <a:solidFill>
                            <a:schemeClr val="tx1"/>
                          </a:solidFill>
                        </a:rPr>
                        <a:t>anti-</a:t>
                      </a:r>
                      <a:r>
                        <a:rPr lang="tr-TR" sz="1400" b="1" dirty="0" err="1" smtClean="0">
                          <a:solidFill>
                            <a:schemeClr val="tx1"/>
                          </a:solidFill>
                        </a:rPr>
                        <a:t>depresanlar</a:t>
                      </a:r>
                      <a:endParaRPr lang="en-US" sz="1400" b="1" dirty="0">
                        <a:solidFill>
                          <a:schemeClr val="tx1"/>
                        </a:solidFill>
                      </a:endParaRPr>
                    </a:p>
                  </a:txBody>
                  <a:tcPr/>
                </a:tc>
                <a:tc>
                  <a:txBody>
                    <a:bodyPr/>
                    <a:lstStyle/>
                    <a:p>
                      <a:r>
                        <a:rPr lang="tr-TR" sz="1400" b="1" dirty="0"/>
                        <a:t>Sedasyon ve antikolinerjik etkiler</a:t>
                      </a:r>
                      <a:endParaRPr lang="en-US" sz="1400" b="1" dirty="0"/>
                    </a:p>
                  </a:txBody>
                  <a:tcPr/>
                </a:tc>
                <a:extLst>
                  <a:ext uri="{0D108BD9-81ED-4DB2-BD59-A6C34878D82A}">
                    <a16:rowId xmlns:a16="http://schemas.microsoft.com/office/drawing/2014/main" val="463767874"/>
                  </a:ext>
                </a:extLst>
              </a:tr>
              <a:tr h="316190">
                <a:tc>
                  <a:txBody>
                    <a:bodyPr/>
                    <a:lstStyle/>
                    <a:p>
                      <a:r>
                        <a:rPr lang="tr-TR" sz="1400" b="1" dirty="0">
                          <a:solidFill>
                            <a:schemeClr val="tx1"/>
                          </a:solidFill>
                        </a:rPr>
                        <a:t>Antipsikotikler</a:t>
                      </a:r>
                      <a:endParaRPr lang="en-US" sz="1400" b="1" dirty="0">
                        <a:solidFill>
                          <a:schemeClr val="tx1"/>
                        </a:solidFill>
                      </a:endParaRPr>
                    </a:p>
                  </a:txBody>
                  <a:tcPr/>
                </a:tc>
                <a:tc>
                  <a:txBody>
                    <a:bodyPr/>
                    <a:lstStyle/>
                    <a:p>
                      <a:r>
                        <a:rPr lang="tr-TR" sz="1400" b="1" dirty="0"/>
                        <a:t>Sedasyon, immobilizasyon ve antikolinerjik etkiler</a:t>
                      </a:r>
                      <a:endParaRPr lang="en-US" sz="1400" b="1" dirty="0"/>
                    </a:p>
                  </a:txBody>
                  <a:tcPr/>
                </a:tc>
                <a:extLst>
                  <a:ext uri="{0D108BD9-81ED-4DB2-BD59-A6C34878D82A}">
                    <a16:rowId xmlns:a16="http://schemas.microsoft.com/office/drawing/2014/main" val="2438688210"/>
                  </a:ext>
                </a:extLst>
              </a:tr>
              <a:tr h="316190">
                <a:tc>
                  <a:txBody>
                    <a:bodyPr/>
                    <a:lstStyle/>
                    <a:p>
                      <a:r>
                        <a:rPr lang="tr-TR" sz="1400" b="1" dirty="0">
                          <a:solidFill>
                            <a:schemeClr val="tx1"/>
                          </a:solidFill>
                        </a:rPr>
                        <a:t>Hipnotikler</a:t>
                      </a:r>
                      <a:endParaRPr lang="en-US" sz="1400" b="1" dirty="0">
                        <a:solidFill>
                          <a:schemeClr val="tx1"/>
                        </a:solidFill>
                      </a:endParaRPr>
                    </a:p>
                  </a:txBody>
                  <a:tcPr/>
                </a:tc>
                <a:tc>
                  <a:txBody>
                    <a:bodyPr/>
                    <a:lstStyle/>
                    <a:p>
                      <a:r>
                        <a:rPr lang="tr-TR" sz="1400" b="1" dirty="0"/>
                        <a:t>Sedasyon, deliryum ve immobilizasyon</a:t>
                      </a:r>
                      <a:endParaRPr lang="en-US" sz="1400" b="1" dirty="0"/>
                    </a:p>
                  </a:txBody>
                  <a:tcPr/>
                </a:tc>
                <a:extLst>
                  <a:ext uri="{0D108BD9-81ED-4DB2-BD59-A6C34878D82A}">
                    <a16:rowId xmlns:a16="http://schemas.microsoft.com/office/drawing/2014/main" val="3854403976"/>
                  </a:ext>
                </a:extLst>
              </a:tr>
              <a:tr h="316190">
                <a:tc>
                  <a:txBody>
                    <a:bodyPr/>
                    <a:lstStyle/>
                    <a:p>
                      <a:r>
                        <a:rPr lang="tr-TR" sz="1400" b="1" dirty="0">
                          <a:solidFill>
                            <a:schemeClr val="tx1"/>
                          </a:solidFill>
                        </a:rPr>
                        <a:t>Narkotik Analjezikler</a:t>
                      </a:r>
                      <a:endParaRPr lang="en-US" sz="1400" b="1"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400" b="1" dirty="0"/>
                        <a:t>Sedasyon, deliryum, üriner retansiyon sonucu taşma tipi idrar kaçırma, fekal taşlaşma</a:t>
                      </a:r>
                      <a:endParaRPr lang="en-US" sz="1400" b="1" dirty="0"/>
                    </a:p>
                  </a:txBody>
                  <a:tcPr/>
                </a:tc>
                <a:extLst>
                  <a:ext uri="{0D108BD9-81ED-4DB2-BD59-A6C34878D82A}">
                    <a16:rowId xmlns:a16="http://schemas.microsoft.com/office/drawing/2014/main" val="2774003167"/>
                  </a:ext>
                </a:extLst>
              </a:tr>
              <a:tr h="316190">
                <a:tc>
                  <a:txBody>
                    <a:bodyPr/>
                    <a:lstStyle/>
                    <a:p>
                      <a:r>
                        <a:rPr lang="el-GR" sz="1400" b="1" dirty="0"/>
                        <a:t>Α</a:t>
                      </a:r>
                      <a:r>
                        <a:rPr lang="tr-TR" sz="1400" b="1" dirty="0"/>
                        <a:t>lfa adrenerjik blokerler</a:t>
                      </a:r>
                      <a:endParaRPr lang="en-US" sz="1400" b="1" dirty="0"/>
                    </a:p>
                  </a:txBody>
                  <a:tcPr/>
                </a:tc>
                <a:tc>
                  <a:txBody>
                    <a:bodyPr/>
                    <a:lstStyle/>
                    <a:p>
                      <a:r>
                        <a:rPr lang="tr-TR" sz="1400" b="1" dirty="0"/>
                        <a:t>Üriner relaksasyon</a:t>
                      </a:r>
                      <a:endParaRPr lang="en-US" sz="1400" b="1" dirty="0"/>
                    </a:p>
                  </a:txBody>
                  <a:tcPr/>
                </a:tc>
                <a:extLst>
                  <a:ext uri="{0D108BD9-81ED-4DB2-BD59-A6C34878D82A}">
                    <a16:rowId xmlns:a16="http://schemas.microsoft.com/office/drawing/2014/main" val="10494735"/>
                  </a:ext>
                </a:extLst>
              </a:tr>
              <a:tr h="316190">
                <a:tc>
                  <a:txBody>
                    <a:bodyPr/>
                    <a:lstStyle/>
                    <a:p>
                      <a:r>
                        <a:rPr lang="tr-TR" sz="1400" b="1" dirty="0"/>
                        <a:t>Alfa adrenerjik agonistler</a:t>
                      </a:r>
                      <a:endParaRPr lang="en-US" sz="1400" b="1" dirty="0"/>
                    </a:p>
                  </a:txBody>
                  <a:tcPr/>
                </a:tc>
                <a:tc>
                  <a:txBody>
                    <a:bodyPr/>
                    <a:lstStyle/>
                    <a:p>
                      <a:r>
                        <a:rPr lang="tr-TR" sz="1400" b="1" dirty="0"/>
                        <a:t>Üriner retansiyon sonucu taşma tipi idrar kaçırma</a:t>
                      </a:r>
                      <a:endParaRPr lang="en-US" sz="1400" b="1" dirty="0"/>
                    </a:p>
                  </a:txBody>
                  <a:tcPr/>
                </a:tc>
                <a:extLst>
                  <a:ext uri="{0D108BD9-81ED-4DB2-BD59-A6C34878D82A}">
                    <a16:rowId xmlns:a16="http://schemas.microsoft.com/office/drawing/2014/main" val="2358977532"/>
                  </a:ext>
                </a:extLst>
              </a:tr>
              <a:tr h="316190">
                <a:tc>
                  <a:txBody>
                    <a:bodyPr/>
                    <a:lstStyle/>
                    <a:p>
                      <a:r>
                        <a:rPr lang="tr-TR" sz="1400" b="1" dirty="0"/>
                        <a:t>Kolinesteraz inhibitörleri</a:t>
                      </a:r>
                      <a:endParaRPr lang="en-US" sz="1400" b="1" dirty="0"/>
                    </a:p>
                  </a:txBody>
                  <a:tcPr/>
                </a:tc>
                <a:tc>
                  <a:txBody>
                    <a:bodyPr/>
                    <a:lstStyle/>
                    <a:p>
                      <a:r>
                        <a:rPr lang="tr-TR" sz="1400" b="1" dirty="0"/>
                        <a:t>Urgency ve sık idrara çıkma</a:t>
                      </a:r>
                      <a:endParaRPr lang="en-US" sz="1400" b="1" dirty="0"/>
                    </a:p>
                  </a:txBody>
                  <a:tcPr/>
                </a:tc>
                <a:extLst>
                  <a:ext uri="{0D108BD9-81ED-4DB2-BD59-A6C34878D82A}">
                    <a16:rowId xmlns:a16="http://schemas.microsoft.com/office/drawing/2014/main" val="2051030103"/>
                  </a:ext>
                </a:extLst>
              </a:tr>
              <a:tr h="316190">
                <a:tc>
                  <a:txBody>
                    <a:bodyPr/>
                    <a:lstStyle/>
                    <a:p>
                      <a:r>
                        <a:rPr lang="tr-TR" sz="1400" b="1" dirty="0"/>
                        <a:t>ACE inhibitörleri</a:t>
                      </a:r>
                      <a:endParaRPr lang="en-US" sz="1400" b="1" dirty="0"/>
                    </a:p>
                  </a:txBody>
                  <a:tcPr/>
                </a:tc>
                <a:tc>
                  <a:txBody>
                    <a:bodyPr/>
                    <a:lstStyle/>
                    <a:p>
                      <a:r>
                        <a:rPr lang="tr-TR" sz="1400" b="1" dirty="0"/>
                        <a:t>Öksürğü tetikleyerek stres tipi idrar kaçırmada artış </a:t>
                      </a:r>
                      <a:endParaRPr lang="en-US" sz="1400" b="1" dirty="0"/>
                    </a:p>
                  </a:txBody>
                  <a:tcPr/>
                </a:tc>
                <a:extLst>
                  <a:ext uri="{0D108BD9-81ED-4DB2-BD59-A6C34878D82A}">
                    <a16:rowId xmlns:a16="http://schemas.microsoft.com/office/drawing/2014/main" val="3021015144"/>
                  </a:ext>
                </a:extLst>
              </a:tr>
              <a:tr h="316190">
                <a:tc>
                  <a:txBody>
                    <a:bodyPr/>
                    <a:lstStyle/>
                    <a:p>
                      <a:r>
                        <a:rPr lang="tr-TR" sz="1400" b="1" dirty="0"/>
                        <a:t>Kalsiyum kanal blokerleri</a:t>
                      </a:r>
                      <a:endParaRPr lang="en-US" sz="14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400" b="1" dirty="0"/>
                        <a:t>Ödem sonucu noktüri ve üriner retansiyon sonucu taşma tipi idrar kaçırma</a:t>
                      </a:r>
                      <a:endParaRPr lang="en-US" sz="1400" b="1" dirty="0"/>
                    </a:p>
                  </a:txBody>
                  <a:tcPr/>
                </a:tc>
                <a:extLst>
                  <a:ext uri="{0D108BD9-81ED-4DB2-BD59-A6C34878D82A}">
                    <a16:rowId xmlns:a16="http://schemas.microsoft.com/office/drawing/2014/main" val="1904087626"/>
                  </a:ext>
                </a:extLst>
              </a:tr>
              <a:tr h="316190">
                <a:tc>
                  <a:txBody>
                    <a:bodyPr/>
                    <a:lstStyle/>
                    <a:p>
                      <a:r>
                        <a:rPr lang="tr-TR" sz="1400" b="1" dirty="0"/>
                        <a:t>Gapabentin, pregabalin, glitazonlar</a:t>
                      </a:r>
                      <a:endParaRPr lang="en-US" sz="1400" b="1" dirty="0"/>
                    </a:p>
                  </a:txBody>
                  <a:tcPr/>
                </a:tc>
                <a:tc>
                  <a:txBody>
                    <a:bodyPr/>
                    <a:lstStyle/>
                    <a:p>
                      <a:r>
                        <a:rPr lang="tr-TR" sz="1400" b="1" dirty="0"/>
                        <a:t>Ödem sonucu noktüri</a:t>
                      </a:r>
                      <a:endParaRPr lang="en-US" sz="1400" b="1" dirty="0"/>
                    </a:p>
                  </a:txBody>
                  <a:tcPr/>
                </a:tc>
                <a:extLst>
                  <a:ext uri="{0D108BD9-81ED-4DB2-BD59-A6C34878D82A}">
                    <a16:rowId xmlns:a16="http://schemas.microsoft.com/office/drawing/2014/main" val="2237226595"/>
                  </a:ext>
                </a:extLst>
              </a:tr>
            </a:tbl>
          </a:graphicData>
        </a:graphic>
      </p:graphicFrame>
    </p:spTree>
    <p:extLst>
      <p:ext uri="{BB962C8B-B14F-4D97-AF65-F5344CB8AC3E}">
        <p14:creationId xmlns:p14="http://schemas.microsoft.com/office/powerpoint/2010/main" val="2562863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63C2D9-4181-492C-9307-124B1329C240}"/>
              </a:ext>
            </a:extLst>
          </p:cNvPr>
          <p:cNvSpPr>
            <a:spLocks noGrp="1"/>
          </p:cNvSpPr>
          <p:nvPr>
            <p:ph type="title"/>
          </p:nvPr>
        </p:nvSpPr>
        <p:spPr>
          <a:xfrm>
            <a:off x="838200" y="0"/>
            <a:ext cx="10515600" cy="1242392"/>
          </a:xfrm>
          <a:ln>
            <a:solidFill>
              <a:srgbClr val="00B0F0"/>
            </a:solidFill>
          </a:ln>
        </p:spPr>
        <p:txBody>
          <a:bodyPr>
            <a:normAutofit fontScale="90000"/>
          </a:bodyPr>
          <a:lstStyle/>
          <a:p>
            <a:pPr algn="ctr"/>
            <a:r>
              <a:rPr lang="tr-TR" b="1" dirty="0">
                <a:solidFill>
                  <a:srgbClr val="0070C0"/>
                </a:solidFill>
              </a:rPr>
              <a:t>KRONİK ÜRİNER İNKONTİNANSIN NEDENLERİ (TİPLERİ)</a:t>
            </a:r>
            <a:endParaRPr lang="en-US" b="1" dirty="0">
              <a:solidFill>
                <a:srgbClr val="0070C0"/>
              </a:solidFill>
            </a:endParaRPr>
          </a:p>
        </p:txBody>
      </p:sp>
      <p:graphicFrame>
        <p:nvGraphicFramePr>
          <p:cNvPr id="4" name="Content Placeholder 3">
            <a:extLst>
              <a:ext uri="{FF2B5EF4-FFF2-40B4-BE49-F238E27FC236}">
                <a16:creationId xmlns:a16="http://schemas.microsoft.com/office/drawing/2014/main" id="{F5A91F75-2868-4AE1-BCF0-CF16A4FE147D}"/>
              </a:ext>
            </a:extLst>
          </p:cNvPr>
          <p:cNvGraphicFramePr>
            <a:graphicFrameLocks noGrp="1"/>
          </p:cNvGraphicFramePr>
          <p:nvPr>
            <p:ph idx="1"/>
            <p:extLst>
              <p:ext uri="{D42A27DB-BD31-4B8C-83A1-F6EECF244321}">
                <p14:modId xmlns:p14="http://schemas.microsoft.com/office/powerpoint/2010/main" val="3434158386"/>
              </p:ext>
            </p:extLst>
          </p:nvPr>
        </p:nvGraphicFramePr>
        <p:xfrm>
          <a:off x="1017105" y="1328668"/>
          <a:ext cx="10515600" cy="5520578"/>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574610841"/>
                    </a:ext>
                  </a:extLst>
                </a:gridCol>
                <a:gridCol w="3505200">
                  <a:extLst>
                    <a:ext uri="{9D8B030D-6E8A-4147-A177-3AD203B41FA5}">
                      <a16:colId xmlns:a16="http://schemas.microsoft.com/office/drawing/2014/main" val="540942793"/>
                    </a:ext>
                  </a:extLst>
                </a:gridCol>
                <a:gridCol w="3505200">
                  <a:extLst>
                    <a:ext uri="{9D8B030D-6E8A-4147-A177-3AD203B41FA5}">
                      <a16:colId xmlns:a16="http://schemas.microsoft.com/office/drawing/2014/main" val="3557616046"/>
                    </a:ext>
                  </a:extLst>
                </a:gridCol>
              </a:tblGrid>
              <a:tr h="453408">
                <a:tc>
                  <a:txBody>
                    <a:bodyPr/>
                    <a:lstStyle/>
                    <a:p>
                      <a:r>
                        <a:rPr lang="tr-TR" sz="1400" dirty="0"/>
                        <a:t>Tipler</a:t>
                      </a:r>
                      <a:endParaRPr lang="en-US" sz="1400" dirty="0"/>
                    </a:p>
                  </a:txBody>
                  <a:tcPr/>
                </a:tc>
                <a:tc>
                  <a:txBody>
                    <a:bodyPr/>
                    <a:lstStyle/>
                    <a:p>
                      <a:r>
                        <a:rPr lang="tr-TR" sz="1400" dirty="0"/>
                        <a:t>Tanımlar</a:t>
                      </a:r>
                      <a:endParaRPr lang="en-US" sz="1400" dirty="0"/>
                    </a:p>
                  </a:txBody>
                  <a:tcPr/>
                </a:tc>
                <a:tc>
                  <a:txBody>
                    <a:bodyPr/>
                    <a:lstStyle/>
                    <a:p>
                      <a:r>
                        <a:rPr lang="tr-TR" sz="1400" dirty="0"/>
                        <a:t>Nedenleri</a:t>
                      </a:r>
                      <a:endParaRPr lang="en-US" sz="1400" dirty="0"/>
                    </a:p>
                  </a:txBody>
                  <a:tcPr/>
                </a:tc>
                <a:extLst>
                  <a:ext uri="{0D108BD9-81ED-4DB2-BD59-A6C34878D82A}">
                    <a16:rowId xmlns:a16="http://schemas.microsoft.com/office/drawing/2014/main" val="4266949231"/>
                  </a:ext>
                </a:extLst>
              </a:tr>
              <a:tr h="894393">
                <a:tc>
                  <a:txBody>
                    <a:bodyPr/>
                    <a:lstStyle/>
                    <a:p>
                      <a:r>
                        <a:rPr lang="tr-TR" sz="1200" b="1" dirty="0"/>
                        <a:t>Stres Üİ</a:t>
                      </a:r>
                      <a:endParaRPr lang="en-US" sz="1200" b="1" dirty="0"/>
                    </a:p>
                  </a:txBody>
                  <a:tcPr/>
                </a:tc>
                <a:tc>
                  <a:txBody>
                    <a:bodyPr/>
                    <a:lstStyle/>
                    <a:p>
                      <a:r>
                        <a:rPr lang="tr-TR" sz="1200" dirty="0"/>
                        <a:t>Genellikle küçük miktarlarda olmak üzere karın içi basıncın artışına bağlı (Gülme, öksürme, egzersiz gibi) Üİ. Obezite ve kronik öksürük artırır. Genitoüriner cerrahi bir risk faktörü. Kadınlarda daha sık, erkeklerde özellikle pelvik RT veya prostat cerrahisi sonrası. </a:t>
                      </a:r>
                      <a:endParaRPr lang="en-US" sz="1200" dirty="0"/>
                    </a:p>
                  </a:txBody>
                  <a:tcPr/>
                </a:tc>
                <a:tc>
                  <a:txBody>
                    <a:bodyPr/>
                    <a:lstStyle/>
                    <a:p>
                      <a:r>
                        <a:rPr lang="tr-TR" sz="1200" dirty="0"/>
                        <a:t>Pelvik taban kaslarında zayıflık, üretral hipermobilite, üretral sfinkter zayıflığı </a:t>
                      </a:r>
                      <a:endParaRPr lang="en-US" sz="1200" dirty="0"/>
                    </a:p>
                  </a:txBody>
                  <a:tcPr/>
                </a:tc>
                <a:extLst>
                  <a:ext uri="{0D108BD9-81ED-4DB2-BD59-A6C34878D82A}">
                    <a16:rowId xmlns:a16="http://schemas.microsoft.com/office/drawing/2014/main" val="4047439657"/>
                  </a:ext>
                </a:extLst>
              </a:tr>
              <a:tr h="1416122">
                <a:tc>
                  <a:txBody>
                    <a:bodyPr/>
                    <a:lstStyle/>
                    <a:p>
                      <a:r>
                        <a:rPr lang="tr-TR" sz="1200" b="1" dirty="0"/>
                        <a:t>Urge Üİ</a:t>
                      </a:r>
                      <a:endParaRPr lang="en-US" sz="1200" b="1" dirty="0"/>
                    </a:p>
                  </a:txBody>
                  <a:tcPr/>
                </a:tc>
                <a:tc>
                  <a:txBody>
                    <a:bodyPr/>
                    <a:lstStyle/>
                    <a:p>
                      <a:r>
                        <a:rPr lang="tr-TR" sz="1200" dirty="0"/>
                        <a:t>Miktarı değişken olmakla beraber genelde büyük hacimli </a:t>
                      </a:r>
                      <a:r>
                        <a:rPr lang="tr-TR" sz="1200" dirty="0" smtClean="0"/>
                        <a:t>Üİ. Kadınlarda en sık görülen tiptir.</a:t>
                      </a:r>
                      <a:endParaRPr lang="tr-TR" sz="1200" dirty="0"/>
                    </a:p>
                    <a:p>
                      <a:r>
                        <a:rPr lang="tr-TR" sz="1200" dirty="0"/>
                        <a:t>Mesanenin doluluk hissini hissetip tuvalete yetişecek sürede idrar yapmayı geciktirememe </a:t>
                      </a:r>
                    </a:p>
                    <a:p>
                      <a:r>
                        <a:rPr lang="tr-TR" sz="1200" dirty="0"/>
                        <a:t>Aşırı aktif mesane en önemli özelliği, Üİ </a:t>
                      </a:r>
                      <a:r>
                        <a:rPr lang="tr-TR" sz="1200" dirty="0" smtClean="0"/>
                        <a:t>olmasa da sıkışma hissi olup sık </a:t>
                      </a:r>
                      <a:r>
                        <a:rPr lang="tr-TR" sz="1200" dirty="0"/>
                        <a:t>tuvalete gitme </a:t>
                      </a:r>
                      <a:endParaRPr lang="en-US" sz="1200" dirty="0"/>
                    </a:p>
                  </a:txBody>
                  <a:tcPr/>
                </a:tc>
                <a:tc>
                  <a:txBody>
                    <a:bodyPr/>
                    <a:lstStyle/>
                    <a:p>
                      <a:r>
                        <a:rPr lang="tr-TR" sz="1200" dirty="0" err="1" smtClean="0"/>
                        <a:t>Detrüsör</a:t>
                      </a:r>
                      <a:r>
                        <a:rPr lang="tr-TR" sz="1200" dirty="0" smtClean="0"/>
                        <a:t> </a:t>
                      </a:r>
                      <a:r>
                        <a:rPr lang="tr-TR" sz="1200" dirty="0"/>
                        <a:t>kası aşırı aktivitesi;</a:t>
                      </a:r>
                    </a:p>
                    <a:p>
                      <a:r>
                        <a:rPr lang="tr-TR" sz="1200" dirty="0"/>
                        <a:t>Tek başına olabilir veya inme , </a:t>
                      </a:r>
                      <a:r>
                        <a:rPr lang="tr-TR" sz="1200" dirty="0" smtClean="0"/>
                        <a:t>Parkinson</a:t>
                      </a:r>
                      <a:r>
                        <a:rPr lang="tr-TR" sz="1200" baseline="0" dirty="0" smtClean="0"/>
                        <a:t> hastalığı</a:t>
                      </a:r>
                      <a:r>
                        <a:rPr lang="tr-TR" sz="1200" dirty="0" smtClean="0"/>
                        <a:t>, </a:t>
                      </a:r>
                      <a:r>
                        <a:rPr lang="tr-TR" sz="1200" dirty="0"/>
                        <a:t>omurilik hasarı ve </a:t>
                      </a:r>
                      <a:r>
                        <a:rPr lang="tr-TR" sz="1200" dirty="0" smtClean="0"/>
                        <a:t>mesane taşı, mesane tümörü </a:t>
                      </a:r>
                      <a:r>
                        <a:rPr lang="tr-TR" sz="1200" dirty="0"/>
                        <a:t>gibi mesaneye ait durumlar eşlik edebilir  </a:t>
                      </a:r>
                    </a:p>
                    <a:p>
                      <a:endParaRPr lang="en-US" sz="1200" dirty="0"/>
                    </a:p>
                  </a:txBody>
                  <a:tcPr/>
                </a:tc>
                <a:extLst>
                  <a:ext uri="{0D108BD9-81ED-4DB2-BD59-A6C34878D82A}">
                    <a16:rowId xmlns:a16="http://schemas.microsoft.com/office/drawing/2014/main" val="1397222770"/>
                  </a:ext>
                </a:extLst>
              </a:tr>
              <a:tr h="894393">
                <a:tc>
                  <a:txBody>
                    <a:bodyPr/>
                    <a:lstStyle/>
                    <a:p>
                      <a:r>
                        <a:rPr lang="tr-TR" sz="1200" b="1" dirty="0"/>
                        <a:t>Yetersiz Mesane Boşalmasına bağlı Üİ (Taşma tipi Üİ)</a:t>
                      </a:r>
                      <a:endParaRPr lang="en-US" sz="1200" b="1" dirty="0"/>
                    </a:p>
                  </a:txBody>
                  <a:tcPr/>
                </a:tc>
                <a:tc>
                  <a:txBody>
                    <a:bodyPr/>
                    <a:lstStyle/>
                    <a:p>
                      <a:r>
                        <a:rPr lang="tr-TR" sz="1200" dirty="0"/>
                        <a:t>İdrar hissi olmayabilir ve az miktarda mesanenin dolarak taşmasına bağlı gerçekleşir</a:t>
                      </a:r>
                      <a:r>
                        <a:rPr lang="tr-TR" sz="1200" dirty="0" smtClean="0"/>
                        <a:t>. Damla damla şeklinde idrar kaçırma olur. </a:t>
                      </a:r>
                      <a:r>
                        <a:rPr lang="tr-TR" sz="1200" kern="1200" dirty="0" smtClean="0">
                          <a:solidFill>
                            <a:schemeClr val="dk1"/>
                          </a:solidFill>
                          <a:effectLst/>
                          <a:latin typeface="+mn-lt"/>
                          <a:ea typeface="+mn-ea"/>
                          <a:cs typeface="+mn-cs"/>
                        </a:rPr>
                        <a:t>Eşlik eden semptomlar zayıf ve kesik kesik idrar akımı, işemeyi başlatmakta zorluk ve </a:t>
                      </a:r>
                      <a:r>
                        <a:rPr lang="tr-TR" sz="1200" kern="1200" dirty="0" err="1" smtClean="0">
                          <a:solidFill>
                            <a:schemeClr val="dk1"/>
                          </a:solidFill>
                          <a:effectLst/>
                          <a:latin typeface="+mn-lt"/>
                          <a:ea typeface="+mn-ea"/>
                          <a:cs typeface="+mn-cs"/>
                        </a:rPr>
                        <a:t>noktüridir</a:t>
                      </a:r>
                      <a:r>
                        <a:rPr lang="tr-TR" sz="1200" kern="1200" dirty="0" smtClean="0">
                          <a:solidFill>
                            <a:schemeClr val="dk1"/>
                          </a:solidFill>
                          <a:effectLst/>
                          <a:latin typeface="+mn-lt"/>
                          <a:ea typeface="+mn-ea"/>
                          <a:cs typeface="+mn-cs"/>
                        </a:rPr>
                        <a:t>. </a:t>
                      </a:r>
                      <a:r>
                        <a:rPr lang="tr-TR" sz="1200" dirty="0" smtClean="0"/>
                        <a:t>Yüksek </a:t>
                      </a:r>
                      <a:r>
                        <a:rPr lang="tr-TR" sz="1200" dirty="0"/>
                        <a:t>post void residüel volüm gözükür. </a:t>
                      </a:r>
                      <a:endParaRPr lang="en-US" sz="1200" dirty="0"/>
                    </a:p>
                  </a:txBody>
                  <a:tcPr/>
                </a:tc>
                <a:tc>
                  <a:txBody>
                    <a:bodyPr/>
                    <a:lstStyle/>
                    <a:p>
                      <a:r>
                        <a:rPr lang="tr-TR" sz="1200" dirty="0" err="1" smtClean="0"/>
                        <a:t>Detrüsör</a:t>
                      </a:r>
                      <a:r>
                        <a:rPr lang="tr-TR" sz="1200" dirty="0" smtClean="0"/>
                        <a:t> kas hasarı, mesane</a:t>
                      </a:r>
                      <a:r>
                        <a:rPr lang="tr-TR" sz="1200" baseline="0" dirty="0" smtClean="0"/>
                        <a:t> çıkış tıkanıklıkları</a:t>
                      </a:r>
                      <a:r>
                        <a:rPr lang="tr-TR" sz="1200" dirty="0" smtClean="0"/>
                        <a:t> </a:t>
                      </a:r>
                      <a:r>
                        <a:rPr lang="tr-TR" sz="1200" dirty="0"/>
                        <a:t>(BPH</a:t>
                      </a:r>
                      <a:r>
                        <a:rPr lang="tr-TR" sz="1200" dirty="0" smtClean="0"/>
                        <a:t>),</a:t>
                      </a:r>
                      <a:r>
                        <a:rPr lang="tr-TR" sz="1200" baseline="0" dirty="0" smtClean="0"/>
                        <a:t> </a:t>
                      </a:r>
                      <a:r>
                        <a:rPr lang="tr-TR" sz="1200" baseline="0" dirty="0" err="1" smtClean="0"/>
                        <a:t>detrüsör</a:t>
                      </a:r>
                      <a:r>
                        <a:rPr lang="tr-TR" sz="1200" baseline="0" dirty="0" smtClean="0"/>
                        <a:t> kası aktivasyonunda yetersizlik (</a:t>
                      </a:r>
                      <a:r>
                        <a:rPr lang="tr-TR" sz="1200" dirty="0" err="1" smtClean="0"/>
                        <a:t>nörojenik</a:t>
                      </a:r>
                      <a:r>
                        <a:rPr lang="tr-TR" sz="1200" dirty="0" smtClean="0"/>
                        <a:t> mesane</a:t>
                      </a:r>
                      <a:r>
                        <a:rPr lang="tr-TR" sz="1200" baseline="0" dirty="0" smtClean="0"/>
                        <a:t> (</a:t>
                      </a:r>
                      <a:r>
                        <a:rPr lang="tr-TR" sz="1200" dirty="0" smtClean="0"/>
                        <a:t>diyabet</a:t>
                      </a:r>
                      <a:r>
                        <a:rPr lang="tr-TR" sz="1200" dirty="0"/>
                        <a:t>, omurilik hasarı, MS</a:t>
                      </a:r>
                      <a:r>
                        <a:rPr lang="tr-TR" sz="1200" dirty="0" smtClean="0"/>
                        <a:t>))</a:t>
                      </a:r>
                      <a:endParaRPr lang="en-US" sz="1200" dirty="0"/>
                    </a:p>
                  </a:txBody>
                  <a:tcPr/>
                </a:tc>
                <a:extLst>
                  <a:ext uri="{0D108BD9-81ED-4DB2-BD59-A6C34878D82A}">
                    <a16:rowId xmlns:a16="http://schemas.microsoft.com/office/drawing/2014/main" val="3641161452"/>
                  </a:ext>
                </a:extLst>
              </a:tr>
              <a:tr h="633528">
                <a:tc>
                  <a:txBody>
                    <a:bodyPr/>
                    <a:lstStyle/>
                    <a:p>
                      <a:r>
                        <a:rPr lang="tr-TR" sz="1200" b="1" dirty="0"/>
                        <a:t>Fonksiyonel Üİ</a:t>
                      </a:r>
                      <a:endParaRPr lang="en-US" sz="1200" b="1" dirty="0"/>
                    </a:p>
                  </a:txBody>
                  <a:tcPr/>
                </a:tc>
                <a:tc>
                  <a:txBody>
                    <a:bodyPr/>
                    <a:lstStyle/>
                    <a:p>
                      <a:r>
                        <a:rPr lang="tr-TR" sz="1200" dirty="0"/>
                        <a:t>Çevresel engellere, fiziksel veya kognitif yetersizliğe, yetersiz motivasyona bağlı Üİ. Ancak diğer Üİ tiplerini eşlik edebilir. </a:t>
                      </a:r>
                      <a:endParaRPr lang="en-US" sz="1200" dirty="0"/>
                    </a:p>
                  </a:txBody>
                  <a:tcPr/>
                </a:tc>
                <a:tc>
                  <a:txBody>
                    <a:bodyPr/>
                    <a:lstStyle/>
                    <a:p>
                      <a:r>
                        <a:rPr lang="tr-TR" sz="1200" dirty="0"/>
                        <a:t>Nörolojik hastalıklar, ileri demans, şiddetli depresyon, fiziksel yetersizlik</a:t>
                      </a:r>
                      <a:endParaRPr lang="en-US" sz="1200" dirty="0"/>
                    </a:p>
                  </a:txBody>
                  <a:tcPr/>
                </a:tc>
                <a:extLst>
                  <a:ext uri="{0D108BD9-81ED-4DB2-BD59-A6C34878D82A}">
                    <a16:rowId xmlns:a16="http://schemas.microsoft.com/office/drawing/2014/main" val="3954163643"/>
                  </a:ext>
                </a:extLst>
              </a:tr>
              <a:tr h="633528">
                <a:tc>
                  <a:txBody>
                    <a:bodyPr/>
                    <a:lstStyle/>
                    <a:p>
                      <a:r>
                        <a:rPr lang="tr-TR" sz="1200" b="1" dirty="0"/>
                        <a:t>Karma Üİ</a:t>
                      </a:r>
                      <a:endParaRPr lang="en-US" sz="1200" b="1" dirty="0"/>
                    </a:p>
                  </a:txBody>
                  <a:tcPr/>
                </a:tc>
                <a:tc>
                  <a:txBody>
                    <a:bodyPr/>
                    <a:lstStyle/>
                    <a:p>
                      <a:r>
                        <a:rPr lang="tr-TR" sz="1200" dirty="0"/>
                        <a:t>Farklı tiplerin beraber bulunduğu </a:t>
                      </a:r>
                      <a:endParaRPr lang="en-US" sz="1200" dirty="0"/>
                    </a:p>
                  </a:txBody>
                  <a:tcPr/>
                </a:tc>
                <a:tc>
                  <a:txBody>
                    <a:bodyPr/>
                    <a:lstStyle/>
                    <a:p>
                      <a:r>
                        <a:rPr lang="tr-TR" sz="1200" dirty="0"/>
                        <a:t>Sıklıkla urge ve stres tip beraberliği </a:t>
                      </a:r>
                      <a:endParaRPr lang="en-US" sz="1200" dirty="0"/>
                    </a:p>
                  </a:txBody>
                  <a:tcPr/>
                </a:tc>
                <a:extLst>
                  <a:ext uri="{0D108BD9-81ED-4DB2-BD59-A6C34878D82A}">
                    <a16:rowId xmlns:a16="http://schemas.microsoft.com/office/drawing/2014/main" val="2593433317"/>
                  </a:ext>
                </a:extLst>
              </a:tr>
            </a:tbl>
          </a:graphicData>
        </a:graphic>
      </p:graphicFrame>
    </p:spTree>
    <p:extLst>
      <p:ext uri="{BB962C8B-B14F-4D97-AF65-F5344CB8AC3E}">
        <p14:creationId xmlns:p14="http://schemas.microsoft.com/office/powerpoint/2010/main" val="30742406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531D0-DFDE-464E-AF7E-BECE4F577A09}"/>
              </a:ext>
            </a:extLst>
          </p:cNvPr>
          <p:cNvSpPr>
            <a:spLocks noGrp="1"/>
          </p:cNvSpPr>
          <p:nvPr>
            <p:ph type="title"/>
          </p:nvPr>
        </p:nvSpPr>
        <p:spPr>
          <a:ln>
            <a:solidFill>
              <a:srgbClr val="00B0F0"/>
            </a:solidFill>
          </a:ln>
        </p:spPr>
        <p:txBody>
          <a:bodyPr/>
          <a:lstStyle/>
          <a:p>
            <a:pPr algn="ctr"/>
            <a:r>
              <a:rPr lang="tr-TR" b="1" dirty="0">
                <a:solidFill>
                  <a:srgbClr val="0070C0"/>
                </a:solidFill>
              </a:rPr>
              <a:t>DEVAMLI ÜRİNER İNKONTİNANSI OLAN YAŞLIDA TANISAL DEĞERLENDİRME</a:t>
            </a:r>
            <a:endParaRPr lang="en-US" b="1" dirty="0">
              <a:solidFill>
                <a:srgbClr val="0070C0"/>
              </a:solidFill>
            </a:endParaRPr>
          </a:p>
        </p:txBody>
      </p:sp>
      <p:graphicFrame>
        <p:nvGraphicFramePr>
          <p:cNvPr id="4" name="Content Placeholder 3">
            <a:extLst>
              <a:ext uri="{FF2B5EF4-FFF2-40B4-BE49-F238E27FC236}">
                <a16:creationId xmlns:a16="http://schemas.microsoft.com/office/drawing/2014/main" id="{B4748DC5-C8C4-4DDB-A7D5-07751E1E74AE}"/>
              </a:ext>
            </a:extLst>
          </p:cNvPr>
          <p:cNvGraphicFramePr>
            <a:graphicFrameLocks noGrp="1"/>
          </p:cNvGraphicFramePr>
          <p:nvPr>
            <p:ph idx="1"/>
            <p:extLst>
              <p:ext uri="{D42A27DB-BD31-4B8C-83A1-F6EECF244321}">
                <p14:modId xmlns:p14="http://schemas.microsoft.com/office/powerpoint/2010/main" val="37135255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1491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15E2D-DAA0-4D33-A4A2-179E9DEDD2DA}"/>
              </a:ext>
            </a:extLst>
          </p:cNvPr>
          <p:cNvSpPr>
            <a:spLocks noGrp="1"/>
          </p:cNvSpPr>
          <p:nvPr>
            <p:ph type="title"/>
          </p:nvPr>
        </p:nvSpPr>
        <p:spPr>
          <a:xfrm>
            <a:off x="838200" y="74645"/>
            <a:ext cx="10515600" cy="1175657"/>
          </a:xfrm>
          <a:ln>
            <a:solidFill>
              <a:srgbClr val="00B0F0"/>
            </a:solidFill>
          </a:ln>
        </p:spPr>
        <p:txBody>
          <a:bodyPr>
            <a:normAutofit fontScale="90000"/>
          </a:bodyPr>
          <a:lstStyle/>
          <a:p>
            <a:pPr algn="ctr"/>
            <a:r>
              <a:rPr lang="tr-TR" b="1" dirty="0">
                <a:solidFill>
                  <a:srgbClr val="0070C0"/>
                </a:solidFill>
              </a:rPr>
              <a:t>Üİ OLAN HASTANIN ANAMNEZİNDEKİ ÖNEMLİ NOKTALAR </a:t>
            </a:r>
            <a:endParaRPr lang="en-US" b="1" dirty="0">
              <a:solidFill>
                <a:srgbClr val="0070C0"/>
              </a:solidFill>
            </a:endParaRPr>
          </a:p>
        </p:txBody>
      </p:sp>
      <p:graphicFrame>
        <p:nvGraphicFramePr>
          <p:cNvPr id="4" name="Content Placeholder 3">
            <a:extLst>
              <a:ext uri="{FF2B5EF4-FFF2-40B4-BE49-F238E27FC236}">
                <a16:creationId xmlns:a16="http://schemas.microsoft.com/office/drawing/2014/main" id="{144048F8-C5D0-493E-ABC8-33A69DD6C01E}"/>
              </a:ext>
            </a:extLst>
          </p:cNvPr>
          <p:cNvGraphicFramePr>
            <a:graphicFrameLocks noGrp="1"/>
          </p:cNvGraphicFramePr>
          <p:nvPr>
            <p:ph idx="1"/>
            <p:extLst>
              <p:ext uri="{D42A27DB-BD31-4B8C-83A1-F6EECF244321}">
                <p14:modId xmlns:p14="http://schemas.microsoft.com/office/powerpoint/2010/main" val="1480122849"/>
              </p:ext>
            </p:extLst>
          </p:nvPr>
        </p:nvGraphicFramePr>
        <p:xfrm>
          <a:off x="707571" y="1325563"/>
          <a:ext cx="10515600" cy="5212080"/>
        </p:xfrm>
        <a:graphic>
          <a:graphicData uri="http://schemas.openxmlformats.org/drawingml/2006/table">
            <a:tbl>
              <a:tblPr bandRow="1">
                <a:tableStyleId>{5C22544A-7EE6-4342-B048-85BDC9FD1C3A}</a:tableStyleId>
              </a:tblPr>
              <a:tblGrid>
                <a:gridCol w="10515600">
                  <a:extLst>
                    <a:ext uri="{9D8B030D-6E8A-4147-A177-3AD203B41FA5}">
                      <a16:colId xmlns:a16="http://schemas.microsoft.com/office/drawing/2014/main" val="125238291"/>
                    </a:ext>
                  </a:extLst>
                </a:gridCol>
              </a:tblGrid>
              <a:tr h="5032375">
                <a:tc>
                  <a:txBody>
                    <a:bodyPr/>
                    <a:lstStyle/>
                    <a:p>
                      <a:r>
                        <a:rPr lang="tr-TR" sz="1400" b="1" dirty="0">
                          <a:solidFill>
                            <a:srgbClr val="FF0000"/>
                          </a:solidFill>
                        </a:rPr>
                        <a:t>MEDİKAL HASTALIKLARI</a:t>
                      </a:r>
                    </a:p>
                    <a:p>
                      <a:pPr marL="742950" lvl="1" indent="-285750">
                        <a:buFont typeface="Wingdings" panose="05000000000000000000" pitchFamily="2" charset="2"/>
                        <a:buChar char="q"/>
                      </a:pPr>
                      <a:r>
                        <a:rPr lang="tr-TR" sz="1400" dirty="0"/>
                        <a:t>Nörolojik hastalıklar, diyabet, kalp yetmezliği, venöz yetmezlik</a:t>
                      </a:r>
                    </a:p>
                    <a:p>
                      <a:pPr marL="0" lvl="0" indent="0">
                        <a:buFont typeface="Wingdings" panose="05000000000000000000" pitchFamily="2" charset="2"/>
                        <a:buNone/>
                      </a:pPr>
                      <a:r>
                        <a:rPr lang="tr-TR" sz="1400" b="1" dirty="0">
                          <a:solidFill>
                            <a:srgbClr val="FF0000"/>
                          </a:solidFill>
                        </a:rPr>
                        <a:t>İLAÇ HİKAYESİ</a:t>
                      </a:r>
                    </a:p>
                    <a:p>
                      <a:pPr marL="0" lvl="0" indent="0">
                        <a:buFont typeface="Wingdings" panose="05000000000000000000" pitchFamily="2" charset="2"/>
                        <a:buNone/>
                      </a:pPr>
                      <a:r>
                        <a:rPr lang="tr-TR" sz="1400" b="1" dirty="0">
                          <a:solidFill>
                            <a:srgbClr val="FF0000"/>
                          </a:solidFill>
                        </a:rPr>
                        <a:t>SIVI ALIM ALIŞKANLIKLARI</a:t>
                      </a:r>
                    </a:p>
                    <a:p>
                      <a:pPr marL="742950" lvl="1" indent="-285750">
                        <a:buFont typeface="Wingdings" panose="05000000000000000000" pitchFamily="2" charset="2"/>
                        <a:buChar char="q"/>
                      </a:pPr>
                      <a:r>
                        <a:rPr lang="tr-TR" sz="1400" dirty="0"/>
                        <a:t>Miktarı ve tipi (kafein içeren içecek kullanımı)</a:t>
                      </a:r>
                    </a:p>
                    <a:p>
                      <a:pPr marL="0" lvl="0" indent="0">
                        <a:buFont typeface="Wingdings" panose="05000000000000000000" pitchFamily="2" charset="2"/>
                        <a:buNone/>
                      </a:pPr>
                      <a:r>
                        <a:rPr lang="tr-TR" sz="1400" b="1" dirty="0">
                          <a:solidFill>
                            <a:srgbClr val="FF0000"/>
                          </a:solidFill>
                        </a:rPr>
                        <a:t>GENİTOÜRİNER HİKAYE</a:t>
                      </a:r>
                    </a:p>
                    <a:p>
                      <a:pPr marL="742950" lvl="1" indent="-285750">
                        <a:buFont typeface="Wingdings" panose="05000000000000000000" pitchFamily="2" charset="2"/>
                        <a:buChar char="q"/>
                      </a:pPr>
                      <a:r>
                        <a:rPr lang="tr-TR" sz="1400" dirty="0"/>
                        <a:t>Ameliyatlar, doğum sayısı, sık tekrarlayan idrar yolu enfeksiyonu hikayesi</a:t>
                      </a:r>
                    </a:p>
                    <a:p>
                      <a:pPr marL="0" lvl="0" indent="0">
                        <a:buFont typeface="Wingdings" panose="05000000000000000000" pitchFamily="2" charset="2"/>
                        <a:buNone/>
                      </a:pPr>
                      <a:r>
                        <a:rPr lang="tr-TR" sz="1400" b="1" dirty="0">
                          <a:solidFill>
                            <a:srgbClr val="FF0000"/>
                          </a:solidFill>
                        </a:rPr>
                        <a:t>Üİ SEMPTOMLARI</a:t>
                      </a:r>
                    </a:p>
                    <a:p>
                      <a:pPr marL="742950" lvl="1" indent="-285750">
                        <a:buFont typeface="Wingdings" panose="05000000000000000000" pitchFamily="2" charset="2"/>
                        <a:buChar char="q"/>
                      </a:pPr>
                      <a:r>
                        <a:rPr lang="tr-TR" sz="1400" dirty="0"/>
                        <a:t>Üİ tipi (stres, urge vs.)</a:t>
                      </a:r>
                    </a:p>
                    <a:p>
                      <a:pPr marL="742950" lvl="1" indent="-285750">
                        <a:buFont typeface="Wingdings" panose="05000000000000000000" pitchFamily="2" charset="2"/>
                        <a:buChar char="q"/>
                      </a:pPr>
                      <a:r>
                        <a:rPr lang="tr-TR" sz="1400" dirty="0"/>
                        <a:t>Süre, Üİ sıklığı, miktarı</a:t>
                      </a:r>
                    </a:p>
                    <a:p>
                      <a:pPr marL="0" lvl="0" indent="0">
                        <a:buFont typeface="Wingdings" panose="05000000000000000000" pitchFamily="2" charset="2"/>
                        <a:buNone/>
                      </a:pPr>
                      <a:r>
                        <a:rPr lang="tr-TR" sz="1400" b="1" dirty="0">
                          <a:solidFill>
                            <a:srgbClr val="FF0000"/>
                          </a:solidFill>
                        </a:rPr>
                        <a:t>DİĞER ALT ÜRİNER SİSTEM SEMPTOMLARI</a:t>
                      </a:r>
                    </a:p>
                    <a:p>
                      <a:pPr marL="0" lvl="0" indent="0">
                        <a:buFont typeface="Wingdings" panose="05000000000000000000" pitchFamily="2" charset="2"/>
                        <a:buNone/>
                      </a:pPr>
                      <a:r>
                        <a:rPr lang="tr-TR" sz="1400" dirty="0"/>
                        <a:t>İrritatif: Dizüri, urge, idrar sıklığında artış</a:t>
                      </a:r>
                    </a:p>
                    <a:p>
                      <a:pPr marL="0" lvl="0" indent="0">
                        <a:buFont typeface="Wingdings" panose="05000000000000000000" pitchFamily="2" charset="2"/>
                        <a:buNone/>
                      </a:pPr>
                      <a:r>
                        <a:rPr lang="tr-TR" sz="1400" dirty="0"/>
                        <a:t>İşeme güçlüğü: Yetersiz boşaltma, işemeyi başlatmada zorlanma</a:t>
                      </a:r>
                    </a:p>
                    <a:p>
                      <a:pPr marL="0" lvl="0" indent="0">
                        <a:buFont typeface="Wingdings" panose="05000000000000000000" pitchFamily="2" charset="2"/>
                        <a:buNone/>
                      </a:pPr>
                      <a:r>
                        <a:rPr lang="tr-TR" sz="1400" dirty="0"/>
                        <a:t>Diğer: Hematüri, suprapubik ağrı</a:t>
                      </a:r>
                    </a:p>
                    <a:p>
                      <a:pPr marL="0" lvl="0" indent="0">
                        <a:buFont typeface="Wingdings" panose="05000000000000000000" pitchFamily="2" charset="2"/>
                        <a:buNone/>
                      </a:pPr>
                      <a:r>
                        <a:rPr lang="tr-TR" sz="1400" b="1" dirty="0">
                          <a:solidFill>
                            <a:srgbClr val="FF0000"/>
                          </a:solidFill>
                        </a:rPr>
                        <a:t>DİĞER HASTALIKLARLA İLİŞKİLİ SEMPTOMLAR</a:t>
                      </a:r>
                    </a:p>
                    <a:p>
                      <a:pPr marL="0" lvl="0" indent="0">
                        <a:buFont typeface="Wingdings" panose="05000000000000000000" pitchFamily="2" charset="2"/>
                        <a:buNone/>
                      </a:pPr>
                      <a:r>
                        <a:rPr lang="tr-TR" sz="1400" dirty="0"/>
                        <a:t>Nörolojik: İnme, demans, parkinsonizm, normal basonçlı hidrosefali</a:t>
                      </a:r>
                    </a:p>
                    <a:p>
                      <a:pPr marL="0" lvl="0" indent="0">
                        <a:buFont typeface="Wingdings" panose="05000000000000000000" pitchFamily="2" charset="2"/>
                        <a:buNone/>
                      </a:pPr>
                      <a:r>
                        <a:rPr lang="tr-TR" sz="1400" dirty="0"/>
                        <a:t>Psikolojik: Depresyon</a:t>
                      </a:r>
                    </a:p>
                    <a:p>
                      <a:pPr marL="0" lvl="0" indent="0">
                        <a:buFont typeface="Wingdings" panose="05000000000000000000" pitchFamily="2" charset="2"/>
                        <a:buNone/>
                      </a:pPr>
                      <a:r>
                        <a:rPr lang="tr-TR" sz="1400" dirty="0"/>
                        <a:t>GIS: Kabızlık, fekal taşlaşma</a:t>
                      </a:r>
                    </a:p>
                    <a:p>
                      <a:pPr marL="0" lvl="0" indent="0">
                        <a:buFont typeface="Wingdings" panose="05000000000000000000" pitchFamily="2" charset="2"/>
                        <a:buNone/>
                      </a:pPr>
                      <a:r>
                        <a:rPr lang="tr-TR" sz="1400" dirty="0"/>
                        <a:t>Volüm artışı ile ilişkili durumlar: KVS hastalıkları, pretibial ödem, nefes darlığı</a:t>
                      </a:r>
                    </a:p>
                    <a:p>
                      <a:pPr marL="0" lvl="0" indent="0">
                        <a:buFont typeface="Wingdings" panose="05000000000000000000" pitchFamily="2" charset="2"/>
                        <a:buNone/>
                      </a:pPr>
                      <a:r>
                        <a:rPr lang="tr-TR" sz="1400" b="1" dirty="0">
                          <a:solidFill>
                            <a:srgbClr val="FF0000"/>
                          </a:solidFill>
                        </a:rPr>
                        <a:t>ÇEVRESEL DURUMLAR</a:t>
                      </a:r>
                    </a:p>
                    <a:p>
                      <a:pPr marL="0" lvl="0" indent="0">
                        <a:buFont typeface="Wingdings" panose="05000000000000000000" pitchFamily="2" charset="2"/>
                        <a:buNone/>
                      </a:pPr>
                      <a:r>
                        <a:rPr lang="tr-TR" sz="1400" dirty="0"/>
                        <a:t>Tuvaletin yeri</a:t>
                      </a:r>
                    </a:p>
                    <a:p>
                      <a:pPr marL="0" lvl="0" indent="0">
                        <a:buFont typeface="Wingdings" panose="05000000000000000000" pitchFamily="2" charset="2"/>
                        <a:buNone/>
                      </a:pPr>
                      <a:r>
                        <a:rPr lang="tr-TR" sz="1400" b="1" dirty="0">
                          <a:solidFill>
                            <a:srgbClr val="FF0000"/>
                          </a:solidFill>
                        </a:rPr>
                        <a:t>YAŞLININ Üİ HAKKINDAKİ GÖRÜŞLERİ</a:t>
                      </a:r>
                    </a:p>
                    <a:p>
                      <a:pPr marL="0" lvl="0" indent="0">
                        <a:buFont typeface="Wingdings" panose="05000000000000000000" pitchFamily="2" charset="2"/>
                        <a:buNone/>
                      </a:pPr>
                      <a:r>
                        <a:rPr lang="tr-TR" sz="1400" dirty="0"/>
                        <a:t>En sık rahatsız eden semptomlar</a:t>
                      </a:r>
                    </a:p>
                    <a:p>
                      <a:pPr marL="0" lvl="0" indent="0">
                        <a:buFont typeface="Wingdings" panose="05000000000000000000" pitchFamily="2" charset="2"/>
                        <a:buNone/>
                      </a:pPr>
                      <a:r>
                        <a:rPr lang="tr-TR" sz="1400" dirty="0"/>
                        <a:t>Günlük yaşamı etkileyişi</a:t>
                      </a:r>
                    </a:p>
                  </a:txBody>
                  <a:tcPr/>
                </a:tc>
                <a:extLst>
                  <a:ext uri="{0D108BD9-81ED-4DB2-BD59-A6C34878D82A}">
                    <a16:rowId xmlns:a16="http://schemas.microsoft.com/office/drawing/2014/main" val="2424152012"/>
                  </a:ext>
                </a:extLst>
              </a:tr>
            </a:tbl>
          </a:graphicData>
        </a:graphic>
      </p:graphicFrame>
    </p:spTree>
    <p:extLst>
      <p:ext uri="{BB962C8B-B14F-4D97-AF65-F5344CB8AC3E}">
        <p14:creationId xmlns:p14="http://schemas.microsoft.com/office/powerpoint/2010/main" val="658556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7624E-336A-4E2C-ABB5-5E3B529D2CA5}"/>
              </a:ext>
            </a:extLst>
          </p:cNvPr>
          <p:cNvSpPr>
            <a:spLocks noGrp="1"/>
          </p:cNvSpPr>
          <p:nvPr>
            <p:ph type="title"/>
          </p:nvPr>
        </p:nvSpPr>
        <p:spPr>
          <a:ln>
            <a:solidFill>
              <a:srgbClr val="00B0F0"/>
            </a:solidFill>
          </a:ln>
        </p:spPr>
        <p:txBody>
          <a:bodyPr/>
          <a:lstStyle/>
          <a:p>
            <a:pPr algn="ctr"/>
            <a:r>
              <a:rPr lang="tr-TR" b="1" dirty="0">
                <a:solidFill>
                  <a:srgbClr val="0070C0"/>
                </a:solidFill>
              </a:rPr>
              <a:t>İŞEME GÜNLÜĞÜ </a:t>
            </a:r>
            <a:endParaRPr lang="en-US" b="1" dirty="0">
              <a:solidFill>
                <a:srgbClr val="0070C0"/>
              </a:solidFill>
            </a:endParaRPr>
          </a:p>
        </p:txBody>
      </p:sp>
      <p:pic>
        <p:nvPicPr>
          <p:cNvPr id="5" name="Content Placeholder 4">
            <a:extLst>
              <a:ext uri="{FF2B5EF4-FFF2-40B4-BE49-F238E27FC236}">
                <a16:creationId xmlns:a16="http://schemas.microsoft.com/office/drawing/2014/main" id="{BD263F63-F92C-42E3-AADE-63C2C59AE87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82757" y="1825625"/>
            <a:ext cx="8994913" cy="4351338"/>
          </a:xfrm>
          <a:ln>
            <a:solidFill>
              <a:srgbClr val="00B0F0"/>
            </a:solidFill>
          </a:ln>
        </p:spPr>
      </p:pic>
    </p:spTree>
    <p:extLst>
      <p:ext uri="{BB962C8B-B14F-4D97-AF65-F5344CB8AC3E}">
        <p14:creationId xmlns:p14="http://schemas.microsoft.com/office/powerpoint/2010/main" val="770464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11CED-AF11-4391-8C50-F4E07B744A92}"/>
              </a:ext>
            </a:extLst>
          </p:cNvPr>
          <p:cNvSpPr>
            <a:spLocks noGrp="1"/>
          </p:cNvSpPr>
          <p:nvPr>
            <p:ph type="title"/>
          </p:nvPr>
        </p:nvSpPr>
        <p:spPr>
          <a:ln>
            <a:solidFill>
              <a:srgbClr val="00B0F0"/>
            </a:solidFill>
          </a:ln>
        </p:spPr>
        <p:txBody>
          <a:bodyPr/>
          <a:lstStyle/>
          <a:p>
            <a:pPr algn="ctr"/>
            <a:r>
              <a:rPr lang="tr-TR" b="1" dirty="0">
                <a:solidFill>
                  <a:srgbClr val="0070C0"/>
                </a:solidFill>
              </a:rPr>
              <a:t>Üİ-GİRİŞ</a:t>
            </a:r>
            <a:endParaRPr lang="en-US" b="1" dirty="0">
              <a:solidFill>
                <a:srgbClr val="0070C0"/>
              </a:solidFill>
            </a:endParaRPr>
          </a:p>
        </p:txBody>
      </p:sp>
      <p:sp>
        <p:nvSpPr>
          <p:cNvPr id="3" name="Content Placeholder 2">
            <a:extLst>
              <a:ext uri="{FF2B5EF4-FFF2-40B4-BE49-F238E27FC236}">
                <a16:creationId xmlns:a16="http://schemas.microsoft.com/office/drawing/2014/main" id="{0685569B-C729-4B6E-8F4B-099F14F96E6F}"/>
              </a:ext>
            </a:extLst>
          </p:cNvPr>
          <p:cNvSpPr>
            <a:spLocks noGrp="1"/>
          </p:cNvSpPr>
          <p:nvPr>
            <p:ph idx="1"/>
          </p:nvPr>
        </p:nvSpPr>
        <p:spPr>
          <a:ln>
            <a:solidFill>
              <a:srgbClr val="00B0F0"/>
            </a:solidFill>
          </a:ln>
        </p:spPr>
        <p:txBody>
          <a:bodyPr>
            <a:normAutofit/>
          </a:bodyPr>
          <a:lstStyle/>
          <a:p>
            <a:r>
              <a:rPr lang="tr-TR" sz="2400" dirty="0"/>
              <a:t>Üİ geriatrik popülasyonda sık görülen, rahatsız edici ve hayat kalitesini bozan bir durumdur. </a:t>
            </a:r>
          </a:p>
          <a:p>
            <a:r>
              <a:rPr lang="tr-TR" sz="2400" dirty="0"/>
              <a:t>Tanım olarak; </a:t>
            </a:r>
            <a:r>
              <a:rPr lang="tr-TR" sz="2400" dirty="0" smtClean="0"/>
              <a:t>idrarın </a:t>
            </a:r>
            <a:r>
              <a:rPr lang="tr-TR" sz="2400" dirty="0"/>
              <a:t>sosyal ve/veya sağlık problemi yaratacak kadar istemsiz olarak kaçırılması olarak tanımlanır.</a:t>
            </a:r>
          </a:p>
          <a:p>
            <a:r>
              <a:rPr lang="tr-TR" sz="2400" dirty="0"/>
              <a:t>Şiddeti damla damla kaçırmaktan, fekal inkontinansında eşlik ettiği sürekli büyük miktarlarda idrar kaçırmaya kadar değişir. </a:t>
            </a:r>
          </a:p>
        </p:txBody>
      </p:sp>
      <p:pic>
        <p:nvPicPr>
          <p:cNvPr id="5" name="Picture 4">
            <a:extLst>
              <a:ext uri="{FF2B5EF4-FFF2-40B4-BE49-F238E27FC236}">
                <a16:creationId xmlns:a16="http://schemas.microsoft.com/office/drawing/2014/main" id="{1F3140AF-2894-422C-A2F4-801991961C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09363" y="4172761"/>
            <a:ext cx="4075888" cy="2247900"/>
          </a:xfrm>
          <a:prstGeom prst="rect">
            <a:avLst/>
          </a:prstGeom>
        </p:spPr>
      </p:pic>
    </p:spTree>
    <p:extLst>
      <p:ext uri="{BB962C8B-B14F-4D97-AF65-F5344CB8AC3E}">
        <p14:creationId xmlns:p14="http://schemas.microsoft.com/office/powerpoint/2010/main" val="37675076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64009-6F4B-413B-9629-8E2CDF3AAF26}"/>
              </a:ext>
            </a:extLst>
          </p:cNvPr>
          <p:cNvSpPr>
            <a:spLocks noGrp="1"/>
          </p:cNvSpPr>
          <p:nvPr>
            <p:ph type="title"/>
          </p:nvPr>
        </p:nvSpPr>
        <p:spPr>
          <a:ln>
            <a:solidFill>
              <a:srgbClr val="00B0F0"/>
            </a:solidFill>
          </a:ln>
        </p:spPr>
        <p:txBody>
          <a:bodyPr/>
          <a:lstStyle/>
          <a:p>
            <a:pPr algn="ctr"/>
            <a:r>
              <a:rPr lang="tr-TR" b="1" dirty="0">
                <a:solidFill>
                  <a:srgbClr val="0070C0"/>
                </a:solidFill>
              </a:rPr>
              <a:t>Üİ OLAN YAŞLIDA FİZİK MUAYENEDE KİLİT NOKTALAR </a:t>
            </a:r>
            <a:endParaRPr lang="en-US" b="1" dirty="0">
              <a:solidFill>
                <a:srgbClr val="0070C0"/>
              </a:solidFill>
            </a:endParaRPr>
          </a:p>
        </p:txBody>
      </p:sp>
      <p:graphicFrame>
        <p:nvGraphicFramePr>
          <p:cNvPr id="4" name="Content Placeholder 3">
            <a:extLst>
              <a:ext uri="{FF2B5EF4-FFF2-40B4-BE49-F238E27FC236}">
                <a16:creationId xmlns:a16="http://schemas.microsoft.com/office/drawing/2014/main" id="{529E534C-5BE8-400D-9470-536FCBA7FBAE}"/>
              </a:ext>
            </a:extLst>
          </p:cNvPr>
          <p:cNvGraphicFramePr>
            <a:graphicFrameLocks noGrp="1"/>
          </p:cNvGraphicFramePr>
          <p:nvPr>
            <p:ph idx="1"/>
            <p:extLst>
              <p:ext uri="{D42A27DB-BD31-4B8C-83A1-F6EECF244321}">
                <p14:modId xmlns:p14="http://schemas.microsoft.com/office/powerpoint/2010/main" val="2329331432"/>
              </p:ext>
            </p:extLst>
          </p:nvPr>
        </p:nvGraphicFramePr>
        <p:xfrm>
          <a:off x="838200" y="1825625"/>
          <a:ext cx="10515600" cy="4800600"/>
        </p:xfrm>
        <a:graphic>
          <a:graphicData uri="http://schemas.openxmlformats.org/drawingml/2006/table">
            <a:tbl>
              <a:tblPr bandRow="1">
                <a:tableStyleId>{5C22544A-7EE6-4342-B048-85BDC9FD1C3A}</a:tableStyleId>
              </a:tblPr>
              <a:tblGrid>
                <a:gridCol w="10515600">
                  <a:extLst>
                    <a:ext uri="{9D8B030D-6E8A-4147-A177-3AD203B41FA5}">
                      <a16:colId xmlns:a16="http://schemas.microsoft.com/office/drawing/2014/main" val="1831983256"/>
                    </a:ext>
                  </a:extLst>
                </a:gridCol>
              </a:tblGrid>
              <a:tr h="350688">
                <a:tc>
                  <a:txBody>
                    <a:bodyPr/>
                    <a:lstStyle/>
                    <a:p>
                      <a:r>
                        <a:rPr lang="tr-TR" sz="1300" b="1" dirty="0">
                          <a:solidFill>
                            <a:srgbClr val="FF0000"/>
                          </a:solidFill>
                        </a:rPr>
                        <a:t>MOBİLİTE</a:t>
                      </a:r>
                    </a:p>
                    <a:p>
                      <a:pPr marL="742950" lvl="1" indent="-285750">
                        <a:buFont typeface="Wingdings" panose="05000000000000000000" pitchFamily="2" charset="2"/>
                        <a:buChar char="q"/>
                      </a:pPr>
                      <a:r>
                        <a:rPr lang="tr-TR" sz="1300" dirty="0"/>
                        <a:t>Kendi tuvalete gidebilecek kadar fonksiyonel durumu iyi mi?</a:t>
                      </a:r>
                    </a:p>
                    <a:p>
                      <a:pPr marL="742950" lvl="1" indent="-285750">
                        <a:buFont typeface="Wingdings" panose="05000000000000000000" pitchFamily="2" charset="2"/>
                        <a:buChar char="q"/>
                      </a:pPr>
                      <a:r>
                        <a:rPr lang="tr-TR" sz="1300" dirty="0"/>
                        <a:t>Denge muayenesi (Parkinsonizm veya yüksek basınçlı hidrosefali)</a:t>
                      </a:r>
                      <a:endParaRPr lang="en-US" sz="1300" dirty="0"/>
                    </a:p>
                  </a:txBody>
                  <a:tcPr/>
                </a:tc>
                <a:extLst>
                  <a:ext uri="{0D108BD9-81ED-4DB2-BD59-A6C34878D82A}">
                    <a16:rowId xmlns:a16="http://schemas.microsoft.com/office/drawing/2014/main" val="2067318799"/>
                  </a:ext>
                </a:extLst>
              </a:tr>
              <a:tr h="370840">
                <a:tc>
                  <a:txBody>
                    <a:bodyPr/>
                    <a:lstStyle/>
                    <a:p>
                      <a:r>
                        <a:rPr lang="tr-TR" sz="1300" b="1" dirty="0">
                          <a:solidFill>
                            <a:srgbClr val="FF0000"/>
                          </a:solidFill>
                        </a:rPr>
                        <a:t>MENTAL DURUM</a:t>
                      </a:r>
                    </a:p>
                    <a:p>
                      <a:pPr marL="742950" lvl="1" indent="-285750">
                        <a:buFont typeface="Wingdings" panose="05000000000000000000" pitchFamily="2" charset="2"/>
                        <a:buChar char="q"/>
                      </a:pPr>
                      <a:r>
                        <a:rPr lang="tr-TR" sz="1300" dirty="0"/>
                        <a:t>Kognitif durum</a:t>
                      </a:r>
                    </a:p>
                    <a:p>
                      <a:pPr marL="742950" lvl="1" indent="-285750">
                        <a:buFont typeface="Wingdings" panose="05000000000000000000" pitchFamily="2" charset="2"/>
                        <a:buChar char="q"/>
                      </a:pPr>
                      <a:r>
                        <a:rPr lang="tr-TR" sz="1300" dirty="0"/>
                        <a:t>Depresyon ?</a:t>
                      </a:r>
                    </a:p>
                  </a:txBody>
                  <a:tcPr/>
                </a:tc>
                <a:extLst>
                  <a:ext uri="{0D108BD9-81ED-4DB2-BD59-A6C34878D82A}">
                    <a16:rowId xmlns:a16="http://schemas.microsoft.com/office/drawing/2014/main" val="1985756199"/>
                  </a:ext>
                </a:extLst>
              </a:tr>
              <a:tr h="370840">
                <a:tc>
                  <a:txBody>
                    <a:bodyPr/>
                    <a:lstStyle/>
                    <a:p>
                      <a:r>
                        <a:rPr lang="tr-TR" sz="1300" b="1" dirty="0">
                          <a:solidFill>
                            <a:srgbClr val="FF0000"/>
                          </a:solidFill>
                        </a:rPr>
                        <a:t>NÖROLOJİK MUAYENE</a:t>
                      </a:r>
                    </a:p>
                    <a:p>
                      <a:pPr marL="742950" lvl="1" indent="-285750">
                        <a:buFont typeface="Wingdings" panose="05000000000000000000" pitchFamily="2" charset="2"/>
                        <a:buChar char="q"/>
                      </a:pPr>
                      <a:r>
                        <a:rPr lang="tr-TR" sz="1300" dirty="0"/>
                        <a:t>Fokal bulgular (alt ekstremite pleji ?)</a:t>
                      </a:r>
                    </a:p>
                    <a:p>
                      <a:pPr marL="742950" lvl="1" indent="-285750">
                        <a:buFont typeface="Wingdings" panose="05000000000000000000" pitchFamily="2" charset="2"/>
                        <a:buChar char="q"/>
                      </a:pPr>
                      <a:r>
                        <a:rPr lang="tr-TR" sz="1300" dirty="0"/>
                        <a:t>Parkinsonizm bulguları</a:t>
                      </a:r>
                    </a:p>
                    <a:p>
                      <a:pPr marL="742950" lvl="1" indent="-285750">
                        <a:buFont typeface="Wingdings" panose="05000000000000000000" pitchFamily="2" charset="2"/>
                        <a:buChar char="q"/>
                      </a:pPr>
                      <a:r>
                        <a:rPr lang="tr-TR" sz="1300" dirty="0"/>
                        <a:t>Sakral refleksler (perianal duyu kaybı ve anal refleks)</a:t>
                      </a:r>
                      <a:endParaRPr lang="en-US" sz="1300" dirty="0"/>
                    </a:p>
                  </a:txBody>
                  <a:tcPr/>
                </a:tc>
                <a:extLst>
                  <a:ext uri="{0D108BD9-81ED-4DB2-BD59-A6C34878D82A}">
                    <a16:rowId xmlns:a16="http://schemas.microsoft.com/office/drawing/2014/main" val="3531360494"/>
                  </a:ext>
                </a:extLst>
              </a:tr>
              <a:tr h="370840">
                <a:tc>
                  <a:txBody>
                    <a:bodyPr/>
                    <a:lstStyle/>
                    <a:p>
                      <a:r>
                        <a:rPr lang="tr-TR" sz="1300" b="1" dirty="0">
                          <a:solidFill>
                            <a:srgbClr val="FF0000"/>
                          </a:solidFill>
                        </a:rPr>
                        <a:t>KARIN MUAYENESİ</a:t>
                      </a:r>
                    </a:p>
                    <a:p>
                      <a:pPr marL="742950" lvl="1" indent="-285750">
                        <a:buFont typeface="Wingdings" panose="05000000000000000000" pitchFamily="2" charset="2"/>
                        <a:buChar char="q"/>
                      </a:pPr>
                      <a:r>
                        <a:rPr lang="tr-TR" sz="1300" dirty="0"/>
                        <a:t>Mesane distansiyonu</a:t>
                      </a:r>
                    </a:p>
                    <a:p>
                      <a:pPr marL="742950" lvl="1" indent="-285750">
                        <a:buFont typeface="Wingdings" panose="05000000000000000000" pitchFamily="2" charset="2"/>
                        <a:buChar char="q"/>
                      </a:pPr>
                      <a:r>
                        <a:rPr lang="tr-TR" sz="1300" dirty="0"/>
                        <a:t>Suprapubik hassasiyet</a:t>
                      </a:r>
                    </a:p>
                    <a:p>
                      <a:pPr marL="742950" lvl="1" indent="-285750">
                        <a:buFont typeface="Wingdings" panose="05000000000000000000" pitchFamily="2" charset="2"/>
                        <a:buChar char="q"/>
                      </a:pPr>
                      <a:r>
                        <a:rPr lang="tr-TR" sz="1300" dirty="0"/>
                        <a:t>Kitle ?</a:t>
                      </a:r>
                      <a:endParaRPr lang="en-US" sz="1300" dirty="0"/>
                    </a:p>
                  </a:txBody>
                  <a:tcPr/>
                </a:tc>
                <a:extLst>
                  <a:ext uri="{0D108BD9-81ED-4DB2-BD59-A6C34878D82A}">
                    <a16:rowId xmlns:a16="http://schemas.microsoft.com/office/drawing/2014/main" val="559127549"/>
                  </a:ext>
                </a:extLst>
              </a:tr>
              <a:tr h="370840">
                <a:tc>
                  <a:txBody>
                    <a:bodyPr/>
                    <a:lstStyle/>
                    <a:p>
                      <a:r>
                        <a:rPr lang="tr-TR" sz="1300" b="1" dirty="0">
                          <a:solidFill>
                            <a:srgbClr val="FF0000"/>
                          </a:solidFill>
                        </a:rPr>
                        <a:t>REKTAL MUAYENE</a:t>
                      </a:r>
                    </a:p>
                    <a:p>
                      <a:pPr marL="742950" lvl="1" indent="-285750">
                        <a:buFont typeface="Wingdings" panose="05000000000000000000" pitchFamily="2" charset="2"/>
                        <a:buChar char="q"/>
                      </a:pPr>
                      <a:r>
                        <a:rPr lang="tr-TR" sz="1300" dirty="0"/>
                        <a:t>Rektal tuşe (prostat, anal tonus, fekal taşlaşma)</a:t>
                      </a:r>
                    </a:p>
                  </a:txBody>
                  <a:tcPr/>
                </a:tc>
                <a:extLst>
                  <a:ext uri="{0D108BD9-81ED-4DB2-BD59-A6C34878D82A}">
                    <a16:rowId xmlns:a16="http://schemas.microsoft.com/office/drawing/2014/main" val="1686152453"/>
                  </a:ext>
                </a:extLst>
              </a:tr>
              <a:tr h="370840">
                <a:tc>
                  <a:txBody>
                    <a:bodyPr/>
                    <a:lstStyle/>
                    <a:p>
                      <a:r>
                        <a:rPr lang="tr-TR" sz="1300" b="1" dirty="0">
                          <a:solidFill>
                            <a:srgbClr val="FF0000"/>
                          </a:solidFill>
                        </a:rPr>
                        <a:t>PELVİK MUAYENE</a:t>
                      </a:r>
                    </a:p>
                    <a:p>
                      <a:pPr marL="742950" lvl="1" indent="-285750">
                        <a:buFont typeface="Wingdings" panose="05000000000000000000" pitchFamily="2" charset="2"/>
                        <a:buChar char="q"/>
                      </a:pPr>
                      <a:r>
                        <a:rPr lang="tr-TR" sz="1300" dirty="0"/>
                        <a:t>Atrofik vajinit (solukluk, kırılgan mukoza, kanamalar)</a:t>
                      </a:r>
                    </a:p>
                    <a:p>
                      <a:pPr marL="742950" lvl="1" indent="-285750">
                        <a:buFont typeface="Wingdings" panose="05000000000000000000" pitchFamily="2" charset="2"/>
                        <a:buChar char="q"/>
                      </a:pPr>
                      <a:r>
                        <a:rPr lang="tr-TR" sz="1300" dirty="0"/>
                        <a:t>Prolaps </a:t>
                      </a:r>
                      <a:endParaRPr lang="en-US" sz="1300" dirty="0"/>
                    </a:p>
                  </a:txBody>
                  <a:tcPr/>
                </a:tc>
                <a:extLst>
                  <a:ext uri="{0D108BD9-81ED-4DB2-BD59-A6C34878D82A}">
                    <a16:rowId xmlns:a16="http://schemas.microsoft.com/office/drawing/2014/main" val="2351252358"/>
                  </a:ext>
                </a:extLst>
              </a:tr>
              <a:tr h="370840">
                <a:tc>
                  <a:txBody>
                    <a:bodyPr/>
                    <a:lstStyle/>
                    <a:p>
                      <a:r>
                        <a:rPr lang="tr-TR" sz="1300" b="1" dirty="0">
                          <a:solidFill>
                            <a:srgbClr val="FF0000"/>
                          </a:solidFill>
                        </a:rPr>
                        <a:t>DİĞER</a:t>
                      </a:r>
                    </a:p>
                    <a:p>
                      <a:pPr marL="742950" lvl="1" indent="-285750">
                        <a:buFont typeface="Wingdings" panose="05000000000000000000" pitchFamily="2" charset="2"/>
                        <a:buChar char="q"/>
                      </a:pPr>
                      <a:r>
                        <a:rPr lang="tr-TR" sz="1300" dirty="0"/>
                        <a:t>Pretibial ödem, kardiyovasküler sistem muayenesi</a:t>
                      </a:r>
                      <a:endParaRPr lang="en-US" sz="1300" dirty="0"/>
                    </a:p>
                  </a:txBody>
                  <a:tcPr/>
                </a:tc>
                <a:extLst>
                  <a:ext uri="{0D108BD9-81ED-4DB2-BD59-A6C34878D82A}">
                    <a16:rowId xmlns:a16="http://schemas.microsoft.com/office/drawing/2014/main" val="2051728861"/>
                  </a:ext>
                </a:extLst>
              </a:tr>
            </a:tbl>
          </a:graphicData>
        </a:graphic>
      </p:graphicFrame>
    </p:spTree>
    <p:extLst>
      <p:ext uri="{BB962C8B-B14F-4D97-AF65-F5344CB8AC3E}">
        <p14:creationId xmlns:p14="http://schemas.microsoft.com/office/powerpoint/2010/main" val="11891249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CA308-3031-4629-B2AA-4D2B85F3FAD7}"/>
              </a:ext>
            </a:extLst>
          </p:cNvPr>
          <p:cNvSpPr>
            <a:spLocks noGrp="1"/>
          </p:cNvSpPr>
          <p:nvPr>
            <p:ph type="title"/>
          </p:nvPr>
        </p:nvSpPr>
        <p:spPr>
          <a:ln>
            <a:solidFill>
              <a:srgbClr val="00B0F0"/>
            </a:solidFill>
          </a:ln>
        </p:spPr>
        <p:txBody>
          <a:bodyPr/>
          <a:lstStyle/>
          <a:p>
            <a:pPr algn="ctr"/>
            <a:r>
              <a:rPr lang="tr-TR" b="1" dirty="0">
                <a:solidFill>
                  <a:srgbClr val="0070C0"/>
                </a:solidFill>
              </a:rPr>
              <a:t>YAŞLIDA Üİ TANISAL YAKLAŞIM</a:t>
            </a:r>
            <a:endParaRPr lang="en-US" b="1" dirty="0">
              <a:solidFill>
                <a:srgbClr val="0070C0"/>
              </a:solidFill>
            </a:endParaRPr>
          </a:p>
        </p:txBody>
      </p:sp>
      <p:sp>
        <p:nvSpPr>
          <p:cNvPr id="3" name="Content Placeholder 2">
            <a:extLst>
              <a:ext uri="{FF2B5EF4-FFF2-40B4-BE49-F238E27FC236}">
                <a16:creationId xmlns:a16="http://schemas.microsoft.com/office/drawing/2014/main" id="{36ECB3FD-7AA6-4390-B8B5-CC51D570EBEA}"/>
              </a:ext>
            </a:extLst>
          </p:cNvPr>
          <p:cNvSpPr>
            <a:spLocks noGrp="1"/>
          </p:cNvSpPr>
          <p:nvPr>
            <p:ph idx="1"/>
          </p:nvPr>
        </p:nvSpPr>
        <p:spPr>
          <a:ln>
            <a:solidFill>
              <a:srgbClr val="00B0F0"/>
            </a:solidFill>
          </a:ln>
        </p:spPr>
        <p:txBody>
          <a:bodyPr/>
          <a:lstStyle/>
          <a:p>
            <a:pPr marL="0" indent="0">
              <a:buNone/>
            </a:pPr>
            <a:endParaRPr lang="en-US" dirty="0"/>
          </a:p>
        </p:txBody>
      </p:sp>
      <p:sp>
        <p:nvSpPr>
          <p:cNvPr id="5" name="Rectangle 4">
            <a:extLst>
              <a:ext uri="{FF2B5EF4-FFF2-40B4-BE49-F238E27FC236}">
                <a16:creationId xmlns:a16="http://schemas.microsoft.com/office/drawing/2014/main" id="{48026027-EAA2-4A3C-876C-72CAC5B9A818}"/>
              </a:ext>
            </a:extLst>
          </p:cNvPr>
          <p:cNvSpPr/>
          <p:nvPr/>
        </p:nvSpPr>
        <p:spPr>
          <a:xfrm>
            <a:off x="1152939" y="1902585"/>
            <a:ext cx="2176670" cy="586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Anamnez,FM, idrar tetkiki, PVR</a:t>
            </a:r>
            <a:endParaRPr lang="en-US" dirty="0"/>
          </a:p>
        </p:txBody>
      </p:sp>
      <p:cxnSp>
        <p:nvCxnSpPr>
          <p:cNvPr id="7" name="Straight Arrow Connector 6">
            <a:extLst>
              <a:ext uri="{FF2B5EF4-FFF2-40B4-BE49-F238E27FC236}">
                <a16:creationId xmlns:a16="http://schemas.microsoft.com/office/drawing/2014/main" id="{C79DD4A2-54D5-43AA-959F-0864C215E976}"/>
              </a:ext>
            </a:extLst>
          </p:cNvPr>
          <p:cNvCxnSpPr/>
          <p:nvPr/>
        </p:nvCxnSpPr>
        <p:spPr>
          <a:xfrm>
            <a:off x="3467103" y="2143987"/>
            <a:ext cx="94421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644F0FFC-56FF-41A2-AB5A-03B4DC332015}"/>
              </a:ext>
            </a:extLst>
          </p:cNvPr>
          <p:cNvSpPr/>
          <p:nvPr/>
        </p:nvSpPr>
        <p:spPr>
          <a:xfrm>
            <a:off x="4542183" y="1912524"/>
            <a:ext cx="1739347" cy="5864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Geri dönüşümlü neden (+)</a:t>
            </a:r>
            <a:endParaRPr lang="en-US" dirty="0"/>
          </a:p>
        </p:txBody>
      </p:sp>
      <p:cxnSp>
        <p:nvCxnSpPr>
          <p:cNvPr id="10" name="Straight Arrow Connector 9">
            <a:extLst>
              <a:ext uri="{FF2B5EF4-FFF2-40B4-BE49-F238E27FC236}">
                <a16:creationId xmlns:a16="http://schemas.microsoft.com/office/drawing/2014/main" id="{C454C031-A1E5-49EC-B395-84396EE15324}"/>
              </a:ext>
            </a:extLst>
          </p:cNvPr>
          <p:cNvCxnSpPr/>
          <p:nvPr/>
        </p:nvCxnSpPr>
        <p:spPr>
          <a:xfrm>
            <a:off x="6375952" y="2195789"/>
            <a:ext cx="101379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DE5B03AF-7193-4524-A769-46705D4B0DEA}"/>
              </a:ext>
            </a:extLst>
          </p:cNvPr>
          <p:cNvSpPr/>
          <p:nvPr/>
        </p:nvSpPr>
        <p:spPr>
          <a:xfrm>
            <a:off x="7603434" y="1902584"/>
            <a:ext cx="1739347" cy="4828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Tedavi et </a:t>
            </a:r>
            <a:endParaRPr lang="en-US" dirty="0"/>
          </a:p>
        </p:txBody>
      </p:sp>
      <p:cxnSp>
        <p:nvCxnSpPr>
          <p:cNvPr id="13" name="Straight Arrow Connector 12">
            <a:extLst>
              <a:ext uri="{FF2B5EF4-FFF2-40B4-BE49-F238E27FC236}">
                <a16:creationId xmlns:a16="http://schemas.microsoft.com/office/drawing/2014/main" id="{167FC52B-51CF-4F2E-BB4C-07D7A6AEC781}"/>
              </a:ext>
            </a:extLst>
          </p:cNvPr>
          <p:cNvCxnSpPr/>
          <p:nvPr/>
        </p:nvCxnSpPr>
        <p:spPr>
          <a:xfrm>
            <a:off x="5411856" y="2558548"/>
            <a:ext cx="0" cy="6318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966A3BA5-43B1-492D-8395-DD1007301C68}"/>
              </a:ext>
            </a:extLst>
          </p:cNvPr>
          <p:cNvSpPr/>
          <p:nvPr/>
        </p:nvSpPr>
        <p:spPr>
          <a:xfrm>
            <a:off x="4411320" y="3225245"/>
            <a:ext cx="2001072" cy="8356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İleri değerlendirme gerekli mi ?</a:t>
            </a:r>
            <a:endParaRPr lang="en-US" dirty="0"/>
          </a:p>
        </p:txBody>
      </p:sp>
      <p:cxnSp>
        <p:nvCxnSpPr>
          <p:cNvPr id="18" name="Connector: Elbow 17">
            <a:extLst>
              <a:ext uri="{FF2B5EF4-FFF2-40B4-BE49-F238E27FC236}">
                <a16:creationId xmlns:a16="http://schemas.microsoft.com/office/drawing/2014/main" id="{4539184A-4B63-4309-8019-1B17FA41F587}"/>
              </a:ext>
            </a:extLst>
          </p:cNvPr>
          <p:cNvCxnSpPr/>
          <p:nvPr/>
        </p:nvCxnSpPr>
        <p:spPr>
          <a:xfrm rot="10800000" flipV="1">
            <a:off x="5615609" y="2498932"/>
            <a:ext cx="2713382" cy="423172"/>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351A7305-5738-422D-9293-372BCFED4F92}"/>
              </a:ext>
            </a:extLst>
          </p:cNvPr>
          <p:cNvSpPr/>
          <p:nvPr/>
        </p:nvSpPr>
        <p:spPr>
          <a:xfrm>
            <a:off x="7028622" y="2869096"/>
            <a:ext cx="1171161" cy="3213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Halen Üİ</a:t>
            </a:r>
            <a:endParaRPr lang="en-US" dirty="0"/>
          </a:p>
        </p:txBody>
      </p:sp>
      <p:cxnSp>
        <p:nvCxnSpPr>
          <p:cNvPr id="21" name="Straight Arrow Connector 20">
            <a:extLst>
              <a:ext uri="{FF2B5EF4-FFF2-40B4-BE49-F238E27FC236}">
                <a16:creationId xmlns:a16="http://schemas.microsoft.com/office/drawing/2014/main" id="{DC00A424-9EE4-42A0-95C3-E053BB89E2FD}"/>
              </a:ext>
            </a:extLst>
          </p:cNvPr>
          <p:cNvCxnSpPr/>
          <p:nvPr/>
        </p:nvCxnSpPr>
        <p:spPr>
          <a:xfrm>
            <a:off x="5411856" y="4131709"/>
            <a:ext cx="0" cy="7583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87CF2DE8-1C48-4118-A05F-93905C169E7C}"/>
              </a:ext>
            </a:extLst>
          </p:cNvPr>
          <p:cNvCxnSpPr>
            <a:cxnSpLocks/>
          </p:cNvCxnSpPr>
          <p:nvPr/>
        </p:nvCxnSpPr>
        <p:spPr>
          <a:xfrm flipV="1">
            <a:off x="6512611" y="3643068"/>
            <a:ext cx="1101591"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B033156E-D74D-4D71-9AAD-51D5C8925DD8}"/>
              </a:ext>
            </a:extLst>
          </p:cNvPr>
          <p:cNvSpPr/>
          <p:nvPr/>
        </p:nvSpPr>
        <p:spPr>
          <a:xfrm>
            <a:off x="7941363" y="3344129"/>
            <a:ext cx="2553526" cy="8356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Evet </a:t>
            </a:r>
          </a:p>
          <a:p>
            <a:pPr algn="ctr"/>
            <a:r>
              <a:rPr lang="tr-TR" dirty="0"/>
              <a:t>üroloji, kadın hastalıkları ve doğum, ürodinami </a:t>
            </a:r>
            <a:endParaRPr lang="en-US" dirty="0"/>
          </a:p>
        </p:txBody>
      </p:sp>
      <p:sp>
        <p:nvSpPr>
          <p:cNvPr id="25" name="Rectangle 24">
            <a:extLst>
              <a:ext uri="{FF2B5EF4-FFF2-40B4-BE49-F238E27FC236}">
                <a16:creationId xmlns:a16="http://schemas.microsoft.com/office/drawing/2014/main" id="{CFF36DBB-DA26-4DC0-94CF-F8DD54F82B65}"/>
              </a:ext>
            </a:extLst>
          </p:cNvPr>
          <p:cNvSpPr/>
          <p:nvPr/>
        </p:nvSpPr>
        <p:spPr>
          <a:xfrm>
            <a:off x="4239041" y="5018498"/>
            <a:ext cx="2345630" cy="83564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Hayır</a:t>
            </a:r>
          </a:p>
          <a:p>
            <a:pPr algn="ctr"/>
            <a:r>
              <a:rPr lang="tr-TR" dirty="0"/>
              <a:t>Üİ tipine uygun tedavi</a:t>
            </a:r>
            <a:endParaRPr lang="en-US" dirty="0"/>
          </a:p>
        </p:txBody>
      </p:sp>
      <p:cxnSp>
        <p:nvCxnSpPr>
          <p:cNvPr id="27" name="Straight Arrow Connector 26">
            <a:extLst>
              <a:ext uri="{FF2B5EF4-FFF2-40B4-BE49-F238E27FC236}">
                <a16:creationId xmlns:a16="http://schemas.microsoft.com/office/drawing/2014/main" id="{3E961B71-5FB6-4621-A17D-E1629325D01B}"/>
              </a:ext>
            </a:extLst>
          </p:cNvPr>
          <p:cNvCxnSpPr/>
          <p:nvPr/>
        </p:nvCxnSpPr>
        <p:spPr>
          <a:xfrm>
            <a:off x="6728791" y="5460514"/>
            <a:ext cx="1600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D1A43ACC-F4AD-4304-B789-1F5FA579727F}"/>
              </a:ext>
            </a:extLst>
          </p:cNvPr>
          <p:cNvSpPr/>
          <p:nvPr/>
        </p:nvSpPr>
        <p:spPr>
          <a:xfrm>
            <a:off x="8473107" y="5208104"/>
            <a:ext cx="1663973" cy="6460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Yanıt yok </a:t>
            </a:r>
            <a:endParaRPr lang="en-US" dirty="0"/>
          </a:p>
        </p:txBody>
      </p:sp>
      <p:cxnSp>
        <p:nvCxnSpPr>
          <p:cNvPr id="30" name="Straight Arrow Connector 29">
            <a:extLst>
              <a:ext uri="{FF2B5EF4-FFF2-40B4-BE49-F238E27FC236}">
                <a16:creationId xmlns:a16="http://schemas.microsoft.com/office/drawing/2014/main" id="{001C5E62-B6F2-4B06-8861-1C891B2A5E4A}"/>
              </a:ext>
            </a:extLst>
          </p:cNvPr>
          <p:cNvCxnSpPr/>
          <p:nvPr/>
        </p:nvCxnSpPr>
        <p:spPr>
          <a:xfrm flipV="1">
            <a:off x="9183755" y="4279544"/>
            <a:ext cx="0" cy="8085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2469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99D4D-9DB6-48FC-BA2D-4E63F60FE8EE}"/>
              </a:ext>
            </a:extLst>
          </p:cNvPr>
          <p:cNvSpPr>
            <a:spLocks noGrp="1"/>
          </p:cNvSpPr>
          <p:nvPr>
            <p:ph type="title"/>
          </p:nvPr>
        </p:nvSpPr>
        <p:spPr>
          <a:xfrm>
            <a:off x="838200" y="80185"/>
            <a:ext cx="10515600" cy="712918"/>
          </a:xfrm>
          <a:ln>
            <a:solidFill>
              <a:srgbClr val="00B0F0"/>
            </a:solidFill>
          </a:ln>
        </p:spPr>
        <p:txBody>
          <a:bodyPr>
            <a:normAutofit/>
          </a:bodyPr>
          <a:lstStyle/>
          <a:p>
            <a:pPr algn="ctr"/>
            <a:r>
              <a:rPr lang="tr-TR" sz="3200" b="1" dirty="0">
                <a:solidFill>
                  <a:srgbClr val="0070C0"/>
                </a:solidFill>
              </a:rPr>
              <a:t>Üİ İÇİN TEDAVİ SEÇENEKLERİ </a:t>
            </a:r>
            <a:endParaRPr lang="en-US" sz="3200" b="1" dirty="0">
              <a:solidFill>
                <a:srgbClr val="0070C0"/>
              </a:solidFill>
            </a:endParaRPr>
          </a:p>
        </p:txBody>
      </p:sp>
      <p:graphicFrame>
        <p:nvGraphicFramePr>
          <p:cNvPr id="4" name="Content Placeholder 3">
            <a:extLst>
              <a:ext uri="{FF2B5EF4-FFF2-40B4-BE49-F238E27FC236}">
                <a16:creationId xmlns:a16="http://schemas.microsoft.com/office/drawing/2014/main" id="{B81B5AB3-00DC-4DDB-966A-B97605731EC4}"/>
              </a:ext>
            </a:extLst>
          </p:cNvPr>
          <p:cNvGraphicFramePr>
            <a:graphicFrameLocks noGrp="1"/>
          </p:cNvGraphicFramePr>
          <p:nvPr>
            <p:ph idx="1"/>
            <p:extLst>
              <p:ext uri="{D42A27DB-BD31-4B8C-83A1-F6EECF244321}">
                <p14:modId xmlns:p14="http://schemas.microsoft.com/office/powerpoint/2010/main" val="1074438171"/>
              </p:ext>
            </p:extLst>
          </p:nvPr>
        </p:nvGraphicFramePr>
        <p:xfrm>
          <a:off x="838200" y="1017095"/>
          <a:ext cx="10515600" cy="5547535"/>
        </p:xfrm>
        <a:graphic>
          <a:graphicData uri="http://schemas.openxmlformats.org/drawingml/2006/table">
            <a:tbl>
              <a:tblPr bandRow="1">
                <a:tableStyleId>{5C22544A-7EE6-4342-B048-85BDC9FD1C3A}</a:tableStyleId>
              </a:tblPr>
              <a:tblGrid>
                <a:gridCol w="10515600">
                  <a:extLst>
                    <a:ext uri="{9D8B030D-6E8A-4147-A177-3AD203B41FA5}">
                      <a16:colId xmlns:a16="http://schemas.microsoft.com/office/drawing/2014/main" val="2983956120"/>
                    </a:ext>
                  </a:extLst>
                </a:gridCol>
              </a:tblGrid>
              <a:tr h="1307665">
                <a:tc>
                  <a:txBody>
                    <a:bodyPr/>
                    <a:lstStyle/>
                    <a:p>
                      <a:r>
                        <a:rPr lang="tr-TR" sz="1200" b="1" dirty="0">
                          <a:solidFill>
                            <a:srgbClr val="FF0000"/>
                          </a:solidFill>
                        </a:rPr>
                        <a:t>YAŞAM TARZI DEĞİŞİKLİKLERİ</a:t>
                      </a:r>
                    </a:p>
                    <a:p>
                      <a:r>
                        <a:rPr lang="tr-TR" sz="1200" dirty="0"/>
                        <a:t>Sıvı alımı </a:t>
                      </a:r>
                      <a:r>
                        <a:rPr lang="tr-TR" sz="1200" dirty="0" smtClean="0"/>
                        <a:t>düzenlenmesi</a:t>
                      </a:r>
                      <a:endParaRPr lang="tr-TR" sz="1200" dirty="0"/>
                    </a:p>
                    <a:p>
                      <a:r>
                        <a:rPr lang="tr-TR" sz="1200" dirty="0" smtClean="0"/>
                        <a:t>Eğitim</a:t>
                      </a:r>
                    </a:p>
                    <a:p>
                      <a:r>
                        <a:rPr lang="tr-TR" sz="1200" dirty="0" smtClean="0"/>
                        <a:t>Diyet düzenlemesi</a:t>
                      </a:r>
                    </a:p>
                    <a:p>
                      <a:r>
                        <a:rPr lang="tr-TR" sz="1200" dirty="0" smtClean="0"/>
                        <a:t>Sigara</a:t>
                      </a:r>
                      <a:endParaRPr lang="tr-TR" sz="1200" dirty="0"/>
                    </a:p>
                    <a:p>
                      <a:r>
                        <a:rPr lang="tr-TR" sz="1200" dirty="0"/>
                        <a:t>Çevresel </a:t>
                      </a:r>
                      <a:r>
                        <a:rPr lang="tr-TR" sz="1200" dirty="0" smtClean="0"/>
                        <a:t>düzenlemeler</a:t>
                      </a:r>
                    </a:p>
                    <a:p>
                      <a:r>
                        <a:rPr lang="tr-TR" sz="1200" dirty="0" err="1" smtClean="0"/>
                        <a:t>Obezlerin</a:t>
                      </a:r>
                      <a:r>
                        <a:rPr lang="tr-TR" sz="1200" dirty="0" smtClean="0"/>
                        <a:t> </a:t>
                      </a:r>
                      <a:r>
                        <a:rPr lang="tr-TR" sz="1200" dirty="0"/>
                        <a:t>kilo vermesi </a:t>
                      </a:r>
                      <a:endParaRPr lang="en-US" sz="1200" dirty="0"/>
                    </a:p>
                  </a:txBody>
                  <a:tcPr/>
                </a:tc>
                <a:extLst>
                  <a:ext uri="{0D108BD9-81ED-4DB2-BD59-A6C34878D82A}">
                    <a16:rowId xmlns:a16="http://schemas.microsoft.com/office/drawing/2014/main" val="1144172295"/>
                  </a:ext>
                </a:extLst>
              </a:tr>
              <a:tr h="1482021">
                <a:tc>
                  <a:txBody>
                    <a:bodyPr/>
                    <a:lstStyle/>
                    <a:p>
                      <a:r>
                        <a:rPr lang="tr-TR" sz="1200" b="1" dirty="0">
                          <a:solidFill>
                            <a:srgbClr val="FF0000"/>
                          </a:solidFill>
                        </a:rPr>
                        <a:t>DAVRANIŞSAL TEDAVİLER </a:t>
                      </a:r>
                    </a:p>
                    <a:p>
                      <a:r>
                        <a:rPr lang="tr-TR" sz="1200" dirty="0"/>
                        <a:t>Hastaya bağımlı</a:t>
                      </a:r>
                    </a:p>
                    <a:p>
                      <a:pPr marL="628650" lvl="1" indent="-171450">
                        <a:buFont typeface="Wingdings" panose="05000000000000000000" pitchFamily="2" charset="2"/>
                        <a:buChar char="q"/>
                      </a:pPr>
                      <a:r>
                        <a:rPr lang="tr-TR" sz="1200" dirty="0"/>
                        <a:t>Pelvik kas egzersizleri</a:t>
                      </a:r>
                    </a:p>
                    <a:p>
                      <a:pPr marL="628650" lvl="1" indent="-171450">
                        <a:buFont typeface="Wingdings" panose="05000000000000000000" pitchFamily="2" charset="2"/>
                        <a:buChar char="q"/>
                      </a:pPr>
                      <a:r>
                        <a:rPr lang="tr-TR" sz="1200" dirty="0"/>
                        <a:t>Mesane eğitimi</a:t>
                      </a:r>
                    </a:p>
                    <a:p>
                      <a:r>
                        <a:rPr lang="tr-TR" sz="1200" dirty="0"/>
                        <a:t>Bakıcıya bağımlı</a:t>
                      </a:r>
                    </a:p>
                    <a:p>
                      <a:pPr marL="685800" lvl="1" indent="-228600">
                        <a:buFont typeface="Wingdings" panose="05000000000000000000" pitchFamily="2" charset="2"/>
                        <a:buChar char="q"/>
                      </a:pPr>
                      <a:r>
                        <a:rPr lang="tr-TR" sz="1200" dirty="0"/>
                        <a:t>Düzenli tuvalete götürme</a:t>
                      </a:r>
                    </a:p>
                    <a:p>
                      <a:pPr marL="685800" lvl="1" indent="-228600">
                        <a:buFont typeface="Wingdings" panose="05000000000000000000" pitchFamily="2" charset="2"/>
                        <a:buChar char="q"/>
                      </a:pPr>
                      <a:r>
                        <a:rPr lang="tr-TR" sz="1200" dirty="0"/>
                        <a:t>Alışkanlık eğitimi</a:t>
                      </a:r>
                    </a:p>
                    <a:p>
                      <a:pPr marL="685800" lvl="1" indent="-228600">
                        <a:buFont typeface="Wingdings" panose="05000000000000000000" pitchFamily="2" charset="2"/>
                        <a:buChar char="q"/>
                      </a:pPr>
                      <a:r>
                        <a:rPr lang="tr-TR" sz="1200" dirty="0"/>
                        <a:t>İşeme teklifi ve ödül</a:t>
                      </a:r>
                      <a:endParaRPr lang="en-US" sz="1200" dirty="0"/>
                    </a:p>
                  </a:txBody>
                  <a:tcPr/>
                </a:tc>
                <a:extLst>
                  <a:ext uri="{0D108BD9-81ED-4DB2-BD59-A6C34878D82A}">
                    <a16:rowId xmlns:a16="http://schemas.microsoft.com/office/drawing/2014/main" val="2735096446"/>
                  </a:ext>
                </a:extLst>
              </a:tr>
              <a:tr h="1066975">
                <a:tc>
                  <a:txBody>
                    <a:bodyPr/>
                    <a:lstStyle/>
                    <a:p>
                      <a:r>
                        <a:rPr lang="tr-TR" sz="1200" b="1" dirty="0">
                          <a:solidFill>
                            <a:srgbClr val="FF0000"/>
                          </a:solidFill>
                        </a:rPr>
                        <a:t>İLAÇLAR</a:t>
                      </a:r>
                    </a:p>
                    <a:p>
                      <a:r>
                        <a:rPr lang="tr-TR" sz="1200" dirty="0"/>
                        <a:t>Anitmuskarinikler (mesane gevşeticileri</a:t>
                      </a:r>
                      <a:r>
                        <a:rPr lang="tr-TR" sz="1200" dirty="0" smtClean="0"/>
                        <a:t>)</a:t>
                      </a:r>
                      <a:endParaRPr lang="tr-TR" sz="1200" dirty="0"/>
                    </a:p>
                    <a:p>
                      <a:r>
                        <a:rPr lang="tr-TR" sz="1200" dirty="0" smtClean="0"/>
                        <a:t>Beta </a:t>
                      </a:r>
                      <a:r>
                        <a:rPr lang="tr-TR" sz="1200" dirty="0" err="1" smtClean="0"/>
                        <a:t>agonistler</a:t>
                      </a:r>
                      <a:r>
                        <a:rPr lang="tr-TR" sz="1200" dirty="0" smtClean="0"/>
                        <a:t> (</a:t>
                      </a:r>
                      <a:r>
                        <a:rPr lang="tr-TR" sz="1200" dirty="0" err="1" smtClean="0"/>
                        <a:t>Mirabegron</a:t>
                      </a:r>
                      <a:r>
                        <a:rPr lang="tr-TR" sz="1200" dirty="0" smtClean="0"/>
                        <a:t>)</a:t>
                      </a:r>
                    </a:p>
                    <a:p>
                      <a:r>
                        <a:rPr lang="tr-TR" sz="1200" dirty="0" smtClean="0"/>
                        <a:t>Alfa </a:t>
                      </a:r>
                      <a:r>
                        <a:rPr lang="tr-TR" sz="1200" dirty="0" err="1" smtClean="0"/>
                        <a:t>agonistler</a:t>
                      </a:r>
                      <a:r>
                        <a:rPr lang="tr-TR" sz="1200" dirty="0" smtClean="0"/>
                        <a:t> (</a:t>
                      </a:r>
                      <a:r>
                        <a:rPr lang="tr-TR" sz="1200" dirty="0" err="1" smtClean="0"/>
                        <a:t>Duloksetin</a:t>
                      </a:r>
                      <a:r>
                        <a:rPr lang="tr-TR" sz="1200" dirty="0" smtClean="0"/>
                        <a:t>)</a:t>
                      </a:r>
                      <a:endParaRPr lang="tr-TR" sz="1200" dirty="0"/>
                    </a:p>
                    <a:p>
                      <a:r>
                        <a:rPr lang="tr-TR" sz="1200" dirty="0"/>
                        <a:t>Östrojen</a:t>
                      </a:r>
                    </a:p>
                  </a:txBody>
                  <a:tcPr/>
                </a:tc>
                <a:extLst>
                  <a:ext uri="{0D108BD9-81ED-4DB2-BD59-A6C34878D82A}">
                    <a16:rowId xmlns:a16="http://schemas.microsoft.com/office/drawing/2014/main" val="3346941019"/>
                  </a:ext>
                </a:extLst>
              </a:tr>
              <a:tr h="261533">
                <a:tc>
                  <a:txBody>
                    <a:bodyPr/>
                    <a:lstStyle/>
                    <a:p>
                      <a:r>
                        <a:rPr lang="tr-TR" sz="1200" b="1" dirty="0" smtClean="0">
                          <a:solidFill>
                            <a:srgbClr val="FF0000"/>
                          </a:solidFill>
                        </a:rPr>
                        <a:t>DİĞER TEDAVİ YÖNTEMLERİ</a:t>
                      </a:r>
                      <a:endParaRPr lang="en-US" sz="1200" b="1" dirty="0">
                        <a:solidFill>
                          <a:srgbClr val="FF0000"/>
                        </a:solidFill>
                      </a:endParaRPr>
                    </a:p>
                  </a:txBody>
                  <a:tcPr/>
                </a:tc>
                <a:extLst>
                  <a:ext uri="{0D108BD9-81ED-4DB2-BD59-A6C34878D82A}">
                    <a16:rowId xmlns:a16="http://schemas.microsoft.com/office/drawing/2014/main" val="3229467300"/>
                  </a:ext>
                </a:extLst>
              </a:tr>
              <a:tr h="261533">
                <a:tc>
                  <a:txBody>
                    <a:bodyPr/>
                    <a:lstStyle/>
                    <a:p>
                      <a:r>
                        <a:rPr lang="tr-TR" sz="1200" b="1" dirty="0">
                          <a:solidFill>
                            <a:srgbClr val="FF0000"/>
                          </a:solidFill>
                        </a:rPr>
                        <a:t>CERRAHİ</a:t>
                      </a:r>
                      <a:endParaRPr lang="en-US" sz="1200" b="1" dirty="0">
                        <a:solidFill>
                          <a:srgbClr val="FF0000"/>
                        </a:solidFill>
                      </a:endParaRPr>
                    </a:p>
                  </a:txBody>
                  <a:tcPr/>
                </a:tc>
                <a:extLst>
                  <a:ext uri="{0D108BD9-81ED-4DB2-BD59-A6C34878D82A}">
                    <a16:rowId xmlns:a16="http://schemas.microsoft.com/office/drawing/2014/main" val="3069310827"/>
                  </a:ext>
                </a:extLst>
              </a:tr>
              <a:tr h="958955">
                <a:tc>
                  <a:txBody>
                    <a:bodyPr/>
                    <a:lstStyle/>
                    <a:p>
                      <a:r>
                        <a:rPr lang="tr-TR" sz="1200" b="1" dirty="0" smtClean="0">
                          <a:solidFill>
                            <a:srgbClr val="FF0000"/>
                          </a:solidFill>
                        </a:rPr>
                        <a:t>SPESİFİK</a:t>
                      </a:r>
                      <a:r>
                        <a:rPr lang="tr-TR" sz="1200" b="1" baseline="0" dirty="0" smtClean="0">
                          <a:solidFill>
                            <a:srgbClr val="FF0000"/>
                          </a:solidFill>
                        </a:rPr>
                        <a:t> OLMAYAN TEDAVİLER</a:t>
                      </a:r>
                    </a:p>
                    <a:p>
                      <a:r>
                        <a:rPr lang="tr-TR" sz="1200" b="1" baseline="0" dirty="0" smtClean="0">
                          <a:solidFill>
                            <a:schemeClr val="tx1"/>
                          </a:solidFill>
                        </a:rPr>
                        <a:t>Alt bezleri</a:t>
                      </a:r>
                      <a:endParaRPr lang="tr-TR" sz="1200" b="1" dirty="0">
                        <a:solidFill>
                          <a:schemeClr val="tx1"/>
                        </a:solidFill>
                      </a:endParaRPr>
                    </a:p>
                    <a:p>
                      <a:r>
                        <a:rPr lang="tr-TR" sz="1200" dirty="0"/>
                        <a:t>Prezervatif sonda</a:t>
                      </a:r>
                    </a:p>
                    <a:p>
                      <a:r>
                        <a:rPr lang="tr-TR" sz="1200" dirty="0"/>
                        <a:t>Aralıklı idrar sondası kullanımı</a:t>
                      </a:r>
                    </a:p>
                    <a:p>
                      <a:r>
                        <a:rPr lang="tr-TR" sz="1200" dirty="0"/>
                        <a:t>Sürekli sonda kullanımı</a:t>
                      </a:r>
                      <a:endParaRPr lang="en-US" sz="1200" dirty="0"/>
                    </a:p>
                  </a:txBody>
                  <a:tcPr/>
                </a:tc>
                <a:extLst>
                  <a:ext uri="{0D108BD9-81ED-4DB2-BD59-A6C34878D82A}">
                    <a16:rowId xmlns:a16="http://schemas.microsoft.com/office/drawing/2014/main" val="542711428"/>
                  </a:ext>
                </a:extLst>
              </a:tr>
            </a:tbl>
          </a:graphicData>
        </a:graphic>
      </p:graphicFrame>
    </p:spTree>
    <p:extLst>
      <p:ext uri="{BB962C8B-B14F-4D97-AF65-F5344CB8AC3E}">
        <p14:creationId xmlns:p14="http://schemas.microsoft.com/office/powerpoint/2010/main" val="11120244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7AF63-F455-4225-AA2E-908AA4214E1F}"/>
              </a:ext>
            </a:extLst>
          </p:cNvPr>
          <p:cNvSpPr>
            <a:spLocks noGrp="1"/>
          </p:cNvSpPr>
          <p:nvPr>
            <p:ph type="title"/>
          </p:nvPr>
        </p:nvSpPr>
        <p:spPr>
          <a:ln>
            <a:solidFill>
              <a:srgbClr val="00B0F0"/>
            </a:solidFill>
          </a:ln>
        </p:spPr>
        <p:txBody>
          <a:bodyPr/>
          <a:lstStyle/>
          <a:p>
            <a:pPr algn="ctr"/>
            <a:r>
              <a:rPr lang="tr-TR" b="1" dirty="0">
                <a:solidFill>
                  <a:srgbClr val="0070C0"/>
                </a:solidFill>
              </a:rPr>
              <a:t>Üİ İÇİN DAVRANIŞSAL TEDAVİLER </a:t>
            </a:r>
            <a:endParaRPr lang="en-US" b="1" dirty="0">
              <a:solidFill>
                <a:srgbClr val="0070C0"/>
              </a:solidFill>
            </a:endParaRPr>
          </a:p>
        </p:txBody>
      </p:sp>
      <p:graphicFrame>
        <p:nvGraphicFramePr>
          <p:cNvPr id="4" name="Content Placeholder 3">
            <a:extLst>
              <a:ext uri="{FF2B5EF4-FFF2-40B4-BE49-F238E27FC236}">
                <a16:creationId xmlns:a16="http://schemas.microsoft.com/office/drawing/2014/main" id="{5821375A-6B31-4E5C-B175-5BC7C1CE79BF}"/>
              </a:ext>
            </a:extLst>
          </p:cNvPr>
          <p:cNvGraphicFramePr>
            <a:graphicFrameLocks noGrp="1"/>
          </p:cNvGraphicFramePr>
          <p:nvPr>
            <p:ph idx="1"/>
            <p:extLst>
              <p:ext uri="{D42A27DB-BD31-4B8C-83A1-F6EECF244321}">
                <p14:modId xmlns:p14="http://schemas.microsoft.com/office/powerpoint/2010/main" val="1545699732"/>
              </p:ext>
            </p:extLst>
          </p:nvPr>
        </p:nvGraphicFramePr>
        <p:xfrm>
          <a:off x="838200" y="1912776"/>
          <a:ext cx="10515600" cy="3783174"/>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178748315"/>
                    </a:ext>
                  </a:extLst>
                </a:gridCol>
                <a:gridCol w="2628900">
                  <a:extLst>
                    <a:ext uri="{9D8B030D-6E8A-4147-A177-3AD203B41FA5}">
                      <a16:colId xmlns:a16="http://schemas.microsoft.com/office/drawing/2014/main" val="2224431270"/>
                    </a:ext>
                  </a:extLst>
                </a:gridCol>
                <a:gridCol w="2628900">
                  <a:extLst>
                    <a:ext uri="{9D8B030D-6E8A-4147-A177-3AD203B41FA5}">
                      <a16:colId xmlns:a16="http://schemas.microsoft.com/office/drawing/2014/main" val="1796691437"/>
                    </a:ext>
                  </a:extLst>
                </a:gridCol>
                <a:gridCol w="2628900">
                  <a:extLst>
                    <a:ext uri="{9D8B030D-6E8A-4147-A177-3AD203B41FA5}">
                      <a16:colId xmlns:a16="http://schemas.microsoft.com/office/drawing/2014/main" val="3553432069"/>
                    </a:ext>
                  </a:extLst>
                </a:gridCol>
              </a:tblGrid>
              <a:tr h="409730">
                <a:tc>
                  <a:txBody>
                    <a:bodyPr/>
                    <a:lstStyle/>
                    <a:p>
                      <a:pPr algn="ctr"/>
                      <a:r>
                        <a:rPr lang="tr-TR" sz="1400" dirty="0"/>
                        <a:t>TEDAVİ</a:t>
                      </a:r>
                      <a:endParaRPr lang="en-US" sz="1400" dirty="0"/>
                    </a:p>
                  </a:txBody>
                  <a:tcPr/>
                </a:tc>
                <a:tc>
                  <a:txBody>
                    <a:bodyPr/>
                    <a:lstStyle/>
                    <a:p>
                      <a:pPr algn="ctr"/>
                      <a:r>
                        <a:rPr lang="tr-TR" sz="1400" dirty="0"/>
                        <a:t>TANIM</a:t>
                      </a:r>
                      <a:endParaRPr lang="en-US" sz="1400" dirty="0"/>
                    </a:p>
                  </a:txBody>
                  <a:tcPr/>
                </a:tc>
                <a:tc>
                  <a:txBody>
                    <a:bodyPr/>
                    <a:lstStyle/>
                    <a:p>
                      <a:pPr algn="ctr"/>
                      <a:r>
                        <a:rPr lang="tr-TR" sz="1400" dirty="0"/>
                        <a:t>Üİ TİPİ </a:t>
                      </a:r>
                      <a:endParaRPr lang="en-US" sz="1400" dirty="0"/>
                    </a:p>
                  </a:txBody>
                  <a:tcPr/>
                </a:tc>
                <a:tc>
                  <a:txBody>
                    <a:bodyPr/>
                    <a:lstStyle/>
                    <a:p>
                      <a:pPr algn="ctr"/>
                      <a:r>
                        <a:rPr lang="tr-TR" sz="1400" dirty="0"/>
                        <a:t>EK ÖNERİLER </a:t>
                      </a:r>
                      <a:endParaRPr lang="en-US" sz="1400" dirty="0"/>
                    </a:p>
                  </a:txBody>
                  <a:tcPr/>
                </a:tc>
                <a:extLst>
                  <a:ext uri="{0D108BD9-81ED-4DB2-BD59-A6C34878D82A}">
                    <a16:rowId xmlns:a16="http://schemas.microsoft.com/office/drawing/2014/main" val="2897415403"/>
                  </a:ext>
                </a:extLst>
              </a:tr>
              <a:tr h="498505">
                <a:tc gridSpan="4">
                  <a:txBody>
                    <a:bodyPr/>
                    <a:lstStyle/>
                    <a:p>
                      <a:r>
                        <a:rPr lang="tr-TR" sz="1400" b="1" dirty="0">
                          <a:solidFill>
                            <a:srgbClr val="FF0000"/>
                          </a:solidFill>
                        </a:rPr>
                        <a:t>HASTAYA BAĞIMLI </a:t>
                      </a:r>
                      <a:endParaRPr lang="en-US" sz="1400" b="1" dirty="0">
                        <a:solidFill>
                          <a:srgbClr val="FF0000"/>
                        </a:solidFill>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13733171"/>
                  </a:ext>
                </a:extLst>
              </a:tr>
              <a:tr h="696541">
                <a:tc>
                  <a:txBody>
                    <a:bodyPr/>
                    <a:lstStyle/>
                    <a:p>
                      <a:r>
                        <a:rPr lang="tr-TR" sz="1400" dirty="0"/>
                        <a:t>Pelvik kas egzersizleri (Kegel)</a:t>
                      </a:r>
                      <a:endParaRPr lang="en-US" sz="1400" dirty="0"/>
                    </a:p>
                  </a:txBody>
                  <a:tcPr/>
                </a:tc>
                <a:tc>
                  <a:txBody>
                    <a:bodyPr/>
                    <a:lstStyle/>
                    <a:p>
                      <a:r>
                        <a:rPr lang="tr-TR" sz="1400" dirty="0"/>
                        <a:t>Pelvik kasların tekrarlayan kasılıp gevşetilmesi </a:t>
                      </a:r>
                      <a:endParaRPr lang="en-US" sz="1400" dirty="0"/>
                    </a:p>
                  </a:txBody>
                  <a:tcPr/>
                </a:tc>
                <a:tc>
                  <a:txBody>
                    <a:bodyPr/>
                    <a:lstStyle/>
                    <a:p>
                      <a:r>
                        <a:rPr lang="tr-TR" sz="1400" dirty="0"/>
                        <a:t>Stres ve Urge Üİ</a:t>
                      </a:r>
                      <a:endParaRPr lang="en-US" sz="1400" dirty="0"/>
                    </a:p>
                  </a:txBody>
                  <a:tcPr/>
                </a:tc>
                <a:tc>
                  <a:txBody>
                    <a:bodyPr/>
                    <a:lstStyle/>
                    <a:p>
                      <a:r>
                        <a:rPr lang="tr-TR" sz="1400" dirty="0"/>
                        <a:t>Motivasyon ve yeterli kognisyon </a:t>
                      </a:r>
                      <a:endParaRPr lang="en-US" sz="1400" dirty="0"/>
                    </a:p>
                  </a:txBody>
                  <a:tcPr/>
                </a:tc>
                <a:extLst>
                  <a:ext uri="{0D108BD9-81ED-4DB2-BD59-A6C34878D82A}">
                    <a16:rowId xmlns:a16="http://schemas.microsoft.com/office/drawing/2014/main" val="146281473"/>
                  </a:ext>
                </a:extLst>
              </a:tr>
              <a:tr h="696541">
                <a:tc>
                  <a:txBody>
                    <a:bodyPr/>
                    <a:lstStyle/>
                    <a:p>
                      <a:r>
                        <a:rPr lang="tr-TR" sz="1400" dirty="0"/>
                        <a:t>Mesane eğitimi</a:t>
                      </a:r>
                      <a:endParaRPr lang="en-US" sz="1400" dirty="0"/>
                    </a:p>
                  </a:txBody>
                  <a:tcPr/>
                </a:tc>
                <a:tc>
                  <a:txBody>
                    <a:bodyPr/>
                    <a:lstStyle/>
                    <a:p>
                      <a:r>
                        <a:rPr lang="tr-TR" sz="1400" dirty="0"/>
                        <a:t>Eğitim, işeme günlüğü kullanılması </a:t>
                      </a:r>
                      <a:endParaRPr lang="en-US" sz="1400" dirty="0"/>
                    </a:p>
                  </a:txBody>
                  <a:tcPr/>
                </a:tc>
                <a:tc>
                  <a:txBody>
                    <a:bodyPr/>
                    <a:lstStyle/>
                    <a:p>
                      <a:r>
                        <a:rPr lang="tr-TR" sz="1400" dirty="0"/>
                        <a:t>Stres ve Urge Üİ</a:t>
                      </a:r>
                      <a:endParaRPr lang="en-US"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sz="1400" dirty="0"/>
                        <a:t>Motivasyon ve yeterli kognisyon ve eğitmen </a:t>
                      </a:r>
                      <a:endParaRPr lang="en-US" sz="1400" dirty="0"/>
                    </a:p>
                  </a:txBody>
                  <a:tcPr/>
                </a:tc>
                <a:extLst>
                  <a:ext uri="{0D108BD9-81ED-4DB2-BD59-A6C34878D82A}">
                    <a16:rowId xmlns:a16="http://schemas.microsoft.com/office/drawing/2014/main" val="433631574"/>
                  </a:ext>
                </a:extLst>
              </a:tr>
              <a:tr h="498505">
                <a:tc gridSpan="4">
                  <a:txBody>
                    <a:bodyPr/>
                    <a:lstStyle/>
                    <a:p>
                      <a:r>
                        <a:rPr lang="tr-TR" sz="1400" b="1" dirty="0">
                          <a:solidFill>
                            <a:srgbClr val="FF0000"/>
                          </a:solidFill>
                        </a:rPr>
                        <a:t>BAKICI BAĞIMLI</a:t>
                      </a:r>
                      <a:endParaRPr lang="en-US" sz="1400" b="1" dirty="0">
                        <a:solidFill>
                          <a:srgbClr val="FF0000"/>
                        </a:solidFill>
                      </a:endParaRPr>
                    </a:p>
                  </a:txBody>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2238380168"/>
                  </a:ext>
                </a:extLst>
              </a:tr>
              <a:tr h="983352">
                <a:tc>
                  <a:txBody>
                    <a:bodyPr/>
                    <a:lstStyle/>
                    <a:p>
                      <a:r>
                        <a:rPr lang="tr-TR" sz="1400" dirty="0"/>
                        <a:t>Düzenli tuvalete götürme </a:t>
                      </a:r>
                      <a:endParaRPr lang="en-US" sz="1400" dirty="0"/>
                    </a:p>
                  </a:txBody>
                  <a:tcPr/>
                </a:tc>
                <a:tc>
                  <a:txBody>
                    <a:bodyPr/>
                    <a:lstStyle/>
                    <a:p>
                      <a:r>
                        <a:rPr lang="tr-TR" sz="1400" dirty="0"/>
                        <a:t>Belirli aralıklara tuvalete götürme </a:t>
                      </a:r>
                      <a:endParaRPr lang="en-US" sz="1400" dirty="0"/>
                    </a:p>
                  </a:txBody>
                  <a:tcPr/>
                </a:tc>
                <a:tc>
                  <a:txBody>
                    <a:bodyPr/>
                    <a:lstStyle/>
                    <a:p>
                      <a:r>
                        <a:rPr lang="tr-TR" sz="1400" dirty="0" err="1" smtClean="0"/>
                        <a:t>Urge</a:t>
                      </a:r>
                      <a:r>
                        <a:rPr lang="tr-TR" sz="1400" dirty="0" smtClean="0"/>
                        <a:t>, Stres </a:t>
                      </a:r>
                      <a:r>
                        <a:rPr lang="tr-TR" sz="1400" dirty="0"/>
                        <a:t>ve Fonksiyonel Üİ</a:t>
                      </a:r>
                      <a:endParaRPr lang="en-US" sz="1400" dirty="0"/>
                    </a:p>
                  </a:txBody>
                  <a:tcPr/>
                </a:tc>
                <a:tc>
                  <a:txBody>
                    <a:bodyPr/>
                    <a:lstStyle/>
                    <a:p>
                      <a:r>
                        <a:rPr lang="tr-TR" sz="1400" dirty="0"/>
                        <a:t>Bakıcı şart</a:t>
                      </a:r>
                    </a:p>
                    <a:p>
                      <a:r>
                        <a:rPr lang="tr-TR" sz="1400" dirty="0"/>
                        <a:t>Koginitif ve fonksiyonel bozukluğu olan yaşlılar için </a:t>
                      </a:r>
                      <a:endParaRPr lang="en-US" sz="1400" dirty="0"/>
                    </a:p>
                  </a:txBody>
                  <a:tcPr/>
                </a:tc>
                <a:extLst>
                  <a:ext uri="{0D108BD9-81ED-4DB2-BD59-A6C34878D82A}">
                    <a16:rowId xmlns:a16="http://schemas.microsoft.com/office/drawing/2014/main" val="3525047394"/>
                  </a:ext>
                </a:extLst>
              </a:tr>
            </a:tbl>
          </a:graphicData>
        </a:graphic>
      </p:graphicFrame>
    </p:spTree>
    <p:extLst>
      <p:ext uri="{BB962C8B-B14F-4D97-AF65-F5344CB8AC3E}">
        <p14:creationId xmlns:p14="http://schemas.microsoft.com/office/powerpoint/2010/main" val="138458138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40494-C6EC-480E-A64C-E85F4956385E}"/>
              </a:ext>
            </a:extLst>
          </p:cNvPr>
          <p:cNvSpPr>
            <a:spLocks noGrp="1"/>
          </p:cNvSpPr>
          <p:nvPr>
            <p:ph type="title"/>
          </p:nvPr>
        </p:nvSpPr>
        <p:spPr>
          <a:ln>
            <a:solidFill>
              <a:srgbClr val="00B0F0"/>
            </a:solidFill>
          </a:ln>
        </p:spPr>
        <p:txBody>
          <a:bodyPr/>
          <a:lstStyle/>
          <a:p>
            <a:pPr algn="ctr"/>
            <a:r>
              <a:rPr lang="tr-TR" b="1" dirty="0" smtClean="0">
                <a:solidFill>
                  <a:schemeClr val="accent1"/>
                </a:solidFill>
              </a:rPr>
              <a:t>STRES VE SIKIŞMA TİPİ Üİ </a:t>
            </a:r>
            <a:r>
              <a:rPr lang="tr-TR" b="1" dirty="0">
                <a:solidFill>
                  <a:schemeClr val="accent1"/>
                </a:solidFill>
              </a:rPr>
              <a:t>İÇİN MEDİKAL TEDAVİ </a:t>
            </a:r>
            <a:endParaRPr lang="en-US" b="1" dirty="0">
              <a:solidFill>
                <a:schemeClr val="accent1"/>
              </a:solidFill>
            </a:endParaRPr>
          </a:p>
        </p:txBody>
      </p:sp>
      <p:graphicFrame>
        <p:nvGraphicFramePr>
          <p:cNvPr id="6" name="Content Placeholder 5">
            <a:extLst>
              <a:ext uri="{FF2B5EF4-FFF2-40B4-BE49-F238E27FC236}">
                <a16:creationId xmlns:a16="http://schemas.microsoft.com/office/drawing/2014/main" id="{2B3D6CEC-7C22-4E29-AEF2-DD41C4C9EBF0}"/>
              </a:ext>
            </a:extLst>
          </p:cNvPr>
          <p:cNvGraphicFramePr>
            <a:graphicFrameLocks noGrp="1"/>
          </p:cNvGraphicFramePr>
          <p:nvPr>
            <p:ph idx="1"/>
            <p:extLst>
              <p:ext uri="{D42A27DB-BD31-4B8C-83A1-F6EECF244321}">
                <p14:modId xmlns:p14="http://schemas.microsoft.com/office/powerpoint/2010/main" val="2400471633"/>
              </p:ext>
            </p:extLst>
          </p:nvPr>
        </p:nvGraphicFramePr>
        <p:xfrm>
          <a:off x="838200" y="1825625"/>
          <a:ext cx="10515600" cy="3906520"/>
        </p:xfrm>
        <a:graphic>
          <a:graphicData uri="http://schemas.openxmlformats.org/drawingml/2006/table">
            <a:tbl>
              <a:tblPr firstRow="1" bandRow="1">
                <a:tableStyleId>{5C22544A-7EE6-4342-B048-85BDC9FD1C3A}</a:tableStyleId>
              </a:tblPr>
              <a:tblGrid>
                <a:gridCol w="2628900">
                  <a:extLst>
                    <a:ext uri="{9D8B030D-6E8A-4147-A177-3AD203B41FA5}">
                      <a16:colId xmlns:a16="http://schemas.microsoft.com/office/drawing/2014/main" val="819406085"/>
                    </a:ext>
                  </a:extLst>
                </a:gridCol>
                <a:gridCol w="2628900">
                  <a:extLst>
                    <a:ext uri="{9D8B030D-6E8A-4147-A177-3AD203B41FA5}">
                      <a16:colId xmlns:a16="http://schemas.microsoft.com/office/drawing/2014/main" val="1373065945"/>
                    </a:ext>
                  </a:extLst>
                </a:gridCol>
                <a:gridCol w="2628900">
                  <a:extLst>
                    <a:ext uri="{9D8B030D-6E8A-4147-A177-3AD203B41FA5}">
                      <a16:colId xmlns:a16="http://schemas.microsoft.com/office/drawing/2014/main" val="2693911022"/>
                    </a:ext>
                  </a:extLst>
                </a:gridCol>
                <a:gridCol w="2628900">
                  <a:extLst>
                    <a:ext uri="{9D8B030D-6E8A-4147-A177-3AD203B41FA5}">
                      <a16:colId xmlns:a16="http://schemas.microsoft.com/office/drawing/2014/main" val="2680649151"/>
                    </a:ext>
                  </a:extLst>
                </a:gridCol>
              </a:tblGrid>
              <a:tr h="370840">
                <a:tc>
                  <a:txBody>
                    <a:bodyPr/>
                    <a:lstStyle/>
                    <a:p>
                      <a:r>
                        <a:rPr lang="tr-TR" dirty="0"/>
                        <a:t>İlaçlar </a:t>
                      </a:r>
                    </a:p>
                  </a:txBody>
                  <a:tcPr/>
                </a:tc>
                <a:tc>
                  <a:txBody>
                    <a:bodyPr/>
                    <a:lstStyle/>
                    <a:p>
                      <a:r>
                        <a:rPr lang="tr-TR" dirty="0"/>
                        <a:t>Mekanizma </a:t>
                      </a:r>
                      <a:endParaRPr lang="en-US" dirty="0"/>
                    </a:p>
                  </a:txBody>
                  <a:tcPr/>
                </a:tc>
                <a:tc>
                  <a:txBody>
                    <a:bodyPr/>
                    <a:lstStyle/>
                    <a:p>
                      <a:r>
                        <a:rPr lang="tr-TR" dirty="0"/>
                        <a:t>Üİ tipi </a:t>
                      </a:r>
                      <a:endParaRPr lang="en-US" dirty="0"/>
                    </a:p>
                  </a:txBody>
                  <a:tcPr/>
                </a:tc>
                <a:tc>
                  <a:txBody>
                    <a:bodyPr/>
                    <a:lstStyle/>
                    <a:p>
                      <a:r>
                        <a:rPr lang="tr-TR" dirty="0"/>
                        <a:t>Yan etkiler </a:t>
                      </a:r>
                      <a:endParaRPr lang="en-US" dirty="0"/>
                    </a:p>
                  </a:txBody>
                  <a:tcPr/>
                </a:tc>
                <a:extLst>
                  <a:ext uri="{0D108BD9-81ED-4DB2-BD59-A6C34878D82A}">
                    <a16:rowId xmlns:a16="http://schemas.microsoft.com/office/drawing/2014/main" val="2478206025"/>
                  </a:ext>
                </a:extLst>
              </a:tr>
              <a:tr h="370840">
                <a:tc>
                  <a:txBody>
                    <a:bodyPr/>
                    <a:lstStyle/>
                    <a:p>
                      <a:r>
                        <a:rPr lang="tr-TR" sz="1600" b="1" dirty="0">
                          <a:solidFill>
                            <a:srgbClr val="FF0000"/>
                          </a:solidFill>
                        </a:rPr>
                        <a:t>Antimuskarinikler</a:t>
                      </a:r>
                    </a:p>
                    <a:p>
                      <a:r>
                        <a:rPr lang="tr-TR" sz="1600" dirty="0"/>
                        <a:t>Oksibütinin</a:t>
                      </a:r>
                    </a:p>
                    <a:p>
                      <a:r>
                        <a:rPr lang="tr-TR" sz="1600" dirty="0"/>
                        <a:t>Trospiyum</a:t>
                      </a:r>
                    </a:p>
                    <a:p>
                      <a:r>
                        <a:rPr lang="tr-TR" sz="1600" dirty="0"/>
                        <a:t>Fesoterodin</a:t>
                      </a:r>
                    </a:p>
                    <a:p>
                      <a:r>
                        <a:rPr lang="tr-TR" sz="1600" dirty="0"/>
                        <a:t>Darifenasin</a:t>
                      </a:r>
                    </a:p>
                    <a:p>
                      <a:r>
                        <a:rPr lang="tr-TR" sz="1600" dirty="0"/>
                        <a:t>Tolterodin</a:t>
                      </a:r>
                    </a:p>
                  </a:txBody>
                  <a:tcPr/>
                </a:tc>
                <a:tc>
                  <a:txBody>
                    <a:bodyPr/>
                    <a:lstStyle/>
                    <a:p>
                      <a:r>
                        <a:rPr lang="tr-TR" sz="1600" dirty="0"/>
                        <a:t>Mesane kapasitesinde artış ve istemsiz kasılmaları baskılama </a:t>
                      </a:r>
                      <a:endParaRPr lang="en-US" sz="1600" dirty="0"/>
                    </a:p>
                  </a:txBody>
                  <a:tcPr/>
                </a:tc>
                <a:tc>
                  <a:txBody>
                    <a:bodyPr/>
                    <a:lstStyle/>
                    <a:p>
                      <a:r>
                        <a:rPr lang="tr-TR" sz="1600" dirty="0"/>
                        <a:t>Urge Üİ veya Urge Üİ baskın olduğu karma tip Üİ</a:t>
                      </a:r>
                      <a:endParaRPr lang="en-US" sz="1600" dirty="0"/>
                    </a:p>
                  </a:txBody>
                  <a:tcPr/>
                </a:tc>
                <a:tc>
                  <a:txBody>
                    <a:bodyPr/>
                    <a:lstStyle/>
                    <a:p>
                      <a:r>
                        <a:rPr lang="tr-TR" sz="1600" dirty="0"/>
                        <a:t>Ağız kuruluğu, konstipasyon, deliryum, kognitif bozukluk, bulanık </a:t>
                      </a:r>
                      <a:r>
                        <a:rPr lang="tr-TR" sz="1600" dirty="0" smtClean="0"/>
                        <a:t>görme, taşikardi</a:t>
                      </a:r>
                      <a:r>
                        <a:rPr lang="tr-TR" sz="1600" baseline="0" dirty="0" smtClean="0"/>
                        <a:t> </a:t>
                      </a:r>
                      <a:r>
                        <a:rPr lang="tr-TR" sz="1600" dirty="0" smtClean="0"/>
                        <a:t>ve </a:t>
                      </a:r>
                      <a:r>
                        <a:rPr lang="tr-TR" sz="1600" dirty="0" err="1" smtClean="0"/>
                        <a:t>üriner</a:t>
                      </a:r>
                      <a:r>
                        <a:rPr lang="tr-TR" sz="1600" dirty="0" smtClean="0"/>
                        <a:t> </a:t>
                      </a:r>
                      <a:r>
                        <a:rPr lang="tr-TR" sz="1600" dirty="0" err="1" smtClean="0"/>
                        <a:t>retansiyon</a:t>
                      </a:r>
                      <a:endParaRPr lang="en-US" sz="1600" dirty="0"/>
                    </a:p>
                  </a:txBody>
                  <a:tcPr/>
                </a:tc>
                <a:extLst>
                  <a:ext uri="{0D108BD9-81ED-4DB2-BD59-A6C34878D82A}">
                    <a16:rowId xmlns:a16="http://schemas.microsoft.com/office/drawing/2014/main" val="2600208964"/>
                  </a:ext>
                </a:extLst>
              </a:tr>
              <a:tr h="370840">
                <a:tc>
                  <a:txBody>
                    <a:bodyPr/>
                    <a:lstStyle/>
                    <a:p>
                      <a:r>
                        <a:rPr lang="tr-TR" sz="1600" b="1" dirty="0">
                          <a:solidFill>
                            <a:srgbClr val="FF0000"/>
                          </a:solidFill>
                        </a:rPr>
                        <a:t>Alfa adrenerjik agonistler</a:t>
                      </a:r>
                    </a:p>
                    <a:p>
                      <a:r>
                        <a:rPr lang="tr-TR" sz="1600" dirty="0"/>
                        <a:t>Duloksatin</a:t>
                      </a:r>
                    </a:p>
                  </a:txBody>
                  <a:tcPr/>
                </a:tc>
                <a:tc>
                  <a:txBody>
                    <a:bodyPr/>
                    <a:lstStyle/>
                    <a:p>
                      <a:r>
                        <a:rPr lang="tr-TR" sz="1600" dirty="0"/>
                        <a:t>Uretral alfa adrenerjik tonusda artış</a:t>
                      </a:r>
                      <a:endParaRPr lang="en-US" sz="1600" dirty="0"/>
                    </a:p>
                  </a:txBody>
                  <a:tcPr/>
                </a:tc>
                <a:tc>
                  <a:txBody>
                    <a:bodyPr/>
                    <a:lstStyle/>
                    <a:p>
                      <a:r>
                        <a:rPr lang="tr-TR" sz="1600" dirty="0"/>
                        <a:t>Stres Üİ</a:t>
                      </a:r>
                      <a:endParaRPr lang="en-US" sz="1600" dirty="0"/>
                    </a:p>
                  </a:txBody>
                  <a:tcPr/>
                </a:tc>
                <a:tc>
                  <a:txBody>
                    <a:bodyPr/>
                    <a:lstStyle/>
                    <a:p>
                      <a:r>
                        <a:rPr lang="tr-TR" sz="1600" dirty="0"/>
                        <a:t>Bulantı, baş ağrısı ve kan basıncı yükselmesi </a:t>
                      </a:r>
                      <a:endParaRPr lang="en-US" sz="1600" dirty="0"/>
                    </a:p>
                  </a:txBody>
                  <a:tcPr/>
                </a:tc>
                <a:extLst>
                  <a:ext uri="{0D108BD9-81ED-4DB2-BD59-A6C34878D82A}">
                    <a16:rowId xmlns:a16="http://schemas.microsoft.com/office/drawing/2014/main" val="1142384331"/>
                  </a:ext>
                </a:extLst>
              </a:tr>
              <a:tr h="370840">
                <a:tc>
                  <a:txBody>
                    <a:bodyPr/>
                    <a:lstStyle/>
                    <a:p>
                      <a:r>
                        <a:rPr lang="tr-TR" sz="1600" b="1" dirty="0">
                          <a:solidFill>
                            <a:srgbClr val="FF0000"/>
                          </a:solidFill>
                        </a:rPr>
                        <a:t>Topikal östrojen </a:t>
                      </a:r>
                    </a:p>
                  </a:txBody>
                  <a:tcPr/>
                </a:tc>
                <a:tc>
                  <a:txBody>
                    <a:bodyPr/>
                    <a:lstStyle/>
                    <a:p>
                      <a:r>
                        <a:rPr lang="tr-TR" sz="1600" dirty="0"/>
                        <a:t>Periüretral dokuları güçlendirir</a:t>
                      </a:r>
                      <a:endParaRPr lang="en-US" sz="1600" dirty="0"/>
                    </a:p>
                  </a:txBody>
                  <a:tcPr/>
                </a:tc>
                <a:tc>
                  <a:txBody>
                    <a:bodyPr/>
                    <a:lstStyle/>
                    <a:p>
                      <a:r>
                        <a:rPr lang="tr-TR" sz="1600" dirty="0"/>
                        <a:t>Urge Üİ+atrofik vajinit</a:t>
                      </a:r>
                      <a:endParaRPr lang="en-US" sz="1600" dirty="0"/>
                    </a:p>
                  </a:txBody>
                  <a:tcPr/>
                </a:tc>
                <a:tc>
                  <a:txBody>
                    <a:bodyPr/>
                    <a:lstStyle/>
                    <a:p>
                      <a:endParaRPr lang="en-US" sz="1600" dirty="0"/>
                    </a:p>
                  </a:txBody>
                  <a:tcPr/>
                </a:tc>
                <a:extLst>
                  <a:ext uri="{0D108BD9-81ED-4DB2-BD59-A6C34878D82A}">
                    <a16:rowId xmlns:a16="http://schemas.microsoft.com/office/drawing/2014/main" val="1987885456"/>
                  </a:ext>
                </a:extLst>
              </a:tr>
              <a:tr h="370840">
                <a:tc>
                  <a:txBody>
                    <a:bodyPr/>
                    <a:lstStyle/>
                    <a:p>
                      <a:r>
                        <a:rPr lang="tr-TR" sz="1600" b="1" dirty="0">
                          <a:solidFill>
                            <a:srgbClr val="FF0000"/>
                          </a:solidFill>
                        </a:rPr>
                        <a:t>Beta agonist</a:t>
                      </a:r>
                    </a:p>
                    <a:p>
                      <a:r>
                        <a:rPr lang="tr-TR" sz="1600" dirty="0"/>
                        <a:t>Mirabegron </a:t>
                      </a:r>
                    </a:p>
                  </a:txBody>
                  <a:tcPr/>
                </a:tc>
                <a:tc>
                  <a:txBody>
                    <a:bodyPr/>
                    <a:lstStyle/>
                    <a:p>
                      <a:r>
                        <a:rPr lang="tr-TR" sz="1600" dirty="0"/>
                        <a:t>Beta adrenerjik uyarı ile mesane aktivitesinin baskılanması </a:t>
                      </a:r>
                      <a:endParaRPr lang="en-US" sz="1600" dirty="0"/>
                    </a:p>
                  </a:txBody>
                  <a:tcPr/>
                </a:tc>
                <a:tc>
                  <a:txBody>
                    <a:bodyPr/>
                    <a:lstStyle/>
                    <a:p>
                      <a:r>
                        <a:rPr lang="tr-TR" sz="1600" dirty="0"/>
                        <a:t>Urge Üİ</a:t>
                      </a:r>
                      <a:endParaRPr lang="en-US" sz="1600" dirty="0"/>
                    </a:p>
                  </a:txBody>
                  <a:tcPr/>
                </a:tc>
                <a:tc>
                  <a:txBody>
                    <a:bodyPr/>
                    <a:lstStyle/>
                    <a:p>
                      <a:r>
                        <a:rPr lang="tr-TR" sz="1600" dirty="0"/>
                        <a:t>Kan basıncında yükselme </a:t>
                      </a:r>
                      <a:endParaRPr lang="en-US" sz="1600" dirty="0"/>
                    </a:p>
                  </a:txBody>
                  <a:tcPr/>
                </a:tc>
                <a:extLst>
                  <a:ext uri="{0D108BD9-81ED-4DB2-BD59-A6C34878D82A}">
                    <a16:rowId xmlns:a16="http://schemas.microsoft.com/office/drawing/2014/main" val="1425386332"/>
                  </a:ext>
                </a:extLst>
              </a:tr>
            </a:tbl>
          </a:graphicData>
        </a:graphic>
      </p:graphicFrame>
    </p:spTree>
    <p:extLst>
      <p:ext uri="{BB962C8B-B14F-4D97-AF65-F5344CB8AC3E}">
        <p14:creationId xmlns:p14="http://schemas.microsoft.com/office/powerpoint/2010/main" val="28353937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solidFill>
                  <a:schemeClr val="accent1"/>
                </a:solidFill>
              </a:rPr>
              <a:t>STRES VE SIKIŞMA TİPİ Üİ İÇİN </a:t>
            </a:r>
            <a:r>
              <a:rPr lang="tr-TR" b="1" dirty="0" smtClean="0">
                <a:solidFill>
                  <a:schemeClr val="accent1"/>
                </a:solidFill>
              </a:rPr>
              <a:t>DİĞER </a:t>
            </a:r>
            <a:r>
              <a:rPr lang="tr-TR" b="1" dirty="0">
                <a:solidFill>
                  <a:schemeClr val="accent1"/>
                </a:solidFill>
              </a:rPr>
              <a:t>TEDAVİ </a:t>
            </a:r>
            <a:r>
              <a:rPr lang="tr-TR" b="1" dirty="0" smtClean="0">
                <a:solidFill>
                  <a:schemeClr val="accent1"/>
                </a:solidFill>
              </a:rPr>
              <a:t>SEÇENEKLERİ</a:t>
            </a:r>
            <a:endParaRPr lang="tr-TR" b="1" dirty="0"/>
          </a:p>
        </p:txBody>
      </p:sp>
      <p:sp>
        <p:nvSpPr>
          <p:cNvPr id="3" name="İçerik Yer Tutucusu 2"/>
          <p:cNvSpPr>
            <a:spLocks noGrp="1"/>
          </p:cNvSpPr>
          <p:nvPr>
            <p:ph idx="1"/>
          </p:nvPr>
        </p:nvSpPr>
        <p:spPr/>
        <p:txBody>
          <a:bodyPr>
            <a:normAutofit/>
          </a:bodyPr>
          <a:lstStyle/>
          <a:p>
            <a:r>
              <a:rPr lang="tr-TR" dirty="0" smtClean="0"/>
              <a:t>Stres Üİ</a:t>
            </a:r>
          </a:p>
          <a:p>
            <a:pPr lvl="1"/>
            <a:r>
              <a:rPr lang="tr-TR" dirty="0" err="1"/>
              <a:t>Radyofrekans</a:t>
            </a:r>
            <a:endParaRPr lang="tr-TR" dirty="0"/>
          </a:p>
          <a:p>
            <a:pPr lvl="1"/>
            <a:r>
              <a:rPr lang="tr-TR" dirty="0" err="1"/>
              <a:t>Transüretral</a:t>
            </a:r>
            <a:r>
              <a:rPr lang="tr-TR" dirty="0"/>
              <a:t>  </a:t>
            </a:r>
            <a:r>
              <a:rPr lang="tr-TR" dirty="0" err="1"/>
              <a:t>bulking</a:t>
            </a:r>
            <a:r>
              <a:rPr lang="tr-TR" dirty="0"/>
              <a:t> ajanlar</a:t>
            </a:r>
          </a:p>
          <a:p>
            <a:pPr lvl="1"/>
            <a:r>
              <a:rPr lang="tr-TR" dirty="0"/>
              <a:t>Cerrahi</a:t>
            </a:r>
          </a:p>
          <a:p>
            <a:r>
              <a:rPr lang="tr-TR" dirty="0" smtClean="0"/>
              <a:t>Sıkışma tipi Üİ</a:t>
            </a:r>
          </a:p>
          <a:p>
            <a:pPr lvl="1"/>
            <a:r>
              <a:rPr lang="tr-TR" dirty="0"/>
              <a:t>Akupunktur</a:t>
            </a:r>
          </a:p>
          <a:p>
            <a:pPr lvl="1"/>
            <a:r>
              <a:rPr lang="tr-TR" dirty="0" err="1"/>
              <a:t>Botalinum</a:t>
            </a:r>
            <a:r>
              <a:rPr lang="tr-TR" dirty="0"/>
              <a:t> toksini</a:t>
            </a:r>
          </a:p>
          <a:p>
            <a:pPr lvl="1"/>
            <a:r>
              <a:rPr lang="tr-TR" dirty="0" err="1"/>
              <a:t>Perkütanöz</a:t>
            </a:r>
            <a:r>
              <a:rPr lang="tr-TR" dirty="0"/>
              <a:t> </a:t>
            </a:r>
            <a:r>
              <a:rPr lang="tr-TR" dirty="0" err="1"/>
              <a:t>tibial</a:t>
            </a:r>
            <a:r>
              <a:rPr lang="tr-TR" dirty="0"/>
              <a:t> sini uyarımı</a:t>
            </a:r>
          </a:p>
          <a:p>
            <a:pPr lvl="1"/>
            <a:r>
              <a:rPr lang="tr-TR" dirty="0" err="1"/>
              <a:t>Sakral</a:t>
            </a:r>
            <a:r>
              <a:rPr lang="tr-TR" dirty="0"/>
              <a:t> </a:t>
            </a:r>
            <a:r>
              <a:rPr lang="tr-TR" dirty="0" err="1"/>
              <a:t>nöromodülasyon</a:t>
            </a:r>
            <a:endParaRPr lang="tr-TR" dirty="0"/>
          </a:p>
          <a:p>
            <a:pPr lvl="1"/>
            <a:r>
              <a:rPr lang="tr-TR" dirty="0"/>
              <a:t>Cerrahi</a:t>
            </a:r>
          </a:p>
          <a:p>
            <a:pPr marL="0" indent="0">
              <a:buNone/>
            </a:pPr>
            <a:endParaRPr lang="tr-TR" dirty="0"/>
          </a:p>
        </p:txBody>
      </p:sp>
    </p:spTree>
    <p:extLst>
      <p:ext uri="{BB962C8B-B14F-4D97-AF65-F5344CB8AC3E}">
        <p14:creationId xmlns:p14="http://schemas.microsoft.com/office/powerpoint/2010/main" val="18204811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902596-BA74-47E0-9FA5-1A576964E3BC}"/>
              </a:ext>
            </a:extLst>
          </p:cNvPr>
          <p:cNvSpPr>
            <a:spLocks noGrp="1"/>
          </p:cNvSpPr>
          <p:nvPr>
            <p:ph type="title"/>
          </p:nvPr>
        </p:nvSpPr>
        <p:spPr>
          <a:ln>
            <a:solidFill>
              <a:srgbClr val="00B0F0"/>
            </a:solidFill>
          </a:ln>
        </p:spPr>
        <p:txBody>
          <a:bodyPr/>
          <a:lstStyle/>
          <a:p>
            <a:pPr algn="ctr"/>
            <a:r>
              <a:rPr lang="tr-TR" b="1" dirty="0" smtClean="0">
                <a:solidFill>
                  <a:srgbClr val="0070C0"/>
                </a:solidFill>
              </a:rPr>
              <a:t>TAŞMA ve FINKSİYONEL Üİ </a:t>
            </a:r>
            <a:r>
              <a:rPr lang="tr-TR" b="1" dirty="0">
                <a:solidFill>
                  <a:srgbClr val="0070C0"/>
                </a:solidFill>
              </a:rPr>
              <a:t>TİPLERİNDE TEDAVİLER </a:t>
            </a:r>
            <a:endParaRPr lang="en-US" b="1" dirty="0">
              <a:solidFill>
                <a:srgbClr val="0070C0"/>
              </a:solidFill>
            </a:endParaRPr>
          </a:p>
        </p:txBody>
      </p:sp>
      <p:graphicFrame>
        <p:nvGraphicFramePr>
          <p:cNvPr id="4" name="Content Placeholder 3">
            <a:extLst>
              <a:ext uri="{FF2B5EF4-FFF2-40B4-BE49-F238E27FC236}">
                <a16:creationId xmlns:a16="http://schemas.microsoft.com/office/drawing/2014/main" id="{DB0DB170-75AF-4298-B8E0-16536497415A}"/>
              </a:ext>
            </a:extLst>
          </p:cNvPr>
          <p:cNvGraphicFramePr>
            <a:graphicFrameLocks noGrp="1"/>
          </p:cNvGraphicFramePr>
          <p:nvPr>
            <p:ph idx="1"/>
            <p:extLst>
              <p:ext uri="{D42A27DB-BD31-4B8C-83A1-F6EECF244321}">
                <p14:modId xmlns:p14="http://schemas.microsoft.com/office/powerpoint/2010/main" val="926305003"/>
              </p:ext>
            </p:extLst>
          </p:nvPr>
        </p:nvGraphicFramePr>
        <p:xfrm>
          <a:off x="838200" y="1825624"/>
          <a:ext cx="9696450" cy="3539477"/>
        </p:xfrm>
        <a:graphic>
          <a:graphicData uri="http://schemas.openxmlformats.org/drawingml/2006/table">
            <a:tbl>
              <a:tblPr firstRow="1" bandRow="1">
                <a:tableStyleId>{5C22544A-7EE6-4342-B048-85BDC9FD1C3A}</a:tableStyleId>
              </a:tblPr>
              <a:tblGrid>
                <a:gridCol w="3232150">
                  <a:extLst>
                    <a:ext uri="{9D8B030D-6E8A-4147-A177-3AD203B41FA5}">
                      <a16:colId xmlns:a16="http://schemas.microsoft.com/office/drawing/2014/main" val="3895194423"/>
                    </a:ext>
                  </a:extLst>
                </a:gridCol>
                <a:gridCol w="3232150">
                  <a:extLst>
                    <a:ext uri="{9D8B030D-6E8A-4147-A177-3AD203B41FA5}">
                      <a16:colId xmlns:a16="http://schemas.microsoft.com/office/drawing/2014/main" val="401457918"/>
                    </a:ext>
                  </a:extLst>
                </a:gridCol>
                <a:gridCol w="3232150">
                  <a:extLst>
                    <a:ext uri="{9D8B030D-6E8A-4147-A177-3AD203B41FA5}">
                      <a16:colId xmlns:a16="http://schemas.microsoft.com/office/drawing/2014/main" val="2464319682"/>
                    </a:ext>
                  </a:extLst>
                </a:gridCol>
              </a:tblGrid>
              <a:tr h="622607">
                <a:tc>
                  <a:txBody>
                    <a:bodyPr/>
                    <a:lstStyle/>
                    <a:p>
                      <a:pPr algn="ctr"/>
                      <a:r>
                        <a:rPr lang="tr-TR" sz="2400" dirty="0"/>
                        <a:t>Taşma Tipi Üİ</a:t>
                      </a:r>
                      <a:endParaRPr lang="en-US" sz="2400" dirty="0"/>
                    </a:p>
                  </a:txBody>
                  <a:tcPr/>
                </a:tc>
                <a:tc>
                  <a:txBody>
                    <a:bodyPr/>
                    <a:lstStyle/>
                    <a:p>
                      <a:pPr algn="ctr"/>
                      <a:r>
                        <a:rPr lang="tr-TR" sz="2400" dirty="0"/>
                        <a:t>Fonksiyonel Üİ</a:t>
                      </a:r>
                      <a:endParaRPr lang="en-US" sz="2400" dirty="0"/>
                    </a:p>
                  </a:txBody>
                  <a:tcPr/>
                </a:tc>
                <a:tc>
                  <a:txBody>
                    <a:bodyPr/>
                    <a:lstStyle/>
                    <a:p>
                      <a:pPr algn="ctr"/>
                      <a:r>
                        <a:rPr lang="tr-TR" sz="2400" dirty="0" smtClean="0"/>
                        <a:t>Karma Üİ</a:t>
                      </a:r>
                      <a:endParaRPr lang="en-US" sz="2400" dirty="0"/>
                    </a:p>
                  </a:txBody>
                  <a:tcPr/>
                </a:tc>
                <a:extLst>
                  <a:ext uri="{0D108BD9-81ED-4DB2-BD59-A6C34878D82A}">
                    <a16:rowId xmlns:a16="http://schemas.microsoft.com/office/drawing/2014/main" val="245001566"/>
                  </a:ext>
                </a:extLst>
              </a:tr>
              <a:tr h="2916870">
                <a:tc>
                  <a:txBody>
                    <a:bodyPr/>
                    <a:lstStyle/>
                    <a:p>
                      <a:pPr marL="457200" indent="-457200" algn="l">
                        <a:lnSpc>
                          <a:spcPct val="150000"/>
                        </a:lnSpc>
                        <a:buFont typeface="+mj-lt"/>
                        <a:buAutoNum type="arabicPeriod"/>
                      </a:pPr>
                      <a:r>
                        <a:rPr lang="tr-TR" sz="2000" dirty="0"/>
                        <a:t>Cerrahi (tıkanıklığın ortadan kaldırılması)</a:t>
                      </a:r>
                    </a:p>
                    <a:p>
                      <a:pPr marL="457200" indent="-457200" algn="l">
                        <a:lnSpc>
                          <a:spcPct val="150000"/>
                        </a:lnSpc>
                        <a:buFont typeface="+mj-lt"/>
                        <a:buAutoNum type="arabicPeriod"/>
                      </a:pPr>
                      <a:r>
                        <a:rPr lang="tr-TR" sz="2000" dirty="0"/>
                        <a:t>Aralıklı idrar sondası </a:t>
                      </a:r>
                    </a:p>
                    <a:p>
                      <a:pPr marL="457200" indent="-457200" algn="l">
                        <a:lnSpc>
                          <a:spcPct val="150000"/>
                        </a:lnSpc>
                        <a:buFont typeface="+mj-lt"/>
                        <a:buAutoNum type="arabicPeriod"/>
                      </a:pPr>
                      <a:r>
                        <a:rPr lang="tr-TR" sz="2000" dirty="0"/>
                        <a:t>Sürekli idrar sondası</a:t>
                      </a:r>
                      <a:endParaRPr lang="en-US" sz="2000" dirty="0"/>
                    </a:p>
                  </a:txBody>
                  <a:tcPr/>
                </a:tc>
                <a:tc>
                  <a:txBody>
                    <a:bodyPr/>
                    <a:lstStyle/>
                    <a:p>
                      <a:pPr marL="457200" indent="-457200" algn="l">
                        <a:lnSpc>
                          <a:spcPct val="150000"/>
                        </a:lnSpc>
                        <a:buFont typeface="+mj-lt"/>
                        <a:buAutoNum type="arabicPeriod"/>
                      </a:pPr>
                      <a:r>
                        <a:rPr lang="tr-TR" sz="2000" dirty="0"/>
                        <a:t>Davranışsal tedaviler</a:t>
                      </a:r>
                    </a:p>
                    <a:p>
                      <a:pPr marL="457200" indent="-457200" algn="l">
                        <a:lnSpc>
                          <a:spcPct val="150000"/>
                        </a:lnSpc>
                        <a:buFont typeface="+mj-lt"/>
                        <a:buAutoNum type="arabicPeriod"/>
                      </a:pPr>
                      <a:r>
                        <a:rPr lang="tr-TR" sz="2000" dirty="0"/>
                        <a:t>Çevresel </a:t>
                      </a:r>
                      <a:r>
                        <a:rPr lang="tr-TR" sz="2000" dirty="0" smtClean="0"/>
                        <a:t>düzenlemeler</a:t>
                      </a:r>
                    </a:p>
                    <a:p>
                      <a:pPr marL="457200" indent="-457200" algn="l">
                        <a:lnSpc>
                          <a:spcPct val="150000"/>
                        </a:lnSpc>
                        <a:buFont typeface="+mj-lt"/>
                        <a:buAutoNum type="arabicPeriod"/>
                      </a:pPr>
                      <a:r>
                        <a:rPr lang="tr-TR" sz="2000" dirty="0" err="1" smtClean="0"/>
                        <a:t>Mobilitenin</a:t>
                      </a:r>
                      <a:r>
                        <a:rPr lang="tr-TR" sz="2000" dirty="0" smtClean="0"/>
                        <a:t> artırılması</a:t>
                      </a:r>
                      <a:endParaRPr lang="tr-TR" sz="2000" dirty="0"/>
                    </a:p>
                    <a:p>
                      <a:pPr marL="457200" indent="-457200" algn="l">
                        <a:lnSpc>
                          <a:spcPct val="150000"/>
                        </a:lnSpc>
                        <a:buFont typeface="+mj-lt"/>
                        <a:buAutoNum type="arabicPeriod"/>
                      </a:pPr>
                      <a:r>
                        <a:rPr lang="tr-TR" sz="2000" dirty="0"/>
                        <a:t>Alt bezi kullanımı</a:t>
                      </a:r>
                      <a:endParaRPr lang="en-US" sz="2000" dirty="0"/>
                    </a:p>
                  </a:txBody>
                  <a:tcPr/>
                </a:tc>
                <a:tc>
                  <a:txBody>
                    <a:bodyPr/>
                    <a:lstStyle/>
                    <a:p>
                      <a:pPr marL="457200" marR="0" lvl="0" indent="-457200" algn="l" defTabSz="914400" rtl="0" eaLnBrk="1" fontAlgn="auto" latinLnBrk="0" hangingPunct="1">
                        <a:lnSpc>
                          <a:spcPct val="150000"/>
                        </a:lnSpc>
                        <a:spcBef>
                          <a:spcPts val="0"/>
                        </a:spcBef>
                        <a:spcAft>
                          <a:spcPts val="0"/>
                        </a:spcAft>
                        <a:buClrTx/>
                        <a:buSzTx/>
                        <a:buFont typeface="+mj-lt"/>
                        <a:buAutoNum type="arabicPeriod"/>
                        <a:tabLst/>
                        <a:defRPr/>
                      </a:pPr>
                      <a:r>
                        <a:rPr lang="tr-TR" sz="1800" kern="1200" dirty="0" smtClean="0">
                          <a:solidFill>
                            <a:schemeClr val="dk1"/>
                          </a:solidFill>
                          <a:effectLst/>
                          <a:latin typeface="+mn-lt"/>
                          <a:ea typeface="+mn-ea"/>
                          <a:cs typeface="+mn-cs"/>
                        </a:rPr>
                        <a:t>Genelde hangi tip Üİ ağır basıyorsa o tip öncelikle tedavi edilmelidir. </a:t>
                      </a:r>
                    </a:p>
                    <a:p>
                      <a:pPr marL="0" indent="0" algn="l">
                        <a:lnSpc>
                          <a:spcPct val="150000"/>
                        </a:lnSpc>
                        <a:buFont typeface="+mj-lt"/>
                        <a:buNone/>
                      </a:pPr>
                      <a:endParaRPr lang="en-US" sz="2000" dirty="0"/>
                    </a:p>
                  </a:txBody>
                  <a:tcPr/>
                </a:tc>
                <a:extLst>
                  <a:ext uri="{0D108BD9-81ED-4DB2-BD59-A6C34878D82A}">
                    <a16:rowId xmlns:a16="http://schemas.microsoft.com/office/drawing/2014/main" val="3577232295"/>
                  </a:ext>
                </a:extLst>
              </a:tr>
            </a:tbl>
          </a:graphicData>
        </a:graphic>
      </p:graphicFrame>
    </p:spTree>
    <p:extLst>
      <p:ext uri="{BB962C8B-B14F-4D97-AF65-F5344CB8AC3E}">
        <p14:creationId xmlns:p14="http://schemas.microsoft.com/office/powerpoint/2010/main" val="21238672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980BF12-C701-44AC-A51B-58DFC89BB177}"/>
              </a:ext>
            </a:extLst>
          </p:cNvPr>
          <p:cNvSpPr>
            <a:spLocks noGrp="1"/>
          </p:cNvSpPr>
          <p:nvPr>
            <p:ph type="ctrTitle"/>
          </p:nvPr>
        </p:nvSpPr>
        <p:spPr/>
        <p:txBody>
          <a:bodyPr/>
          <a:lstStyle/>
          <a:p>
            <a:r>
              <a:rPr lang="tr-TR" b="1" i="1" u="sng" dirty="0" smtClean="0">
                <a:solidFill>
                  <a:srgbClr val="FF0000"/>
                </a:solidFill>
              </a:rPr>
              <a:t>İlginiz için teşekkürler </a:t>
            </a:r>
            <a:r>
              <a:rPr lang="tr-TR" b="1" i="1" u="sng" dirty="0" smtClean="0">
                <a:solidFill>
                  <a:srgbClr val="FF0000"/>
                </a:solidFill>
                <a:sym typeface="Wingdings" panose="05000000000000000000" pitchFamily="2" charset="2"/>
              </a:rPr>
              <a:t></a:t>
            </a:r>
            <a:endParaRPr lang="en-US" b="1" i="1" u="sng" dirty="0">
              <a:solidFill>
                <a:srgbClr val="FF0000"/>
              </a:solidFill>
            </a:endParaRPr>
          </a:p>
        </p:txBody>
      </p:sp>
      <p:sp>
        <p:nvSpPr>
          <p:cNvPr id="7" name="Subtitle 6">
            <a:extLst>
              <a:ext uri="{FF2B5EF4-FFF2-40B4-BE49-F238E27FC236}">
                <a16:creationId xmlns:a16="http://schemas.microsoft.com/office/drawing/2014/main" id="{94903634-0E55-4123-AE14-02E7C407F80C}"/>
              </a:ext>
            </a:extLst>
          </p:cNvPr>
          <p:cNvSpPr>
            <a:spLocks noGrp="1"/>
          </p:cNvSpPr>
          <p:nvPr>
            <p:ph type="subTitle" idx="1"/>
          </p:nvPr>
        </p:nvSpPr>
        <p:spPr/>
        <p:txBody>
          <a:bodyPr/>
          <a:lstStyle/>
          <a:p>
            <a:endParaRPr lang="en-US"/>
          </a:p>
        </p:txBody>
      </p:sp>
      <p:pic>
        <p:nvPicPr>
          <p:cNvPr id="9" name="Picture 8">
            <a:extLst>
              <a:ext uri="{FF2B5EF4-FFF2-40B4-BE49-F238E27FC236}">
                <a16:creationId xmlns:a16="http://schemas.microsoft.com/office/drawing/2014/main" id="{48918E91-BC44-44D0-A49D-5761CF6D18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5045" y="3509963"/>
            <a:ext cx="5113176" cy="2649472"/>
          </a:xfrm>
          <a:prstGeom prst="rect">
            <a:avLst/>
          </a:prstGeom>
        </p:spPr>
      </p:pic>
    </p:spTree>
    <p:extLst>
      <p:ext uri="{BB962C8B-B14F-4D97-AF65-F5344CB8AC3E}">
        <p14:creationId xmlns:p14="http://schemas.microsoft.com/office/powerpoint/2010/main" val="3532865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E4143-8694-43A4-92FD-8B327445A799}"/>
              </a:ext>
            </a:extLst>
          </p:cNvPr>
          <p:cNvSpPr>
            <a:spLocks noGrp="1"/>
          </p:cNvSpPr>
          <p:nvPr>
            <p:ph type="title"/>
          </p:nvPr>
        </p:nvSpPr>
        <p:spPr>
          <a:ln>
            <a:solidFill>
              <a:srgbClr val="00B0F0"/>
            </a:solidFill>
          </a:ln>
        </p:spPr>
        <p:txBody>
          <a:bodyPr/>
          <a:lstStyle/>
          <a:p>
            <a:pPr algn="ctr"/>
            <a:r>
              <a:rPr lang="tr-TR" b="1" dirty="0">
                <a:solidFill>
                  <a:srgbClr val="0070C0"/>
                </a:solidFill>
              </a:rPr>
              <a:t>GERİATRİK NÜFUSDA Üİ SIKLIKLARI</a:t>
            </a:r>
            <a:endParaRPr lang="en-US" b="1" dirty="0">
              <a:solidFill>
                <a:srgbClr val="0070C0"/>
              </a:solidFill>
            </a:endParaRPr>
          </a:p>
        </p:txBody>
      </p:sp>
      <p:graphicFrame>
        <p:nvGraphicFramePr>
          <p:cNvPr id="9" name="Content Placeholder 8">
            <a:extLst>
              <a:ext uri="{FF2B5EF4-FFF2-40B4-BE49-F238E27FC236}">
                <a16:creationId xmlns:a16="http://schemas.microsoft.com/office/drawing/2014/main" id="{EFDD0B94-59A5-421F-9D72-7D3B48213998}"/>
              </a:ext>
            </a:extLst>
          </p:cNvPr>
          <p:cNvGraphicFramePr>
            <a:graphicFrameLocks noGrp="1"/>
          </p:cNvGraphicFramePr>
          <p:nvPr>
            <p:ph idx="1"/>
            <p:extLst>
              <p:ext uri="{D42A27DB-BD31-4B8C-83A1-F6EECF244321}">
                <p14:modId xmlns:p14="http://schemas.microsoft.com/office/powerpoint/2010/main" val="1196756466"/>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071893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ln>
            <a:solidFill>
              <a:srgbClr val="00B0F0"/>
            </a:solidFill>
          </a:ln>
        </p:spPr>
        <p:txBody>
          <a:bodyPr anchor="ctr">
            <a:normAutofit/>
          </a:bodyPr>
          <a:lstStyle/>
          <a:p>
            <a:pPr algn="ctr">
              <a:lnSpc>
                <a:spcPct val="140000"/>
              </a:lnSpc>
            </a:pPr>
            <a:r>
              <a:rPr lang="tr-TR" dirty="0">
                <a:solidFill>
                  <a:srgbClr val="FF0000"/>
                </a:solidFill>
              </a:rPr>
              <a:t>      </a:t>
            </a:r>
            <a:r>
              <a:rPr lang="tr-TR" b="1" dirty="0">
                <a:solidFill>
                  <a:srgbClr val="0070C0"/>
                </a:solidFill>
              </a:rPr>
              <a:t> Üİ NEDEN ÖNEMLİ ?  </a:t>
            </a:r>
          </a:p>
        </p:txBody>
      </p:sp>
      <p:sp>
        <p:nvSpPr>
          <p:cNvPr id="16387" name="Rectangle 3"/>
          <p:cNvSpPr>
            <a:spLocks noGrp="1" noChangeArrowheads="1"/>
          </p:cNvSpPr>
          <p:nvPr>
            <p:ph sz="half" idx="1"/>
          </p:nvPr>
        </p:nvSpPr>
        <p:spPr>
          <a:ln>
            <a:solidFill>
              <a:srgbClr val="00B0F0"/>
            </a:solidFill>
          </a:ln>
        </p:spPr>
        <p:txBody>
          <a:bodyPr>
            <a:normAutofit fontScale="85000" lnSpcReduction="20000"/>
          </a:bodyPr>
          <a:lstStyle/>
          <a:p>
            <a:pPr>
              <a:lnSpc>
                <a:spcPct val="80000"/>
              </a:lnSpc>
            </a:pPr>
            <a:r>
              <a:rPr lang="tr-TR" sz="2000" dirty="0">
                <a:solidFill>
                  <a:srgbClr val="111111"/>
                </a:solidFill>
              </a:rPr>
              <a:t>Düşme / kırıklar</a:t>
            </a:r>
          </a:p>
          <a:p>
            <a:pPr>
              <a:lnSpc>
                <a:spcPct val="80000"/>
              </a:lnSpc>
            </a:pPr>
            <a:r>
              <a:rPr lang="tr-TR" sz="2000" dirty="0">
                <a:solidFill>
                  <a:srgbClr val="111111"/>
                </a:solidFill>
              </a:rPr>
              <a:t>Üriner sistem enfeksiyonları / sepsis </a:t>
            </a:r>
          </a:p>
          <a:p>
            <a:pPr>
              <a:lnSpc>
                <a:spcPct val="80000"/>
              </a:lnSpc>
            </a:pPr>
            <a:r>
              <a:rPr lang="tr-TR" sz="2000" dirty="0">
                <a:solidFill>
                  <a:srgbClr val="111111"/>
                </a:solidFill>
              </a:rPr>
              <a:t>Utanma, damgalanma, sosyal izolasyon</a:t>
            </a:r>
          </a:p>
          <a:p>
            <a:pPr>
              <a:lnSpc>
                <a:spcPct val="80000"/>
              </a:lnSpc>
            </a:pPr>
            <a:r>
              <a:rPr lang="tr-TR" sz="2000" dirty="0">
                <a:solidFill>
                  <a:srgbClr val="111111"/>
                </a:solidFill>
              </a:rPr>
              <a:t>Depresyon</a:t>
            </a:r>
          </a:p>
          <a:p>
            <a:pPr>
              <a:lnSpc>
                <a:spcPct val="80000"/>
              </a:lnSpc>
            </a:pPr>
            <a:r>
              <a:rPr lang="tr-TR" sz="2000" dirty="0">
                <a:solidFill>
                  <a:srgbClr val="111111"/>
                </a:solidFill>
              </a:rPr>
              <a:t>Bası yaraları</a:t>
            </a:r>
          </a:p>
          <a:p>
            <a:pPr>
              <a:lnSpc>
                <a:spcPct val="80000"/>
              </a:lnSpc>
            </a:pPr>
            <a:r>
              <a:rPr lang="tr-TR" sz="2000" dirty="0">
                <a:solidFill>
                  <a:srgbClr val="111111"/>
                </a:solidFill>
              </a:rPr>
              <a:t>Cilt irritasyonu ve lezyonları (Dermatit)</a:t>
            </a:r>
          </a:p>
          <a:p>
            <a:pPr>
              <a:lnSpc>
                <a:spcPct val="80000"/>
              </a:lnSpc>
            </a:pPr>
            <a:r>
              <a:rPr lang="tr-TR" sz="2000" dirty="0">
                <a:solidFill>
                  <a:srgbClr val="111111"/>
                </a:solidFill>
              </a:rPr>
              <a:t>Bakımevine yerleştirilme oranında artış</a:t>
            </a:r>
          </a:p>
          <a:p>
            <a:pPr>
              <a:lnSpc>
                <a:spcPct val="80000"/>
              </a:lnSpc>
            </a:pPr>
            <a:r>
              <a:rPr lang="tr-TR" sz="2000" dirty="0">
                <a:solidFill>
                  <a:srgbClr val="111111"/>
                </a:solidFill>
              </a:rPr>
              <a:t>İnkontinans tedavi komplikasyonları</a:t>
            </a:r>
          </a:p>
          <a:p>
            <a:pPr>
              <a:lnSpc>
                <a:spcPct val="80000"/>
              </a:lnSpc>
            </a:pPr>
            <a:r>
              <a:rPr lang="tr-TR" sz="2000" dirty="0">
                <a:solidFill>
                  <a:srgbClr val="111111"/>
                </a:solidFill>
              </a:rPr>
              <a:t>Bakıcı yükü ve tükenmişliği</a:t>
            </a:r>
          </a:p>
          <a:p>
            <a:pPr>
              <a:lnSpc>
                <a:spcPct val="80000"/>
              </a:lnSpc>
            </a:pPr>
            <a:r>
              <a:rPr lang="tr-TR" sz="2000" dirty="0">
                <a:solidFill>
                  <a:srgbClr val="111111"/>
                </a:solidFill>
              </a:rPr>
              <a:t>Uyku bozuklukları</a:t>
            </a:r>
          </a:p>
          <a:p>
            <a:pPr>
              <a:lnSpc>
                <a:spcPct val="80000"/>
              </a:lnSpc>
            </a:pPr>
            <a:r>
              <a:rPr lang="tr-TR" sz="2000" dirty="0">
                <a:solidFill>
                  <a:srgbClr val="111111"/>
                </a:solidFill>
              </a:rPr>
              <a:t>Sık görülme &amp; Maliyet</a:t>
            </a:r>
          </a:p>
          <a:p>
            <a:pPr>
              <a:lnSpc>
                <a:spcPct val="80000"/>
              </a:lnSpc>
            </a:pPr>
            <a:r>
              <a:rPr lang="tr-TR" sz="2000" dirty="0">
                <a:solidFill>
                  <a:srgbClr val="111111"/>
                </a:solidFill>
              </a:rPr>
              <a:t>Yaşlılığın doğal sonucu olarak görülmesi</a:t>
            </a:r>
          </a:p>
          <a:p>
            <a:pPr>
              <a:lnSpc>
                <a:spcPct val="80000"/>
              </a:lnSpc>
            </a:pPr>
            <a:r>
              <a:rPr lang="tr-TR" sz="2000" dirty="0">
                <a:solidFill>
                  <a:srgbClr val="111111"/>
                </a:solidFill>
              </a:rPr>
              <a:t>Utanma duyguları yaşamaları</a:t>
            </a:r>
          </a:p>
          <a:p>
            <a:pPr>
              <a:lnSpc>
                <a:spcPct val="80000"/>
              </a:lnSpc>
            </a:pPr>
            <a:r>
              <a:rPr lang="tr-TR" sz="2000" dirty="0">
                <a:solidFill>
                  <a:srgbClr val="111111"/>
                </a:solidFill>
              </a:rPr>
              <a:t>Hastalar tarafından yetersiz bildirim</a:t>
            </a:r>
          </a:p>
          <a:p>
            <a:pPr>
              <a:lnSpc>
                <a:spcPct val="80000"/>
              </a:lnSpc>
            </a:pPr>
            <a:r>
              <a:rPr lang="tr-TR" sz="2000" dirty="0">
                <a:solidFill>
                  <a:srgbClr val="111111"/>
                </a:solidFill>
              </a:rPr>
              <a:t>Hekimler tarafından yetersiz tedavi</a:t>
            </a:r>
          </a:p>
        </p:txBody>
      </p:sp>
      <p:sp>
        <p:nvSpPr>
          <p:cNvPr id="2" name="Content Placeholder 1">
            <a:extLst>
              <a:ext uri="{FF2B5EF4-FFF2-40B4-BE49-F238E27FC236}">
                <a16:creationId xmlns:a16="http://schemas.microsoft.com/office/drawing/2014/main" id="{AA906158-BAA3-47BF-8915-1B7FCF57ECD1}"/>
              </a:ext>
            </a:extLst>
          </p:cNvPr>
          <p:cNvSpPr>
            <a:spLocks noGrp="1"/>
          </p:cNvSpPr>
          <p:nvPr>
            <p:ph sz="half" idx="2"/>
          </p:nvPr>
        </p:nvSpPr>
        <p:spPr>
          <a:ln>
            <a:solidFill>
              <a:srgbClr val="00B0F0"/>
            </a:solidFill>
          </a:ln>
        </p:spPr>
        <p:txBody>
          <a:bodyPr/>
          <a:lstStyle/>
          <a:p>
            <a:endParaRPr lang="en-US" dirty="0"/>
          </a:p>
        </p:txBody>
      </p:sp>
      <p:pic>
        <p:nvPicPr>
          <p:cNvPr id="16388" name="Picture 2" descr="Art02"/>
          <p:cNvPicPr>
            <a:picLocks noChangeAspect="1" noChangeArrowheads="1"/>
          </p:cNvPicPr>
          <p:nvPr/>
        </p:nvPicPr>
        <p:blipFill>
          <a:blip r:embed="rId3" cstate="print">
            <a:lum bright="-10000"/>
          </a:blip>
          <a:srcRect/>
          <a:stretch>
            <a:fillRect/>
          </a:stretch>
        </p:blipFill>
        <p:spPr bwMode="auto">
          <a:xfrm>
            <a:off x="7575212" y="1964009"/>
            <a:ext cx="2535238" cy="3889375"/>
          </a:xfrm>
          <a:prstGeom prst="rect">
            <a:avLst/>
          </a:prstGeom>
          <a:noFill/>
          <a:ln w="9525">
            <a:solidFill>
              <a:srgbClr val="00B0F0"/>
            </a:solid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667CB3-A042-4C3D-9612-C9F87FBA2F88}"/>
              </a:ext>
            </a:extLst>
          </p:cNvPr>
          <p:cNvSpPr>
            <a:spLocks noGrp="1"/>
          </p:cNvSpPr>
          <p:nvPr>
            <p:ph type="title"/>
          </p:nvPr>
        </p:nvSpPr>
        <p:spPr>
          <a:ln>
            <a:solidFill>
              <a:srgbClr val="00B0F0"/>
            </a:solidFill>
          </a:ln>
        </p:spPr>
        <p:txBody>
          <a:bodyPr/>
          <a:lstStyle/>
          <a:p>
            <a:pPr algn="ctr"/>
            <a:r>
              <a:rPr lang="tr-TR" b="1" dirty="0">
                <a:solidFill>
                  <a:srgbClr val="0070C0"/>
                </a:solidFill>
              </a:rPr>
              <a:t>Üİ YAŞLIDA SORGULANMASI </a:t>
            </a:r>
            <a:endParaRPr lang="en-US" b="1" dirty="0">
              <a:solidFill>
                <a:srgbClr val="0070C0"/>
              </a:solidFill>
            </a:endParaRPr>
          </a:p>
        </p:txBody>
      </p:sp>
      <p:sp>
        <p:nvSpPr>
          <p:cNvPr id="3" name="Content Placeholder 2">
            <a:extLst>
              <a:ext uri="{FF2B5EF4-FFF2-40B4-BE49-F238E27FC236}">
                <a16:creationId xmlns:a16="http://schemas.microsoft.com/office/drawing/2014/main" id="{D71FA956-7BF0-4166-AD53-A613AD6119B9}"/>
              </a:ext>
            </a:extLst>
          </p:cNvPr>
          <p:cNvSpPr>
            <a:spLocks noGrp="1"/>
          </p:cNvSpPr>
          <p:nvPr>
            <p:ph idx="1"/>
          </p:nvPr>
        </p:nvSpPr>
        <p:spPr>
          <a:ln>
            <a:solidFill>
              <a:srgbClr val="00B0F0"/>
            </a:solidFill>
          </a:ln>
        </p:spPr>
        <p:txBody>
          <a:bodyPr/>
          <a:lstStyle/>
          <a:p>
            <a:r>
              <a:rPr lang="tr-TR" dirty="0"/>
              <a:t>Birçok yaşlı Üİ yaşlılığa bağlı olduğunu veya tedavisi olmadığını ve özellikle Üİ dolayısıyla utanç duymalarından dolayı hekimlere Üİ bildirmezler. </a:t>
            </a:r>
          </a:p>
          <a:p>
            <a:r>
              <a:rPr lang="tr-TR" dirty="0"/>
              <a:t>Bu nedenle </a:t>
            </a:r>
            <a:r>
              <a:rPr lang="tr-TR" dirty="0" smtClean="0"/>
              <a:t>Üİ ilk </a:t>
            </a:r>
            <a:r>
              <a:rPr lang="tr-TR" dirty="0"/>
              <a:t>değerlendirmede ve düzenli aralıklarla sorgulanmalıdır. </a:t>
            </a:r>
            <a:endParaRPr lang="en-US" dirty="0"/>
          </a:p>
        </p:txBody>
      </p:sp>
      <p:pic>
        <p:nvPicPr>
          <p:cNvPr id="5" name="Picture 4">
            <a:extLst>
              <a:ext uri="{FF2B5EF4-FFF2-40B4-BE49-F238E27FC236}">
                <a16:creationId xmlns:a16="http://schemas.microsoft.com/office/drawing/2014/main" id="{73A8C57D-5B05-464F-A83B-32848AAC79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41601" y="3866239"/>
            <a:ext cx="3767512" cy="2266950"/>
          </a:xfrm>
          <a:prstGeom prst="rect">
            <a:avLst/>
          </a:prstGeom>
        </p:spPr>
      </p:pic>
    </p:spTree>
    <p:extLst>
      <p:ext uri="{BB962C8B-B14F-4D97-AF65-F5344CB8AC3E}">
        <p14:creationId xmlns:p14="http://schemas.microsoft.com/office/powerpoint/2010/main" val="5874779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E7522-18DA-4E19-9798-7F8AB1D78790}"/>
              </a:ext>
            </a:extLst>
          </p:cNvPr>
          <p:cNvSpPr>
            <a:spLocks noGrp="1"/>
          </p:cNvSpPr>
          <p:nvPr>
            <p:ph type="title"/>
          </p:nvPr>
        </p:nvSpPr>
        <p:spPr>
          <a:ln>
            <a:solidFill>
              <a:srgbClr val="00B0F0"/>
            </a:solidFill>
          </a:ln>
        </p:spPr>
        <p:txBody>
          <a:bodyPr/>
          <a:lstStyle/>
          <a:p>
            <a:pPr algn="ctr"/>
            <a:r>
              <a:rPr lang="tr-TR" b="1" dirty="0">
                <a:solidFill>
                  <a:srgbClr val="0070C0"/>
                </a:solidFill>
              </a:rPr>
              <a:t>Üİ SORGULAMA İÇİN SORULAR </a:t>
            </a:r>
            <a:endParaRPr lang="en-US" b="1" dirty="0">
              <a:solidFill>
                <a:srgbClr val="0070C0"/>
              </a:solidFill>
            </a:endParaRPr>
          </a:p>
        </p:txBody>
      </p:sp>
      <p:sp>
        <p:nvSpPr>
          <p:cNvPr id="3" name="Content Placeholder 2">
            <a:extLst>
              <a:ext uri="{FF2B5EF4-FFF2-40B4-BE49-F238E27FC236}">
                <a16:creationId xmlns:a16="http://schemas.microsoft.com/office/drawing/2014/main" id="{61FEC85E-6298-40CF-A2CD-828517A2BB35}"/>
              </a:ext>
            </a:extLst>
          </p:cNvPr>
          <p:cNvSpPr>
            <a:spLocks noGrp="1"/>
          </p:cNvSpPr>
          <p:nvPr>
            <p:ph idx="1"/>
          </p:nvPr>
        </p:nvSpPr>
        <p:spPr>
          <a:ln>
            <a:solidFill>
              <a:srgbClr val="00B0F0"/>
            </a:solidFill>
          </a:ln>
        </p:spPr>
        <p:txBody>
          <a:bodyPr/>
          <a:lstStyle/>
          <a:p>
            <a:r>
              <a:rPr lang="en-US" dirty="0"/>
              <a:t>“</a:t>
            </a:r>
            <a:r>
              <a:rPr lang="tr-TR" dirty="0"/>
              <a:t>İdrar kesenizle ilgili bir sorun yaşıyor musunuz</a:t>
            </a:r>
            <a:r>
              <a:rPr lang="en-US" dirty="0"/>
              <a:t>?”</a:t>
            </a:r>
          </a:p>
          <a:p>
            <a:r>
              <a:rPr lang="en-US" dirty="0"/>
              <a:t>“</a:t>
            </a:r>
            <a:r>
              <a:rPr lang="tr-TR" dirty="0"/>
              <a:t>İstemsiz olarak idrar kaçırdığınız oldu mu</a:t>
            </a:r>
            <a:r>
              <a:rPr lang="en-US" dirty="0"/>
              <a:t>?”</a:t>
            </a:r>
          </a:p>
          <a:p>
            <a:r>
              <a:rPr lang="en-US" dirty="0"/>
              <a:t>“</a:t>
            </a:r>
            <a:r>
              <a:rPr lang="tr-TR" dirty="0"/>
              <a:t>İdrar kaçırma nedeniyle ped veya bez kullanıyor musunuz</a:t>
            </a:r>
            <a:r>
              <a:rPr lang="en-US" dirty="0"/>
              <a:t>?”</a:t>
            </a:r>
          </a:p>
          <a:p>
            <a:endParaRPr lang="en-US" dirty="0"/>
          </a:p>
        </p:txBody>
      </p:sp>
      <p:pic>
        <p:nvPicPr>
          <p:cNvPr id="5" name="Picture 4">
            <a:extLst>
              <a:ext uri="{FF2B5EF4-FFF2-40B4-BE49-F238E27FC236}">
                <a16:creationId xmlns:a16="http://schemas.microsoft.com/office/drawing/2014/main" id="{79EB0E3E-7300-4531-9CE2-CCC1716670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88340" y="3644123"/>
            <a:ext cx="6488349" cy="2180208"/>
          </a:xfrm>
          <a:prstGeom prst="rect">
            <a:avLst/>
          </a:prstGeom>
        </p:spPr>
      </p:pic>
    </p:spTree>
    <p:extLst>
      <p:ext uri="{BB962C8B-B14F-4D97-AF65-F5344CB8AC3E}">
        <p14:creationId xmlns:p14="http://schemas.microsoft.com/office/powerpoint/2010/main" val="7307528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title"/>
          </p:nvPr>
        </p:nvSpPr>
        <p:spPr>
          <a:ln>
            <a:solidFill>
              <a:srgbClr val="00B0F0"/>
            </a:solidFill>
          </a:ln>
        </p:spPr>
        <p:style>
          <a:lnRef idx="2">
            <a:schemeClr val="dk1"/>
          </a:lnRef>
          <a:fillRef idx="1">
            <a:schemeClr val="lt1"/>
          </a:fillRef>
          <a:effectRef idx="0">
            <a:schemeClr val="dk1"/>
          </a:effectRef>
          <a:fontRef idx="minor">
            <a:schemeClr val="dk1"/>
          </a:fontRef>
        </p:style>
        <p:txBody>
          <a:bodyPr>
            <a:normAutofit/>
          </a:bodyPr>
          <a:lstStyle/>
          <a:p>
            <a:pPr algn="ctr"/>
            <a:r>
              <a:rPr lang="tr-TR" b="1" dirty="0">
                <a:solidFill>
                  <a:srgbClr val="0070C0"/>
                </a:solidFill>
              </a:rPr>
              <a:t>       KONTİNANS İÇİN GEREKLİ ŞARTLAR </a:t>
            </a:r>
          </a:p>
        </p:txBody>
      </p:sp>
      <p:sp>
        <p:nvSpPr>
          <p:cNvPr id="199682" name="Rectangle 2"/>
          <p:cNvSpPr>
            <a:spLocks noGrp="1" noChangeArrowheads="1"/>
          </p:cNvSpPr>
          <p:nvPr>
            <p:ph idx="1"/>
          </p:nvPr>
        </p:nvSpPr>
        <p:spPr>
          <a:ln>
            <a:solidFill>
              <a:srgbClr val="00B0F0"/>
            </a:solidFill>
          </a:ln>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marL="274320" indent="-274320">
              <a:spcBef>
                <a:spcPts val="580"/>
              </a:spcBef>
              <a:buNone/>
              <a:defRPr/>
            </a:pPr>
            <a:endParaRPr lang="en-GB" sz="2000" b="1" dirty="0">
              <a:solidFill>
                <a:srgbClr val="FF0000"/>
              </a:solidFill>
              <a:latin typeface="Arial" pitchFamily="34" charset="0"/>
            </a:endParaRPr>
          </a:p>
          <a:p>
            <a:pPr marL="548640" lvl="1">
              <a:spcBef>
                <a:spcPts val="370"/>
              </a:spcBef>
              <a:buFont typeface="Wingdings" pitchFamily="2" charset="2"/>
              <a:buChar char="Ø"/>
              <a:defRPr/>
            </a:pPr>
            <a:r>
              <a:rPr lang="en-GB" dirty="0" err="1">
                <a:solidFill>
                  <a:srgbClr val="111111"/>
                </a:solidFill>
              </a:rPr>
              <a:t>Efektif</a:t>
            </a:r>
            <a:r>
              <a:rPr lang="en-GB" dirty="0">
                <a:solidFill>
                  <a:srgbClr val="111111"/>
                </a:solidFill>
              </a:rPr>
              <a:t> alt </a:t>
            </a:r>
            <a:r>
              <a:rPr lang="tr-TR" dirty="0">
                <a:solidFill>
                  <a:srgbClr val="111111"/>
                </a:solidFill>
              </a:rPr>
              <a:t>ü</a:t>
            </a:r>
            <a:r>
              <a:rPr lang="en-GB" dirty="0" err="1">
                <a:solidFill>
                  <a:srgbClr val="111111"/>
                </a:solidFill>
              </a:rPr>
              <a:t>riner</a:t>
            </a:r>
            <a:r>
              <a:rPr lang="en-GB" dirty="0">
                <a:solidFill>
                  <a:srgbClr val="111111"/>
                </a:solidFill>
              </a:rPr>
              <a:t> </a:t>
            </a:r>
            <a:r>
              <a:rPr lang="en-GB" dirty="0" err="1">
                <a:solidFill>
                  <a:srgbClr val="111111"/>
                </a:solidFill>
              </a:rPr>
              <a:t>sistem</a:t>
            </a:r>
            <a:endParaRPr lang="tr-TR" dirty="0">
              <a:solidFill>
                <a:srgbClr val="111111"/>
              </a:solidFill>
            </a:endParaRPr>
          </a:p>
          <a:p>
            <a:pPr marL="548640" lvl="1">
              <a:spcBef>
                <a:spcPts val="370"/>
              </a:spcBef>
              <a:buFont typeface="Wingdings" pitchFamily="2" charset="2"/>
              <a:buChar char="Ø"/>
              <a:defRPr/>
            </a:pPr>
            <a:endParaRPr lang="tr-TR" dirty="0">
              <a:solidFill>
                <a:srgbClr val="111111"/>
              </a:solidFill>
            </a:endParaRPr>
          </a:p>
          <a:p>
            <a:pPr marL="822960" lvl="2">
              <a:spcBef>
                <a:spcPts val="370"/>
              </a:spcBef>
              <a:buClr>
                <a:schemeClr val="hlink"/>
              </a:buClr>
              <a:buFont typeface="Wingdings" pitchFamily="2" charset="2"/>
              <a:buChar char="Ø"/>
              <a:defRPr/>
            </a:pPr>
            <a:r>
              <a:rPr lang="tr-TR" sz="2400" dirty="0">
                <a:solidFill>
                  <a:srgbClr val="111111"/>
                </a:solidFill>
              </a:rPr>
              <a:t>İdrarı yeterli depolama</a:t>
            </a:r>
          </a:p>
          <a:p>
            <a:pPr marL="822960" lvl="2">
              <a:spcBef>
                <a:spcPts val="370"/>
              </a:spcBef>
              <a:buClr>
                <a:schemeClr val="hlink"/>
              </a:buClr>
              <a:buFont typeface="Wingdings" pitchFamily="2" charset="2"/>
              <a:buChar char="Ø"/>
              <a:defRPr/>
            </a:pPr>
            <a:r>
              <a:rPr lang="tr-TR" sz="2400" dirty="0">
                <a:solidFill>
                  <a:srgbClr val="111111"/>
                </a:solidFill>
              </a:rPr>
              <a:t>İdrarı uygun şekilde boşaltma</a:t>
            </a:r>
          </a:p>
          <a:p>
            <a:pPr marL="822960" lvl="2">
              <a:spcBef>
                <a:spcPts val="370"/>
              </a:spcBef>
              <a:buClr>
                <a:schemeClr val="hlink"/>
              </a:buClr>
              <a:buFont typeface="Wingdings" pitchFamily="2" charset="2"/>
              <a:buChar char="Ø"/>
              <a:defRPr/>
            </a:pPr>
            <a:endParaRPr lang="en-GB" sz="2400" dirty="0">
              <a:solidFill>
                <a:srgbClr val="111111"/>
              </a:solidFill>
            </a:endParaRPr>
          </a:p>
          <a:p>
            <a:pPr marL="548640" lvl="1">
              <a:spcBef>
                <a:spcPts val="370"/>
              </a:spcBef>
              <a:buFont typeface="Wingdings" pitchFamily="2" charset="2"/>
              <a:buChar char="Ø"/>
              <a:defRPr/>
            </a:pPr>
            <a:r>
              <a:rPr lang="en-GB" dirty="0" err="1">
                <a:solidFill>
                  <a:srgbClr val="111111"/>
                </a:solidFill>
              </a:rPr>
              <a:t>Yeterli</a:t>
            </a:r>
            <a:r>
              <a:rPr lang="en-GB" dirty="0">
                <a:solidFill>
                  <a:srgbClr val="111111"/>
                </a:solidFill>
              </a:rPr>
              <a:t> </a:t>
            </a:r>
            <a:r>
              <a:rPr lang="en-GB" dirty="0" err="1">
                <a:solidFill>
                  <a:srgbClr val="111111"/>
                </a:solidFill>
              </a:rPr>
              <a:t>mobilite</a:t>
            </a:r>
            <a:r>
              <a:rPr lang="en-GB" dirty="0">
                <a:solidFill>
                  <a:srgbClr val="111111"/>
                </a:solidFill>
              </a:rPr>
              <a:t> </a:t>
            </a:r>
            <a:endParaRPr lang="tr-TR" dirty="0">
              <a:solidFill>
                <a:srgbClr val="111111"/>
              </a:solidFill>
            </a:endParaRPr>
          </a:p>
          <a:p>
            <a:pPr marL="548640" lvl="1">
              <a:spcBef>
                <a:spcPts val="370"/>
              </a:spcBef>
              <a:buFont typeface="Wingdings" pitchFamily="2" charset="2"/>
              <a:buChar char="Ø"/>
              <a:defRPr/>
            </a:pPr>
            <a:endParaRPr lang="en-GB" dirty="0">
              <a:solidFill>
                <a:srgbClr val="111111"/>
              </a:solidFill>
            </a:endParaRPr>
          </a:p>
          <a:p>
            <a:pPr marL="548640" lvl="1">
              <a:spcBef>
                <a:spcPts val="370"/>
              </a:spcBef>
              <a:buFont typeface="Wingdings" pitchFamily="2" charset="2"/>
              <a:buChar char="Ø"/>
              <a:defRPr/>
            </a:pPr>
            <a:r>
              <a:rPr lang="en-GB" dirty="0" err="1">
                <a:solidFill>
                  <a:srgbClr val="111111"/>
                </a:solidFill>
              </a:rPr>
              <a:t>Kognitif</a:t>
            </a:r>
            <a:r>
              <a:rPr lang="en-GB" dirty="0">
                <a:solidFill>
                  <a:srgbClr val="111111"/>
                </a:solidFill>
              </a:rPr>
              <a:t> </a:t>
            </a:r>
            <a:r>
              <a:rPr lang="en-GB" dirty="0" err="1">
                <a:solidFill>
                  <a:srgbClr val="111111"/>
                </a:solidFill>
              </a:rPr>
              <a:t>yeterlilik</a:t>
            </a:r>
            <a:r>
              <a:rPr lang="en-GB" dirty="0">
                <a:solidFill>
                  <a:srgbClr val="111111"/>
                </a:solidFill>
              </a:rPr>
              <a:t> </a:t>
            </a:r>
            <a:endParaRPr lang="tr-TR" dirty="0">
              <a:solidFill>
                <a:srgbClr val="111111"/>
              </a:solidFill>
            </a:endParaRPr>
          </a:p>
          <a:p>
            <a:pPr marL="548640" lvl="1">
              <a:spcBef>
                <a:spcPts val="370"/>
              </a:spcBef>
              <a:buFont typeface="Wingdings" pitchFamily="2" charset="2"/>
              <a:buChar char="Ø"/>
              <a:defRPr/>
            </a:pPr>
            <a:endParaRPr lang="en-GB" dirty="0">
              <a:solidFill>
                <a:srgbClr val="111111"/>
              </a:solidFill>
            </a:endParaRPr>
          </a:p>
          <a:p>
            <a:pPr marL="548640" lvl="1">
              <a:spcBef>
                <a:spcPts val="370"/>
              </a:spcBef>
              <a:buFont typeface="Wingdings" pitchFamily="2" charset="2"/>
              <a:buChar char="Ø"/>
              <a:defRPr/>
            </a:pPr>
            <a:r>
              <a:rPr lang="en-GB" dirty="0" err="1">
                <a:solidFill>
                  <a:srgbClr val="111111"/>
                </a:solidFill>
              </a:rPr>
              <a:t>Motivasyon</a:t>
            </a:r>
            <a:endParaRPr lang="tr-TR" dirty="0">
              <a:solidFill>
                <a:srgbClr val="111111"/>
              </a:solidFill>
            </a:endParaRPr>
          </a:p>
          <a:p>
            <a:pPr marL="548640" lvl="1">
              <a:spcBef>
                <a:spcPts val="370"/>
              </a:spcBef>
              <a:buFont typeface="Wingdings" pitchFamily="2" charset="2"/>
              <a:buChar char="Ø"/>
              <a:defRPr/>
            </a:pPr>
            <a:endParaRPr lang="en-GB" dirty="0">
              <a:solidFill>
                <a:srgbClr val="111111"/>
              </a:solidFill>
            </a:endParaRPr>
          </a:p>
          <a:p>
            <a:pPr marL="548640" lvl="1">
              <a:spcBef>
                <a:spcPts val="370"/>
              </a:spcBef>
              <a:buFont typeface="Wingdings" pitchFamily="2" charset="2"/>
              <a:buChar char="Ø"/>
              <a:defRPr/>
            </a:pPr>
            <a:r>
              <a:rPr lang="tr-TR" dirty="0">
                <a:solidFill>
                  <a:srgbClr val="111111"/>
                </a:solidFill>
              </a:rPr>
              <a:t>Ç</a:t>
            </a:r>
            <a:r>
              <a:rPr lang="en-GB" dirty="0" err="1">
                <a:solidFill>
                  <a:srgbClr val="111111"/>
                </a:solidFill>
              </a:rPr>
              <a:t>evresel</a:t>
            </a:r>
            <a:r>
              <a:rPr lang="en-GB" dirty="0">
                <a:solidFill>
                  <a:srgbClr val="111111"/>
                </a:solidFill>
              </a:rPr>
              <a:t> </a:t>
            </a:r>
            <a:r>
              <a:rPr lang="en-GB" dirty="0" err="1">
                <a:solidFill>
                  <a:srgbClr val="111111"/>
                </a:solidFill>
              </a:rPr>
              <a:t>bariyerlerin</a:t>
            </a:r>
            <a:r>
              <a:rPr lang="en-GB" dirty="0">
                <a:solidFill>
                  <a:srgbClr val="111111"/>
                </a:solidFill>
              </a:rPr>
              <a:t> </a:t>
            </a:r>
            <a:r>
              <a:rPr lang="en-GB" dirty="0" err="1">
                <a:solidFill>
                  <a:srgbClr val="111111"/>
                </a:solidFill>
              </a:rPr>
              <a:t>olmamas</a:t>
            </a:r>
            <a:r>
              <a:rPr lang="tr-TR" dirty="0">
                <a:solidFill>
                  <a:srgbClr val="111111"/>
                </a:solidFill>
              </a:rPr>
              <a:t>ı</a:t>
            </a:r>
          </a:p>
          <a:p>
            <a:pPr marL="548640" lvl="1">
              <a:spcBef>
                <a:spcPts val="370"/>
              </a:spcBef>
              <a:buFont typeface="Wingdings" pitchFamily="2" charset="2"/>
              <a:buChar char="Ø"/>
              <a:defRPr/>
            </a:pPr>
            <a:endParaRPr lang="tr-TR" dirty="0">
              <a:solidFill>
                <a:srgbClr val="111111"/>
              </a:solidFill>
              <a:latin typeface="+mj-lt"/>
            </a:endParaRPr>
          </a:p>
          <a:p>
            <a:pPr marL="548640" lvl="1">
              <a:spcBef>
                <a:spcPts val="370"/>
              </a:spcBef>
              <a:buFont typeface="Wingdings" pitchFamily="2" charset="2"/>
              <a:buChar char="Ø"/>
              <a:defRPr/>
            </a:pPr>
            <a:endParaRPr lang="tr-TR" dirty="0">
              <a:solidFill>
                <a:srgbClr val="111111"/>
              </a:solidFill>
              <a:latin typeface="+mj-lt"/>
            </a:endParaRPr>
          </a:p>
          <a:p>
            <a:pPr marL="548640" lvl="1">
              <a:spcBef>
                <a:spcPts val="370"/>
              </a:spcBef>
              <a:buNone/>
              <a:defRPr/>
            </a:pPr>
            <a:r>
              <a:rPr lang="tr-TR" dirty="0">
                <a:solidFill>
                  <a:srgbClr val="FF0000"/>
                </a:solidFill>
              </a:rPr>
              <a:t>   GEREKLİDİR!</a:t>
            </a:r>
            <a:endParaRPr lang="en-GB" dirty="0">
              <a:solidFill>
                <a:srgbClr val="FF0000"/>
              </a:solidFill>
            </a:endParaRPr>
          </a:p>
          <a:p>
            <a:pPr marL="274320" indent="-274320">
              <a:spcBef>
                <a:spcPts val="580"/>
              </a:spcBef>
              <a:buFont typeface="Wingdings 2"/>
              <a:buChar char=""/>
              <a:defRPr/>
            </a:pPr>
            <a:endParaRPr lang="en-US" sz="2000" b="1" dirty="0">
              <a:solidFill>
                <a:srgbClr val="111111"/>
              </a:solidFill>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08E23B5-FC3E-4635-B727-BF47952FA811}"/>
              </a:ext>
            </a:extLst>
          </p:cNvPr>
          <p:cNvSpPr>
            <a:spLocks noGrp="1"/>
          </p:cNvSpPr>
          <p:nvPr>
            <p:ph type="title"/>
          </p:nvPr>
        </p:nvSpPr>
        <p:spPr>
          <a:ln>
            <a:solidFill>
              <a:srgbClr val="00B0F0"/>
            </a:solidFill>
          </a:ln>
        </p:spPr>
        <p:txBody>
          <a:bodyPr/>
          <a:lstStyle/>
          <a:p>
            <a:pPr algn="ctr"/>
            <a:r>
              <a:rPr lang="tr-TR" b="1" dirty="0">
                <a:solidFill>
                  <a:srgbClr val="0070C0"/>
                </a:solidFill>
              </a:rPr>
              <a:t>İŞEMENİN KONTROLÜNÜ SAĞLAYAN ANATOMİK YAPILAR</a:t>
            </a:r>
            <a:endParaRPr lang="en-US" b="1" dirty="0">
              <a:solidFill>
                <a:srgbClr val="0070C0"/>
              </a:solidFill>
            </a:endParaRPr>
          </a:p>
        </p:txBody>
      </p:sp>
      <p:pic>
        <p:nvPicPr>
          <p:cNvPr id="10" name="Content Placeholder 9">
            <a:extLst>
              <a:ext uri="{FF2B5EF4-FFF2-40B4-BE49-F238E27FC236}">
                <a16:creationId xmlns:a16="http://schemas.microsoft.com/office/drawing/2014/main" id="{FBAD6615-7C08-46C9-B897-11CAC9621CBB}"/>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200" y="1825625"/>
            <a:ext cx="4998396" cy="4351338"/>
          </a:xfrm>
          <a:ln>
            <a:solidFill>
              <a:srgbClr val="00B0F0"/>
            </a:solidFill>
          </a:ln>
        </p:spPr>
      </p:pic>
      <p:pic>
        <p:nvPicPr>
          <p:cNvPr id="12" name="Content Placeholder 11">
            <a:extLst>
              <a:ext uri="{FF2B5EF4-FFF2-40B4-BE49-F238E27FC236}">
                <a16:creationId xmlns:a16="http://schemas.microsoft.com/office/drawing/2014/main" id="{B1182DE2-0BB6-4076-BCF1-B8181575AF75}"/>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848272" y="1825625"/>
            <a:ext cx="4505528" cy="4351338"/>
          </a:xfrm>
          <a:ln>
            <a:solidFill>
              <a:srgbClr val="00B0F0"/>
            </a:solidFill>
          </a:ln>
        </p:spPr>
      </p:pic>
    </p:spTree>
    <p:extLst>
      <p:ext uri="{BB962C8B-B14F-4D97-AF65-F5344CB8AC3E}">
        <p14:creationId xmlns:p14="http://schemas.microsoft.com/office/powerpoint/2010/main" val="2298044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DAFA2BA5-65C9-4CE8-99AD-3188378F0AF6}"/>
              </a:ext>
            </a:extLst>
          </p:cNvPr>
          <p:cNvSpPr>
            <a:spLocks noGrp="1"/>
          </p:cNvSpPr>
          <p:nvPr>
            <p:ph type="title"/>
          </p:nvPr>
        </p:nvSpPr>
        <p:spPr/>
        <p:txBody>
          <a:bodyPr/>
          <a:lstStyle/>
          <a:p>
            <a:pPr algn="ctr"/>
            <a:r>
              <a:rPr lang="tr-TR" b="1" dirty="0">
                <a:solidFill>
                  <a:srgbClr val="0070C0"/>
                </a:solidFill>
              </a:rPr>
              <a:t>PERİFERİK SİNİRLERİN İŞEMEDEKİ GÖREVLERİ</a:t>
            </a:r>
            <a:endParaRPr lang="en-US" b="1" dirty="0">
              <a:solidFill>
                <a:srgbClr val="0070C0"/>
              </a:solidFill>
            </a:endParaRPr>
          </a:p>
        </p:txBody>
      </p:sp>
      <p:pic>
        <p:nvPicPr>
          <p:cNvPr id="5" name="Content Placeholder 4">
            <a:extLst>
              <a:ext uri="{FF2B5EF4-FFF2-40B4-BE49-F238E27FC236}">
                <a16:creationId xmlns:a16="http://schemas.microsoft.com/office/drawing/2014/main" id="{BD43A179-7B93-4390-9700-B443C087B2EF}"/>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200" y="1825625"/>
            <a:ext cx="5027579" cy="4351338"/>
          </a:xfrm>
          <a:ln>
            <a:solidFill>
              <a:srgbClr val="00B0F0"/>
            </a:solidFill>
          </a:ln>
        </p:spPr>
      </p:pic>
      <p:pic>
        <p:nvPicPr>
          <p:cNvPr id="9" name="Content Placeholder 8">
            <a:extLst>
              <a:ext uri="{FF2B5EF4-FFF2-40B4-BE49-F238E27FC236}">
                <a16:creationId xmlns:a16="http://schemas.microsoft.com/office/drawing/2014/main" id="{2C3BCF37-830D-459E-A628-24C4488E57AA}"/>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546714" y="1825625"/>
            <a:ext cx="4807085" cy="4351338"/>
          </a:xfrm>
        </p:spPr>
      </p:pic>
    </p:spTree>
    <p:extLst>
      <p:ext uri="{BB962C8B-B14F-4D97-AF65-F5344CB8AC3E}">
        <p14:creationId xmlns:p14="http://schemas.microsoft.com/office/powerpoint/2010/main" val="27353406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1724</TotalTime>
  <Words>1629</Words>
  <Application>Microsoft Office PowerPoint</Application>
  <PresentationFormat>Geniş ekran</PresentationFormat>
  <Paragraphs>347</Paragraphs>
  <Slides>27</Slides>
  <Notes>3</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27</vt:i4>
      </vt:variant>
    </vt:vector>
  </HeadingPairs>
  <TitlesOfParts>
    <vt:vector size="33" baseType="lpstr">
      <vt:lpstr>Arial</vt:lpstr>
      <vt:lpstr>Calibri</vt:lpstr>
      <vt:lpstr>Calibri Light</vt:lpstr>
      <vt:lpstr>Wingdings</vt:lpstr>
      <vt:lpstr>Wingdings 2</vt:lpstr>
      <vt:lpstr>Office Theme</vt:lpstr>
      <vt:lpstr>Yaşlıda  Üriner İnkontinansa (Üİ) (idrar kaçırma) Yaklaşım</vt:lpstr>
      <vt:lpstr>Üİ-GİRİŞ</vt:lpstr>
      <vt:lpstr>GERİATRİK NÜFUSDA Üİ SIKLIKLARI</vt:lpstr>
      <vt:lpstr>       Üİ NEDEN ÖNEMLİ ?  </vt:lpstr>
      <vt:lpstr>Üİ YAŞLIDA SORGULANMASI </vt:lpstr>
      <vt:lpstr>Üİ SORGULAMA İÇİN SORULAR </vt:lpstr>
      <vt:lpstr>       KONTİNANS İÇİN GEREKLİ ŞARTLAR </vt:lpstr>
      <vt:lpstr>İŞEMENİN KONTROLÜNÜ SAĞLAYAN ANATOMİK YAPILAR</vt:lpstr>
      <vt:lpstr>PERİFERİK SİNİRLERİN İŞEMEDEKİ GÖREVLERİ</vt:lpstr>
      <vt:lpstr>Yaşlanmaya Bağlı Üriner Sistemde Olan Değişiklikler </vt:lpstr>
      <vt:lpstr>Üİ Risk Faktörleri  </vt:lpstr>
      <vt:lpstr> Üİ Risk Faktörleri Devam</vt:lpstr>
      <vt:lpstr>AKUT VE KRONİK Üİ</vt:lpstr>
      <vt:lpstr>ÜRİNER İNKONTİNANSA KATKIDA BULUNAN VEYA NEDEN OLAN GERİ DÖNÜŞÜMLÜ DURUMLAR</vt:lpstr>
      <vt:lpstr>ÜRİNER İNKONTİNANSA NEDEN VEYA KATKIDA BULUNAN İLAÇLAR</vt:lpstr>
      <vt:lpstr>KRONİK ÜRİNER İNKONTİNANSIN NEDENLERİ (TİPLERİ)</vt:lpstr>
      <vt:lpstr>DEVAMLI ÜRİNER İNKONTİNANSI OLAN YAŞLIDA TANISAL DEĞERLENDİRME</vt:lpstr>
      <vt:lpstr>Üİ OLAN HASTANIN ANAMNEZİNDEKİ ÖNEMLİ NOKTALAR </vt:lpstr>
      <vt:lpstr>İŞEME GÜNLÜĞÜ </vt:lpstr>
      <vt:lpstr>Üİ OLAN YAŞLIDA FİZİK MUAYENEDE KİLİT NOKTALAR </vt:lpstr>
      <vt:lpstr>YAŞLIDA Üİ TANISAL YAKLAŞIM</vt:lpstr>
      <vt:lpstr>Üİ İÇİN TEDAVİ SEÇENEKLERİ </vt:lpstr>
      <vt:lpstr>Üİ İÇİN DAVRANIŞSAL TEDAVİLER </vt:lpstr>
      <vt:lpstr>STRES VE SIKIŞMA TİPİ Üİ İÇİN MEDİKAL TEDAVİ </vt:lpstr>
      <vt:lpstr>STRES VE SIKIŞMA TİPİ Üİ İÇİN DİĞER TEDAVİ SEÇENEKLERİ</vt:lpstr>
      <vt:lpstr>TAŞMA ve FINKSİYONEL Üİ TİPLERİNDE TEDAVİLER </vt:lpstr>
      <vt:lpstr>İlginiz için teşekkürler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Geriatrik Sendromlar: Üriner İnkontinans</dc:title>
  <dc:creator>User</dc:creator>
  <cp:lastModifiedBy>Windows Kullanıcısı</cp:lastModifiedBy>
  <cp:revision>158</cp:revision>
  <dcterms:created xsi:type="dcterms:W3CDTF">2019-01-19T12:13:49Z</dcterms:created>
  <dcterms:modified xsi:type="dcterms:W3CDTF">2019-11-12T05:10:44Z</dcterms:modified>
</cp:coreProperties>
</file>