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792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50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7787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4119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6941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357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968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592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1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80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392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62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178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92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992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251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840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6C41098-F4A2-4181-A7C4-EC33153C9EC0}" type="datetimeFigureOut">
              <a:rPr lang="tr-TR" smtClean="0"/>
              <a:t>16.1.2018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C52A1-FF1D-437E-95A1-36593A3C33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7020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MÜLKİYET KAVRAMI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Ayni Haklar;</a:t>
            </a:r>
          </a:p>
          <a:p>
            <a:pPr marL="0" indent="0">
              <a:buNone/>
            </a:pPr>
            <a:r>
              <a:rPr lang="tr-TR" dirty="0" smtClean="0"/>
              <a:t>- Mülkiyet Hakkı</a:t>
            </a:r>
          </a:p>
          <a:p>
            <a:pPr>
              <a:buFontTx/>
              <a:buChar char="-"/>
            </a:pPr>
            <a:r>
              <a:rPr lang="tr-TR" dirty="0" smtClean="0"/>
              <a:t>Sınırlı Ayni Haklar </a:t>
            </a:r>
          </a:p>
          <a:p>
            <a:pPr>
              <a:buFontTx/>
              <a:buChar char="-"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Mülkiyet hakkı, </a:t>
            </a:r>
            <a:r>
              <a:rPr lang="tr-TR" dirty="0" smtClean="0"/>
              <a:t>sahibine en geniş yetkiler veren ayni haktır. Bu yetkiler, eşyayı kullanma, eşyadan yararlanma ve eşyayla ilgili tasarrufta bulunma yetkileridir. </a:t>
            </a:r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57004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TAŞINIR MÜLKİYETİNİN KAZANILMASI</a:t>
            </a:r>
          </a:p>
          <a:p>
            <a:r>
              <a:rPr lang="tr-TR" dirty="0"/>
              <a:t>ASLEN KAZANMA</a:t>
            </a:r>
          </a:p>
          <a:p>
            <a:pPr>
              <a:buFontTx/>
              <a:buChar char="-"/>
            </a:pPr>
            <a:r>
              <a:rPr lang="tr-TR" dirty="0" smtClean="0"/>
              <a:t>Sahiplenme</a:t>
            </a:r>
            <a:endParaRPr lang="tr-TR" dirty="0"/>
          </a:p>
          <a:p>
            <a:pPr>
              <a:buFontTx/>
              <a:buChar char="-"/>
            </a:pPr>
            <a:r>
              <a:rPr lang="tr-TR" dirty="0" smtClean="0"/>
              <a:t>Bulma</a:t>
            </a:r>
          </a:p>
          <a:p>
            <a:pPr>
              <a:buFontTx/>
              <a:buChar char="-"/>
            </a:pPr>
            <a:r>
              <a:rPr lang="tr-TR" dirty="0" smtClean="0"/>
              <a:t>Düşme ve sürüklenme</a:t>
            </a:r>
            <a:endParaRPr lang="tr-TR" dirty="0"/>
          </a:p>
          <a:p>
            <a:pPr>
              <a:buFontTx/>
              <a:buChar char="-"/>
            </a:pPr>
            <a:r>
              <a:rPr lang="tr-TR" dirty="0" smtClean="0"/>
              <a:t>İşleme</a:t>
            </a:r>
          </a:p>
          <a:p>
            <a:pPr>
              <a:buFontTx/>
              <a:buChar char="-"/>
            </a:pPr>
            <a:r>
              <a:rPr lang="tr-TR" dirty="0" smtClean="0"/>
              <a:t>Karışma ve birleşme</a:t>
            </a:r>
          </a:p>
          <a:p>
            <a:pPr>
              <a:buFontTx/>
              <a:buChar char="-"/>
            </a:pPr>
            <a:r>
              <a:rPr lang="tr-TR" dirty="0" smtClean="0"/>
              <a:t>Kazandırıcı Zamanaşımı</a:t>
            </a:r>
            <a:endParaRPr lang="tr-TR" dirty="0"/>
          </a:p>
          <a:p>
            <a:r>
              <a:rPr lang="tr-TR" dirty="0"/>
              <a:t>DEVREN KAZANMA</a:t>
            </a:r>
          </a:p>
          <a:p>
            <a:pPr marL="0" indent="0">
              <a:buNone/>
            </a:pPr>
            <a:r>
              <a:rPr lang="tr-TR" smtClean="0"/>
              <a:t>-Zilyetliğin Devri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6783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Sınırlı Aynı Haklar, </a:t>
            </a:r>
            <a:r>
              <a:rPr lang="tr-TR" dirty="0" smtClean="0"/>
              <a:t>mülkiyet hakkı gibi en geniş yetkileri vermeyen, bu yetkilerden biri ya da ikisini veren haklardır.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Sınırlı Ayni Haklar</a:t>
            </a:r>
          </a:p>
          <a:p>
            <a:pPr>
              <a:buFontTx/>
              <a:buChar char="-"/>
            </a:pPr>
            <a:r>
              <a:rPr lang="tr-TR" dirty="0" smtClean="0"/>
              <a:t>İrtifak Hakları (İntifa, oturma, üst, kaynak…)</a:t>
            </a:r>
          </a:p>
          <a:p>
            <a:pPr>
              <a:buFontTx/>
              <a:buChar char="-"/>
            </a:pPr>
            <a:r>
              <a:rPr lang="tr-TR" dirty="0" smtClean="0"/>
              <a:t>Taşınmaz Yükü</a:t>
            </a:r>
          </a:p>
          <a:p>
            <a:pPr>
              <a:buFontTx/>
              <a:buChar char="-"/>
            </a:pPr>
            <a:r>
              <a:rPr lang="tr-TR" dirty="0" smtClean="0"/>
              <a:t>Rehin Hakkıdır.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9215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MÜLKİYET HAKKININ KONUSU: Eşya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Eşya;</a:t>
            </a:r>
          </a:p>
          <a:p>
            <a:pPr>
              <a:buFontTx/>
              <a:buChar char="-"/>
            </a:pPr>
            <a:r>
              <a:rPr lang="tr-TR" dirty="0" smtClean="0"/>
              <a:t>İktisadi değeri bulunan,</a:t>
            </a:r>
          </a:p>
          <a:p>
            <a:pPr>
              <a:buFontTx/>
              <a:buChar char="-"/>
            </a:pPr>
            <a:r>
              <a:rPr lang="tr-TR" dirty="0" smtClean="0"/>
              <a:t>Hakimiyet kurmaya elverişli, </a:t>
            </a:r>
          </a:p>
          <a:p>
            <a:pPr>
              <a:buFontTx/>
              <a:buChar char="-"/>
            </a:pPr>
            <a:r>
              <a:rPr lang="tr-TR" dirty="0" smtClean="0"/>
              <a:t>Sınırlanabilen</a:t>
            </a:r>
          </a:p>
          <a:p>
            <a:pPr>
              <a:buFontTx/>
              <a:buChar char="-"/>
            </a:pPr>
            <a:r>
              <a:rPr lang="tr-TR" dirty="0" smtClean="0"/>
              <a:t>İnsan vücuduna ilişkin olmayan</a:t>
            </a:r>
          </a:p>
          <a:p>
            <a:pPr>
              <a:buFontTx/>
              <a:buChar char="-"/>
            </a:pPr>
            <a:r>
              <a:rPr lang="tr-TR" dirty="0" smtClean="0"/>
              <a:t>Her türlü maddi nitelikteki şeydir.</a:t>
            </a:r>
          </a:p>
          <a:p>
            <a:pPr>
              <a:buFontTx/>
              <a:buChar char="-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0805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 smtClean="0"/>
              <a:t>EŞYA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Taşınır Eşya    Taşınmaz Eşya</a:t>
            </a:r>
          </a:p>
          <a:p>
            <a:pPr marL="0" indent="0" algn="ctr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Mülkiyet Hakkı, taşınmaz ve taşınır eşyalardan hem asıl eşyayı hem de onun bütünleyici parça ve eklentilerini kapsar. </a:t>
            </a:r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5576582" y="2478157"/>
            <a:ext cx="532670" cy="8083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 flipH="1">
            <a:off x="4858142" y="2478157"/>
            <a:ext cx="490330" cy="9011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2526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MÜLKİYET HAKKINDAN DOĞAN YETKİLER: Aktif Yetkiler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Kullanma Yetkisi: Malike malı dilediği gibi kullanma imkanı verir.</a:t>
            </a:r>
          </a:p>
          <a:p>
            <a:pPr marL="0" indent="0">
              <a:buNone/>
            </a:pPr>
            <a:r>
              <a:rPr lang="tr-TR" dirty="0" smtClean="0"/>
              <a:t>Yararlanma Yetkisi: Maldan dilediği gibi faydalanma imkanı verir.</a:t>
            </a:r>
          </a:p>
          <a:p>
            <a:pPr marL="0" indent="0">
              <a:buNone/>
            </a:pPr>
            <a:r>
              <a:rPr lang="tr-TR" dirty="0" smtClean="0"/>
              <a:t>Tasarruf Yetkisi: Maddi ya da hukuki olarak malda dilediği tasarruflarda bulunma yetkisi verir.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1871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MÜLKİYET HAKKINDAN DOĞAN YETKİLER: </a:t>
            </a:r>
            <a:r>
              <a:rPr lang="tr-TR" dirty="0" smtClean="0"/>
              <a:t>Koruyucu </a:t>
            </a:r>
            <a:r>
              <a:rPr lang="tr-TR" dirty="0"/>
              <a:t>Yetkiler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İstihkak Davası: Malikin rızası dışında elinden çıkan şeyin geri verilmesine ilişkindir. </a:t>
            </a:r>
          </a:p>
          <a:p>
            <a:r>
              <a:rPr lang="tr-TR" dirty="0" smtClean="0"/>
              <a:t>Haksız El Atmanın Önlenmesi Davası: Mülkiyet Hakkına Yönelen Haksız Saldırıları önleme ve mevcut saldırılara son vermeye ilişkindir.</a:t>
            </a:r>
          </a:p>
          <a:p>
            <a:pPr marL="0" indent="0">
              <a:buNone/>
            </a:pPr>
            <a:r>
              <a:rPr lang="tr-TR" dirty="0" smtClean="0"/>
              <a:t>Fakat malikin mülkiyet hakkından doğan yetkiler sınırsız değildir. Komşuluk hukukundan, dürüstlük kuralından vb. kaynaklanan çeşitli sınırları mevcuttur.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1158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MÜLKİYET HAKKININ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3372" y="1522831"/>
            <a:ext cx="8946541" cy="4957482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/>
              <a:t>MÜLKİYET HAKKI</a:t>
            </a:r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Münferit Mülkiyet            Birlikte Mülkiyet</a:t>
            </a:r>
          </a:p>
          <a:p>
            <a:pPr marL="2743200" lvl="6" indent="0" algn="ctr">
              <a:buNone/>
            </a:pPr>
            <a:r>
              <a:rPr lang="tr-TR" dirty="0" smtClean="0"/>
              <a:t>Paylı Mülkiyet</a:t>
            </a:r>
          </a:p>
          <a:p>
            <a:pPr marL="2743200" lvl="6" indent="0" algn="ctr">
              <a:buNone/>
            </a:pPr>
            <a:r>
              <a:rPr lang="tr-TR" dirty="0" smtClean="0"/>
              <a:t>Elbirliği Mülkiyeti</a:t>
            </a:r>
          </a:p>
          <a:p>
            <a:pPr marL="2743200" lvl="6" indent="0" algn="ctr">
              <a:buNone/>
            </a:pPr>
            <a:endParaRPr lang="tr-TR" dirty="0"/>
          </a:p>
          <a:p>
            <a:pPr marL="2743200" lvl="6" indent="0" algn="ctr">
              <a:buNone/>
            </a:pPr>
            <a:endParaRPr lang="tr-TR" dirty="0" smtClean="0"/>
          </a:p>
          <a:p>
            <a:pPr marL="2743200" lvl="6" indent="0" algn="ctr">
              <a:buNone/>
            </a:pPr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 flipH="1">
            <a:off x="4497893" y="2637183"/>
            <a:ext cx="94875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>
            <a:off x="5446643" y="2503774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616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Münferit Mülkiyet: Bir eşyanın tamamı üzerinde tek bir kişinin mülkiyet hakkının bulunmasıdır. </a:t>
            </a:r>
          </a:p>
          <a:p>
            <a:r>
              <a:rPr lang="tr-TR" dirty="0" smtClean="0"/>
              <a:t>Birlikte Mülkiyet: </a:t>
            </a:r>
            <a:r>
              <a:rPr lang="tr-TR" dirty="0"/>
              <a:t>Bir eşyanın tamamı üzerinde </a:t>
            </a:r>
            <a:r>
              <a:rPr lang="tr-TR" dirty="0" smtClean="0"/>
              <a:t>birden fazla kişinin aynı zamanda mülkiyet </a:t>
            </a:r>
            <a:r>
              <a:rPr lang="tr-TR" dirty="0"/>
              <a:t>hakkının bulunmasıdır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- Paylı Mülkiyet: Bölünmüş olmayan bir şeyin tamamında belirli paylarla malik olmadır. </a:t>
            </a:r>
          </a:p>
          <a:p>
            <a:pPr marL="0" indent="0">
              <a:buNone/>
            </a:pPr>
            <a:r>
              <a:rPr lang="tr-TR" dirty="0" smtClean="0"/>
              <a:t>-Elbirliği Mülkiyeti: Eşyanın tamamına paylar belli olmaksızın birlikte malik olmaktır.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1797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MÜLKİYET HAKKININ KAZANILMASI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TAŞINMAZ MÜLKİYETİNİN KAZANILMASI</a:t>
            </a:r>
          </a:p>
          <a:p>
            <a:r>
              <a:rPr lang="tr-TR" dirty="0" smtClean="0"/>
              <a:t>ASLEN KAZANMA</a:t>
            </a:r>
          </a:p>
          <a:p>
            <a:pPr>
              <a:buFontTx/>
              <a:buChar char="-"/>
            </a:pPr>
            <a:r>
              <a:rPr lang="tr-TR" dirty="0" smtClean="0"/>
              <a:t>İşgal</a:t>
            </a:r>
          </a:p>
          <a:p>
            <a:pPr>
              <a:buFontTx/>
              <a:buChar char="-"/>
            </a:pPr>
            <a:r>
              <a:rPr lang="tr-TR" dirty="0" smtClean="0"/>
              <a:t>Yeni </a:t>
            </a:r>
            <a:r>
              <a:rPr lang="tr-TR" dirty="0"/>
              <a:t>a</a:t>
            </a:r>
            <a:r>
              <a:rPr lang="tr-TR" dirty="0" smtClean="0"/>
              <a:t>razi oluşumu</a:t>
            </a:r>
          </a:p>
          <a:p>
            <a:pPr>
              <a:buFontTx/>
              <a:buChar char="-"/>
            </a:pPr>
            <a:r>
              <a:rPr lang="tr-TR" dirty="0" smtClean="0"/>
              <a:t>Arazi Kayması</a:t>
            </a:r>
          </a:p>
          <a:p>
            <a:pPr>
              <a:buFontTx/>
              <a:buChar char="-"/>
            </a:pPr>
            <a:r>
              <a:rPr lang="tr-TR" dirty="0" smtClean="0"/>
              <a:t>Kazandırıcı Zamanaşımı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DEVREN KAZANMA</a:t>
            </a:r>
          </a:p>
          <a:p>
            <a:pPr marL="0" indent="0">
              <a:buNone/>
            </a:pPr>
            <a:r>
              <a:rPr lang="tr-TR" dirty="0" smtClean="0"/>
              <a:t>-Tapu Siciline Tescil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5204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308</TotalTime>
  <Words>343</Words>
  <Application>Microsoft Office PowerPoint</Application>
  <PresentationFormat>Geniş ekran</PresentationFormat>
  <Paragraphs>70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İyon</vt:lpstr>
      <vt:lpstr>MÜLKİYET KAVRAMI</vt:lpstr>
      <vt:lpstr>PowerPoint Sunusu</vt:lpstr>
      <vt:lpstr>MÜLKİYET HAKKININ KONUSU: Eşya</vt:lpstr>
      <vt:lpstr>PowerPoint Sunusu</vt:lpstr>
      <vt:lpstr>MÜLKİYET HAKKINDAN DOĞAN YETKİLER: Aktif Yetkiler</vt:lpstr>
      <vt:lpstr>MÜLKİYET HAKKINDAN DOĞAN YETKİLER: Koruyucu Yetkiler</vt:lpstr>
      <vt:lpstr>MÜLKİYET HAKKININ TÜRLERİ</vt:lpstr>
      <vt:lpstr>PowerPoint Sunusu</vt:lpstr>
      <vt:lpstr>MÜLKİYET HAKKININ KAZANILMASI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HUKUKUN BİLGİ KAYNAKLARI</dc:title>
  <dc:creator>duygu</dc:creator>
  <cp:lastModifiedBy>duygu</cp:lastModifiedBy>
  <cp:revision>37</cp:revision>
  <dcterms:created xsi:type="dcterms:W3CDTF">2018-01-14T22:14:10Z</dcterms:created>
  <dcterms:modified xsi:type="dcterms:W3CDTF">2018-01-16T01:26:38Z</dcterms:modified>
</cp:coreProperties>
</file>