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00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56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75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13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87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0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41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95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540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55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6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2BEA9-5A49-424D-BDF1-1B22DAAF21C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F4788-70C5-4472-9CE3-F05DF2BD2E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REKABET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PİYASA</a:t>
            </a:r>
          </a:p>
        </p:txBody>
      </p:sp>
    </p:spTree>
    <p:extLst>
      <p:ext uri="{BB962C8B-B14F-4D97-AF65-F5344CB8AC3E}">
        <p14:creationId xmlns:p14="http://schemas.microsoft.com/office/powerpoint/2010/main" val="1029616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TAM REKABET PİYASASININ ÖNÜNDEKİ ENGELLER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Sermaye yetersizliği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   Parça başına maliyetin azalan seyri (ölçek ekonomisi)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Teknik bilgi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Yasal engeller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PİYASAYA GİRİŞ ENGELLERİ</a:t>
            </a:r>
          </a:p>
        </p:txBody>
      </p:sp>
    </p:spTree>
    <p:extLst>
      <p:ext uri="{BB962C8B-B14F-4D97-AF65-F5344CB8AC3E}">
        <p14:creationId xmlns:p14="http://schemas.microsoft.com/office/powerpoint/2010/main" val="205185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TEKEL PİYASASI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SATICILAR</a:t>
            </a:r>
          </a:p>
          <a:p>
            <a:pPr eaLnBrk="1" hangingPunct="1">
              <a:buFontTx/>
              <a:buNone/>
            </a:pPr>
            <a:r>
              <a:rPr lang="tr-TR"/>
              <a:t>	MONOPOL: (tek satıcı, n alıcı)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>
              <a:buFontTx/>
              <a:buNone/>
            </a:pPr>
            <a:r>
              <a:rPr lang="tr-TR"/>
              <a:t>ALICILAR</a:t>
            </a:r>
          </a:p>
          <a:p>
            <a:pPr eaLnBrk="1" hangingPunct="1">
              <a:buFontTx/>
              <a:buNone/>
            </a:pPr>
            <a:r>
              <a:rPr lang="tr-TR"/>
              <a:t>   MONOPSON: (tek alıcı, n satıcı)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074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Oligopol Piyasası</a:t>
            </a:r>
            <a:br>
              <a:rPr lang="tr-TR" sz="4000"/>
            </a:br>
            <a:endParaRPr lang="tr-TR" sz="400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/>
              <a:t>OLİGOPOL: (az sayıda satıcı, n alıcı)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	</a:t>
            </a:r>
            <a:r>
              <a:rPr lang="tr-TR" dirty="0" err="1"/>
              <a:t>Düopol</a:t>
            </a:r>
            <a:r>
              <a:rPr lang="tr-TR" dirty="0"/>
              <a:t>: (iki satıcı, n alıcı)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	</a:t>
            </a:r>
            <a:r>
              <a:rPr lang="tr-TR" dirty="0" err="1"/>
              <a:t>Triopol</a:t>
            </a:r>
            <a:r>
              <a:rPr lang="tr-TR" dirty="0"/>
              <a:t>:  (üç satıcı, n alıcı)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OLİGOPSON: (az alıcı, n satıcı)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     </a:t>
            </a:r>
            <a:r>
              <a:rPr lang="tr-TR" dirty="0" err="1"/>
              <a:t>Düopson</a:t>
            </a:r>
            <a:r>
              <a:rPr lang="tr-TR" dirty="0"/>
              <a:t>: (iki alıcı, n satıcı)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     </a:t>
            </a:r>
            <a:r>
              <a:rPr lang="tr-TR" dirty="0" err="1"/>
              <a:t>Triopson</a:t>
            </a:r>
            <a:r>
              <a:rPr lang="tr-TR" dirty="0"/>
              <a:t>:  (üç alıcı n satıcı)</a:t>
            </a:r>
          </a:p>
        </p:txBody>
      </p:sp>
    </p:spTree>
    <p:extLst>
      <p:ext uri="{BB962C8B-B14F-4D97-AF65-F5344CB8AC3E}">
        <p14:creationId xmlns:p14="http://schemas.microsoft.com/office/powerpoint/2010/main" val="2708661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TEKELCİ PİYASALAR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Tekelci Piyasaların Ortaya Çıkış Nedenleri</a:t>
            </a:r>
          </a:p>
          <a:p>
            <a:pPr eaLnBrk="1" hangingPunct="1">
              <a:buFontTx/>
              <a:buNone/>
            </a:pPr>
            <a:r>
              <a:rPr lang="tr-TR" dirty="0"/>
              <a:t>	 1. Yasal Tekeller</a:t>
            </a:r>
          </a:p>
          <a:p>
            <a:pPr eaLnBrk="1" hangingPunct="1">
              <a:buFontTx/>
              <a:buNone/>
            </a:pPr>
            <a:r>
              <a:rPr lang="tr-TR" dirty="0"/>
              <a:t>	  2. Fiili Tekeller</a:t>
            </a:r>
          </a:p>
          <a:p>
            <a:pPr eaLnBrk="1" hangingPunct="1">
              <a:buFontTx/>
              <a:buNone/>
            </a:pPr>
            <a:r>
              <a:rPr lang="tr-TR" dirty="0"/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375745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Yasal Tekeller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663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Fiili Tekeller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/>
              <a:t>Doğal Koşullar</a:t>
            </a:r>
          </a:p>
          <a:p>
            <a:pPr marL="609600" indent="-609600">
              <a:buFontTx/>
              <a:buAutoNum type="arabicPeriod"/>
            </a:pPr>
            <a:r>
              <a:rPr lang="tr-TR"/>
              <a:t>Anlaşmalar</a:t>
            </a:r>
          </a:p>
          <a:p>
            <a:pPr marL="609600" indent="-609600">
              <a:buFontTx/>
              <a:buAutoNum type="arabicPeriod"/>
            </a:pPr>
            <a:r>
              <a:rPr lang="tr-TR"/>
              <a:t>İşletme Büyüklüğü</a:t>
            </a:r>
          </a:p>
        </p:txBody>
      </p:sp>
    </p:spTree>
    <p:extLst>
      <p:ext uri="{BB962C8B-B14F-4D97-AF65-F5344CB8AC3E}">
        <p14:creationId xmlns:p14="http://schemas.microsoft.com/office/powerpoint/2010/main" val="2051015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Doğal Nedenler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Bazen bir firma bir hammaddenin tüm reservlerine sahip olabilir. </a:t>
            </a:r>
          </a:p>
        </p:txBody>
      </p:sp>
    </p:spTree>
    <p:extLst>
      <p:ext uri="{BB962C8B-B14F-4D97-AF65-F5344CB8AC3E}">
        <p14:creationId xmlns:p14="http://schemas.microsoft.com/office/powerpoint/2010/main" val="1688321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Anlaşmalar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Aynı malı üreten firmalar, bazen aralarındaki rekabeti ortadan kaldırmak için ortak hareket etmeye yönelirler.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Firmalar aralarında anlaşma yaparak tek bir firma gibi hareket etmeyi başarırlarsa monopol gücü oluştururlar. 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342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Anlaşmalar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Kartel</a:t>
            </a:r>
          </a:p>
          <a:p>
            <a:pPr eaLnBrk="1" hangingPunct="1"/>
            <a:r>
              <a:rPr lang="tr-TR"/>
              <a:t>Tröst</a:t>
            </a:r>
          </a:p>
        </p:txBody>
      </p:sp>
    </p:spTree>
    <p:extLst>
      <p:ext uri="{BB962C8B-B14F-4D97-AF65-F5344CB8AC3E}">
        <p14:creationId xmlns:p14="http://schemas.microsoft.com/office/powerpoint/2010/main" val="2289307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KARTEL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Kartel: 	Bir piyasadaki firmaların rekabeti 		ortadan kaldırmak için yaptıkları 		anlaşmalarla oluşturdukları 			birliktir.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	      	Kartel anlaşması yapan firmalar 		tüzel kişiliklerini korurlar ancak 		anlaşma yapılan konularda ortak 		hareket etmeyi taahhüt ederler. </a:t>
            </a:r>
          </a:p>
        </p:txBody>
      </p:sp>
    </p:spTree>
    <p:extLst>
      <p:ext uri="{BB962C8B-B14F-4D97-AF65-F5344CB8AC3E}">
        <p14:creationId xmlns:p14="http://schemas.microsoft.com/office/powerpoint/2010/main" val="142372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Yerel piyasalar</a:t>
            </a:r>
          </a:p>
          <a:p>
            <a:pPr eaLnBrk="1" hangingPunct="1"/>
            <a:r>
              <a:rPr lang="tr-TR"/>
              <a:t>Bölgesel piyasalar</a:t>
            </a:r>
          </a:p>
          <a:p>
            <a:pPr eaLnBrk="1" hangingPunct="1"/>
            <a:r>
              <a:rPr lang="tr-TR"/>
              <a:t>Ulusal piyasalar</a:t>
            </a:r>
          </a:p>
          <a:p>
            <a:pPr eaLnBrk="1" hangingPunct="1"/>
            <a:r>
              <a:rPr lang="tr-TR"/>
              <a:t>Uluslararası piyasalar</a:t>
            </a:r>
          </a:p>
        </p:txBody>
      </p:sp>
    </p:spTree>
    <p:extLst>
      <p:ext uri="{BB962C8B-B14F-4D97-AF65-F5344CB8AC3E}">
        <p14:creationId xmlns:p14="http://schemas.microsoft.com/office/powerpoint/2010/main" val="961750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KARTEL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FİYAT KARTELİ</a:t>
            </a:r>
          </a:p>
          <a:p>
            <a:pPr eaLnBrk="1" hangingPunct="1"/>
            <a:r>
              <a:rPr lang="tr-TR"/>
              <a:t>MİKTAR KARTELİ</a:t>
            </a:r>
          </a:p>
          <a:p>
            <a:pPr eaLnBrk="1" hangingPunct="1"/>
            <a:r>
              <a:rPr lang="tr-TR"/>
              <a:t>BÖLGE KARTELİ</a:t>
            </a:r>
          </a:p>
        </p:txBody>
      </p:sp>
    </p:spTree>
    <p:extLst>
      <p:ext uri="{BB962C8B-B14F-4D97-AF65-F5344CB8AC3E}">
        <p14:creationId xmlns:p14="http://schemas.microsoft.com/office/powerpoint/2010/main" val="663105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TRÖST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Firmaların rekabeti ortadan kaldırmak için ortak hareketten çok daha ileri giderek birleşip tek bir firma gibi hareket etmeleridir. 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184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İşletme Büyüklüğü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Ölçek ekonomisi: Üretim tesisi büyüdükçe parça başına düşen maliyet düşer ve tek firma piyasaya hakim olur. </a:t>
            </a:r>
          </a:p>
        </p:txBody>
      </p:sp>
    </p:spTree>
    <p:extLst>
      <p:ext uri="{BB962C8B-B14F-4D97-AF65-F5344CB8AC3E}">
        <p14:creationId xmlns:p14="http://schemas.microsoft.com/office/powerpoint/2010/main" val="2517186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82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Tekelci Piyasaya Yöneltilen Eleştiriler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/>
              <a:t>1. Optimum kaynak dağılımını bozucu etkisi</a:t>
            </a:r>
          </a:p>
          <a:p>
            <a:pPr marL="609600" indent="-609600">
              <a:buNone/>
            </a:pPr>
            <a:r>
              <a:rPr lang="tr-TR"/>
              <a:t>	(az üretim, yüksek fiyat)</a:t>
            </a:r>
          </a:p>
          <a:p>
            <a:pPr marL="609600" indent="-609600">
              <a:buNone/>
            </a:pPr>
            <a:endParaRPr lang="tr-TR"/>
          </a:p>
          <a:p>
            <a:pPr marL="609600" indent="-609600">
              <a:buNone/>
            </a:pPr>
            <a:r>
              <a:rPr lang="tr-TR"/>
              <a:t>2. Gelir dağılımını bozucu etkisi</a:t>
            </a:r>
          </a:p>
          <a:p>
            <a:pPr marL="609600" indent="-609600">
              <a:buNone/>
            </a:pPr>
            <a:r>
              <a:rPr lang="tr-TR"/>
              <a:t>     (aşırı kar)</a:t>
            </a:r>
          </a:p>
          <a:p>
            <a:pPr marL="609600" indent="-609600">
              <a:buNone/>
            </a:pPr>
            <a:endParaRPr lang="tr-TR"/>
          </a:p>
          <a:p>
            <a:pPr marL="609600" indent="-609600">
              <a:buNone/>
            </a:pPr>
            <a:r>
              <a:rPr lang="tr-TR"/>
              <a:t>3. Reklamlardan kaynaklanan israf</a:t>
            </a:r>
          </a:p>
        </p:txBody>
      </p:sp>
    </p:spTree>
    <p:extLst>
      <p:ext uri="{BB962C8B-B14F-4D97-AF65-F5344CB8AC3E}">
        <p14:creationId xmlns:p14="http://schemas.microsoft.com/office/powerpoint/2010/main" val="377740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Antitröst Politikası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Tekel gücü yaratan anlaşmaları önlemeye dönük politikalar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19.yüzyılın sonlarında Amerika’da ilk yasal düzenlemeler</a:t>
            </a:r>
          </a:p>
        </p:txBody>
      </p:sp>
    </p:spTree>
    <p:extLst>
      <p:ext uri="{BB962C8B-B14F-4D97-AF65-F5344CB8AC3E}">
        <p14:creationId xmlns:p14="http://schemas.microsoft.com/office/powerpoint/2010/main" val="135282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MAL VE HİZMET PİYASALARI</a:t>
            </a:r>
          </a:p>
          <a:p>
            <a:pPr eaLnBrk="1" hangingPunct="1"/>
            <a:r>
              <a:rPr lang="tr-TR"/>
              <a:t>FAKTÖR PİYASALARI</a:t>
            </a:r>
          </a:p>
          <a:p>
            <a:pPr eaLnBrk="1" hangingPunct="1">
              <a:buFontTx/>
              <a:buNone/>
            </a:pPr>
            <a:r>
              <a:rPr lang="tr-TR"/>
              <a:t>   Sermaye piyasası (para, altın, döviz)</a:t>
            </a:r>
          </a:p>
          <a:p>
            <a:pPr eaLnBrk="1" hangingPunct="1">
              <a:buFontTx/>
              <a:buNone/>
            </a:pPr>
            <a:r>
              <a:rPr lang="tr-TR"/>
              <a:t>	Emek piyasası</a:t>
            </a:r>
          </a:p>
        </p:txBody>
      </p:sp>
    </p:spTree>
    <p:extLst>
      <p:ext uri="{BB962C8B-B14F-4D97-AF65-F5344CB8AC3E}">
        <p14:creationId xmlns:p14="http://schemas.microsoft.com/office/powerpoint/2010/main" val="131197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</p:spTree>
    <p:extLst>
      <p:ext uri="{BB962C8B-B14F-4D97-AF65-F5344CB8AC3E}">
        <p14:creationId xmlns:p14="http://schemas.microsoft.com/office/powerpoint/2010/main" val="276354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 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ATOMİSİTE KOŞULU</a:t>
            </a:r>
          </a:p>
          <a:p>
            <a:pPr eaLnBrk="1" hangingPunct="1">
              <a:buFontTx/>
              <a:buNone/>
            </a:pPr>
            <a:r>
              <a:rPr lang="tr-TR"/>
              <a:t>	Alıcı ve satıcıların, talep, arz dolayısıyla piyasa fiyatı üzerinde tek başlarına etkin olamayacak kadar çok sayıda (n tane) olmalarını ifade eder. </a:t>
            </a:r>
          </a:p>
        </p:txBody>
      </p:sp>
    </p:spTree>
    <p:extLst>
      <p:ext uri="{BB962C8B-B14F-4D97-AF65-F5344CB8AC3E}">
        <p14:creationId xmlns:p14="http://schemas.microsoft.com/office/powerpoint/2010/main" val="146476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MOBİLİTE KOŞULU</a:t>
            </a:r>
          </a:p>
          <a:p>
            <a:pPr eaLnBrk="1" hangingPunct="1">
              <a:buFontTx/>
              <a:buNone/>
            </a:pPr>
            <a:r>
              <a:rPr lang="tr-TR"/>
              <a:t>	Alıcı ve satıcıların piyasada tam hareket serbestisine sahip olmalarını ifade eder. </a:t>
            </a:r>
          </a:p>
        </p:txBody>
      </p:sp>
    </p:spTree>
    <p:extLst>
      <p:ext uri="{BB962C8B-B14F-4D97-AF65-F5344CB8AC3E}">
        <p14:creationId xmlns:p14="http://schemas.microsoft.com/office/powerpoint/2010/main" val="3519743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HOMOJENLİK KOŞULU</a:t>
            </a:r>
          </a:p>
          <a:p>
            <a:pPr eaLnBrk="1" hangingPunct="1">
              <a:buFontTx/>
              <a:buNone/>
            </a:pPr>
            <a:r>
              <a:rPr lang="tr-TR"/>
              <a:t>	Üreticilerin, tüketicilerin ve alışverişe konu olan malların birbirinin aynı olması halini ifade eder. </a:t>
            </a:r>
          </a:p>
        </p:txBody>
      </p:sp>
    </p:spTree>
    <p:extLst>
      <p:ext uri="{BB962C8B-B14F-4D97-AF65-F5344CB8AC3E}">
        <p14:creationId xmlns:p14="http://schemas.microsoft.com/office/powerpoint/2010/main" val="159905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AÇIKLIK KOŞULU</a:t>
            </a:r>
          </a:p>
          <a:p>
            <a:pPr eaLnBrk="1" hangingPunct="1">
              <a:buFontTx/>
              <a:buNone/>
            </a:pPr>
            <a:r>
              <a:rPr lang="tr-TR"/>
              <a:t>	Bu koşul alıcıların ve satıcıların piyasada olup bitenler konusunda tam bilgiye sahip olmalarını ifade etmektedir. </a:t>
            </a:r>
          </a:p>
        </p:txBody>
      </p:sp>
    </p:spTree>
    <p:extLst>
      <p:ext uri="{BB962C8B-B14F-4D97-AF65-F5344CB8AC3E}">
        <p14:creationId xmlns:p14="http://schemas.microsoft.com/office/powerpoint/2010/main" val="255588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piyasasında, alıcılar ve satıcılar piyasa fiyatına etki etmeyecek kadar çok sayıdadırlar (</a:t>
            </a:r>
            <a:r>
              <a:rPr lang="tr-TR" b="1" i="1"/>
              <a:t>atomisite koşulu</a:t>
            </a:r>
            <a:r>
              <a:rPr lang="tr-TR"/>
              <a:t>), alışverişe konu olan mal ve hizmetler birbirinin aynıdır (</a:t>
            </a:r>
            <a:r>
              <a:rPr lang="tr-TR" b="1" i="1"/>
              <a:t>homojenlik koşulu</a:t>
            </a:r>
            <a:r>
              <a:rPr lang="tr-TR"/>
              <a:t>), haberleşme tamdır (</a:t>
            </a:r>
            <a:r>
              <a:rPr lang="tr-TR" b="1" i="1"/>
              <a:t>açıklık koşulu</a:t>
            </a:r>
            <a:r>
              <a:rPr lang="tr-TR"/>
              <a:t>) ve alıcı ile satıcıların hareketlerini engelleyecek (</a:t>
            </a:r>
            <a:r>
              <a:rPr lang="tr-TR" b="1" i="1"/>
              <a:t>mobilite koşulu)</a:t>
            </a:r>
            <a:r>
              <a:rPr lang="tr-TR"/>
              <a:t> hiçbir kısıtlama yoktur. </a:t>
            </a:r>
          </a:p>
        </p:txBody>
      </p:sp>
    </p:spTree>
    <p:extLst>
      <p:ext uri="{BB962C8B-B14F-4D97-AF65-F5344CB8AC3E}">
        <p14:creationId xmlns:p14="http://schemas.microsoft.com/office/powerpoint/2010/main" val="216271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Geniş ekran</PresentationFormat>
  <Paragraphs>93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Teması</vt:lpstr>
      <vt:lpstr>PowerPoint Sunusu</vt:lpstr>
      <vt:lpstr>PİYASA</vt:lpstr>
      <vt:lpstr>PİYASA</vt:lpstr>
      <vt:lpstr>PİYASA</vt:lpstr>
      <vt:lpstr>TAM REKABET PİYASASI </vt:lpstr>
      <vt:lpstr>TAM REKABET PİYASASI</vt:lpstr>
      <vt:lpstr>TAM REKABET PİYASASI</vt:lpstr>
      <vt:lpstr>TAM REKABET PİYASASI</vt:lpstr>
      <vt:lpstr>TAM REKABET PİYASASI</vt:lpstr>
      <vt:lpstr>TAM REKABET PİYASASININ ÖNÜNDEKİ ENGELLER</vt:lpstr>
      <vt:lpstr>TEKEL PİYASASI</vt:lpstr>
      <vt:lpstr>Oligopol Piyasası </vt:lpstr>
      <vt:lpstr>TEKELCİ PİYASALAR</vt:lpstr>
      <vt:lpstr>Yasal Tekeller</vt:lpstr>
      <vt:lpstr>Fiili Tekeller</vt:lpstr>
      <vt:lpstr>Doğal Nedenler</vt:lpstr>
      <vt:lpstr>Anlaşmalar</vt:lpstr>
      <vt:lpstr>Anlaşmalar</vt:lpstr>
      <vt:lpstr>KARTEL</vt:lpstr>
      <vt:lpstr>KARTEL</vt:lpstr>
      <vt:lpstr>TRÖST</vt:lpstr>
      <vt:lpstr>İşletme Büyüklüğü</vt:lpstr>
      <vt:lpstr>PowerPoint Sunusu</vt:lpstr>
      <vt:lpstr>Tekelci Piyasaya Yöneltilen Eleştiriler</vt:lpstr>
      <vt:lpstr>Antitröst Politikası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2020-02-12T14:46:22Z</dcterms:created>
  <dcterms:modified xsi:type="dcterms:W3CDTF">2020-02-12T14:46:42Z</dcterms:modified>
</cp:coreProperties>
</file>