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66" r:id="rId4"/>
    <p:sldId id="259" r:id="rId5"/>
    <p:sldId id="303" r:id="rId6"/>
    <p:sldId id="268" r:id="rId7"/>
    <p:sldId id="304" r:id="rId8"/>
    <p:sldId id="305" r:id="rId9"/>
    <p:sldId id="269" r:id="rId10"/>
    <p:sldId id="267" r:id="rId11"/>
    <p:sldId id="265" r:id="rId12"/>
    <p:sldId id="263" r:id="rId13"/>
    <p:sldId id="260" r:id="rId14"/>
    <p:sldId id="261" r:id="rId15"/>
    <p:sldId id="262" r:id="rId16"/>
    <p:sldId id="264" r:id="rId17"/>
    <p:sldId id="275" r:id="rId18"/>
    <p:sldId id="276" r:id="rId19"/>
    <p:sldId id="277" r:id="rId20"/>
    <p:sldId id="270" r:id="rId21"/>
    <p:sldId id="271" r:id="rId22"/>
    <p:sldId id="307" r:id="rId23"/>
    <p:sldId id="272" r:id="rId24"/>
    <p:sldId id="273" r:id="rId25"/>
    <p:sldId id="274" r:id="rId26"/>
    <p:sldId id="278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4" r:id="rId35"/>
    <p:sldId id="289" r:id="rId36"/>
    <p:sldId id="288" r:id="rId37"/>
    <p:sldId id="290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96571-8696-4FBF-9413-6BB146094322}" type="datetimeFigureOut">
              <a:rPr lang="tr-TR" smtClean="0"/>
              <a:pPr/>
              <a:t>1.12.2019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20A3A-2CA5-4A8D-A4CB-A89ACE949A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19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ARCHEA, EUBACTERIA AND EUCARYOTIC CELLS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Prof. Dr. Fulya </a:t>
            </a:r>
            <a:r>
              <a:rPr lang="tr-TR" dirty="0" err="1" smtClean="0"/>
              <a:t>Tekşen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0353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16" y="2028495"/>
            <a:ext cx="3516729" cy="4620005"/>
          </a:xfrm>
          <a:prstGeom prst="rect">
            <a:avLst/>
          </a:prstGeom>
        </p:spPr>
      </p:pic>
      <p:pic>
        <p:nvPicPr>
          <p:cNvPr id="6" name="5 Resim" descr="4 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87" y="4414347"/>
            <a:ext cx="5629321" cy="2205948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tr-TR" dirty="0" err="1" smtClean="0"/>
              <a:t>Prokaryotic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4883829" y="2743200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Figure</a:t>
            </a:r>
            <a:r>
              <a:rPr lang="tr-TR" sz="2800" dirty="0" smtClean="0"/>
              <a:t> 4: </a:t>
            </a:r>
            <a:r>
              <a:rPr lang="tr-TR" sz="2800" dirty="0" err="1" smtClean="0"/>
              <a:t>E.coli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67497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EUCARYOTIC CELLS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nucleus</a:t>
            </a:r>
            <a:endParaRPr lang="tr-TR" dirty="0" smtClean="0"/>
          </a:p>
          <a:p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organelles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endoplasmic</a:t>
            </a:r>
            <a:r>
              <a:rPr lang="tr-TR" dirty="0" smtClean="0"/>
              <a:t> </a:t>
            </a:r>
            <a:r>
              <a:rPr lang="tr-TR" dirty="0" err="1" smtClean="0"/>
              <a:t>reticulum</a:t>
            </a:r>
            <a:r>
              <a:rPr lang="tr-TR" dirty="0" smtClean="0"/>
              <a:t>, </a:t>
            </a:r>
            <a:r>
              <a:rPr lang="tr-TR" dirty="0" err="1" smtClean="0"/>
              <a:t>mitochondria</a:t>
            </a:r>
            <a:r>
              <a:rPr lang="tr-TR" dirty="0" smtClean="0"/>
              <a:t>, </a:t>
            </a:r>
            <a:r>
              <a:rPr lang="tr-TR" dirty="0" err="1" smtClean="0"/>
              <a:t>Golgi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Divides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mitosis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meiosis</a:t>
            </a:r>
            <a:endParaRPr lang="tr-TR" dirty="0" smtClean="0"/>
          </a:p>
          <a:p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cytoskeleton</a:t>
            </a:r>
            <a:endParaRPr lang="tr-TR" dirty="0" smtClean="0"/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bigger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procaryotes</a:t>
            </a:r>
            <a:r>
              <a:rPr lang="tr-TR" dirty="0" smtClean="0"/>
              <a:t> (10-100 µm)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1827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41436"/>
            <a:ext cx="5917325" cy="4866288"/>
          </a:xfrm>
        </p:spPr>
      </p:pic>
      <p:pic>
        <p:nvPicPr>
          <p:cNvPr id="6" name="5 Resim" descr="5 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6" y="5307724"/>
            <a:ext cx="4467737" cy="1508234"/>
          </a:xfrm>
          <a:prstGeom prst="rect">
            <a:avLst/>
          </a:prstGeom>
        </p:spPr>
      </p:pic>
      <p:pic>
        <p:nvPicPr>
          <p:cNvPr id="7" name="6 Resim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856" y="441436"/>
            <a:ext cx="6243144" cy="486628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6836964" y="5644675"/>
            <a:ext cx="446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Figure</a:t>
            </a:r>
            <a:r>
              <a:rPr lang="tr-TR" sz="2400" dirty="0" smtClean="0"/>
              <a:t> 5: </a:t>
            </a:r>
            <a:r>
              <a:rPr lang="tr-TR" sz="2400" dirty="0" err="1" smtClean="0"/>
              <a:t>Animal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Plant</a:t>
            </a:r>
            <a:r>
              <a:rPr lang="tr-TR" sz="2400" dirty="0" smtClean="0"/>
              <a:t> Cell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57531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ORIGIN OF CELLS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thought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evolve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single</a:t>
            </a:r>
            <a:r>
              <a:rPr lang="tr-TR" dirty="0"/>
              <a:t>,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ancesteral</a:t>
            </a:r>
            <a:r>
              <a:rPr lang="tr-TR" dirty="0"/>
              <a:t> </a:t>
            </a:r>
            <a:r>
              <a:rPr lang="tr-TR" dirty="0" err="1"/>
              <a:t>cell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378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First </a:t>
            </a:r>
            <a:r>
              <a:rPr lang="tr-TR" dirty="0" err="1" smtClean="0"/>
              <a:t>eukaryotic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is </a:t>
            </a:r>
            <a:r>
              <a:rPr lang="tr-TR" dirty="0" err="1" smtClean="0"/>
              <a:t>thought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formed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a </a:t>
            </a:r>
            <a:r>
              <a:rPr lang="tr-TR" dirty="0" err="1" smtClean="0"/>
              <a:t>particular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of </a:t>
            </a:r>
            <a:r>
              <a:rPr lang="tr-TR" dirty="0" err="1" smtClean="0"/>
              <a:t>ancient</a:t>
            </a:r>
            <a:r>
              <a:rPr lang="tr-TR" dirty="0" smtClean="0"/>
              <a:t> </a:t>
            </a:r>
            <a:r>
              <a:rPr lang="tr-TR" dirty="0" err="1" smtClean="0"/>
              <a:t>archeal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enfulged</a:t>
            </a:r>
            <a:r>
              <a:rPr lang="tr-TR" dirty="0" smtClean="0"/>
              <a:t> in </a:t>
            </a:r>
            <a:r>
              <a:rPr lang="tr-TR" dirty="0" err="1" smtClean="0"/>
              <a:t>ancient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4" name="3 İçerik Yer Tutucusu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42" y="1975946"/>
            <a:ext cx="7922088" cy="4039307"/>
          </a:xfrm>
        </p:spPr>
      </p:pic>
      <p:sp>
        <p:nvSpPr>
          <p:cNvPr id="3" name="Metin kutusu 2"/>
          <p:cNvSpPr txBox="1"/>
          <p:nvPr/>
        </p:nvSpPr>
        <p:spPr>
          <a:xfrm>
            <a:off x="9424219" y="2816942"/>
            <a:ext cx="2005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Figure</a:t>
            </a:r>
            <a:r>
              <a:rPr lang="tr-TR" sz="2400" dirty="0" smtClean="0"/>
              <a:t> 6: </a:t>
            </a:r>
            <a:r>
              <a:rPr lang="tr-TR" sz="2400" dirty="0" err="1" smtClean="0"/>
              <a:t>Formation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Eucaryotic</a:t>
            </a:r>
            <a:r>
              <a:rPr lang="tr-TR" sz="2400" dirty="0" smtClean="0"/>
              <a:t> Cell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419558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0391" y="753228"/>
            <a:ext cx="9593791" cy="1080938"/>
          </a:xfrm>
        </p:spPr>
        <p:txBody>
          <a:bodyPr/>
          <a:lstStyle/>
          <a:p>
            <a:r>
              <a:rPr lang="tr-TR" dirty="0" err="1" smtClean="0"/>
              <a:t>Classification</a:t>
            </a:r>
            <a:r>
              <a:rPr lang="tr-TR" dirty="0" smtClean="0"/>
              <a:t> of </a:t>
            </a:r>
            <a:r>
              <a:rPr lang="tr-TR" dirty="0" err="1" smtClean="0"/>
              <a:t>living</a:t>
            </a:r>
            <a:r>
              <a:rPr lang="tr-TR" dirty="0" smtClean="0"/>
              <a:t> </a:t>
            </a:r>
            <a:r>
              <a:rPr lang="tr-TR" dirty="0" err="1" smtClean="0"/>
              <a:t>things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Comparison</a:t>
            </a:r>
            <a:r>
              <a:rPr lang="tr-TR" dirty="0" smtClean="0"/>
              <a:t> of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outward</a:t>
            </a:r>
            <a:r>
              <a:rPr lang="tr-TR" dirty="0" smtClean="0"/>
              <a:t> </a:t>
            </a:r>
            <a:r>
              <a:rPr lang="tr-TR" dirty="0" err="1" smtClean="0"/>
              <a:t>appearances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Biochemistry</a:t>
            </a:r>
            <a:r>
              <a:rPr lang="tr-TR" dirty="0" smtClean="0"/>
              <a:t> of </a:t>
            </a:r>
            <a:r>
              <a:rPr lang="tr-TR" dirty="0" err="1" smtClean="0"/>
              <a:t>nutritional</a:t>
            </a:r>
            <a:r>
              <a:rPr lang="tr-TR" dirty="0" smtClean="0"/>
              <a:t> </a:t>
            </a:r>
            <a:r>
              <a:rPr lang="tr-TR" dirty="0" err="1" smtClean="0"/>
              <a:t>requirements</a:t>
            </a:r>
            <a:endParaRPr lang="tr-TR" dirty="0" smtClean="0"/>
          </a:p>
          <a:p>
            <a:r>
              <a:rPr lang="tr-TR" dirty="0" smtClean="0"/>
              <a:t>- </a:t>
            </a:r>
            <a:r>
              <a:rPr lang="tr-TR" dirty="0" err="1" smtClean="0"/>
              <a:t>Genome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8288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 </a:t>
            </a:r>
            <a:r>
              <a:rPr lang="tr-TR" dirty="0" err="1" smtClean="0"/>
              <a:t>tree</a:t>
            </a:r>
            <a:r>
              <a:rPr lang="tr-TR" dirty="0" smtClean="0"/>
              <a:t> of life has 3 </a:t>
            </a:r>
            <a:r>
              <a:rPr lang="tr-TR" dirty="0" err="1" smtClean="0"/>
              <a:t>branches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1- </a:t>
            </a:r>
            <a:r>
              <a:rPr lang="tr-TR" dirty="0" err="1" smtClean="0"/>
              <a:t>Archea</a:t>
            </a:r>
            <a:r>
              <a:rPr lang="tr-TR" dirty="0" smtClean="0"/>
              <a:t>                 </a:t>
            </a:r>
          </a:p>
          <a:p>
            <a:r>
              <a:rPr lang="tr-TR" dirty="0" smtClean="0"/>
              <a:t>2- </a:t>
            </a:r>
            <a:r>
              <a:rPr lang="tr-TR" dirty="0" err="1" smtClean="0"/>
              <a:t>Eubacteria</a:t>
            </a:r>
            <a:endParaRPr lang="tr-TR" dirty="0" smtClean="0"/>
          </a:p>
          <a:p>
            <a:r>
              <a:rPr lang="tr-TR" dirty="0" smtClean="0"/>
              <a:t>3- </a:t>
            </a:r>
            <a:r>
              <a:rPr lang="tr-TR" dirty="0" err="1" smtClean="0"/>
              <a:t>Eucaryotes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1272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ALL LIVING ORGANISMS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PROCARYOTES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 smtClean="0"/>
              <a:t>Eubacteria</a:t>
            </a:r>
            <a:r>
              <a:rPr lang="tr-TR" dirty="0" smtClean="0"/>
              <a:t> (</a:t>
            </a:r>
            <a:r>
              <a:rPr lang="tr-TR" dirty="0" err="1" smtClean="0"/>
              <a:t>Bacteria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Archea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EUCARYOTES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 smtClean="0"/>
              <a:t>Plants</a:t>
            </a:r>
            <a:endParaRPr lang="tr-TR" dirty="0" smtClean="0"/>
          </a:p>
          <a:p>
            <a:r>
              <a:rPr lang="tr-TR" dirty="0" smtClean="0"/>
              <a:t>Animals</a:t>
            </a:r>
          </a:p>
          <a:p>
            <a:r>
              <a:rPr lang="tr-TR" dirty="0" err="1" smtClean="0"/>
              <a:t>Fungi</a:t>
            </a:r>
            <a:endParaRPr lang="tr-TR" dirty="0" smtClean="0"/>
          </a:p>
          <a:p>
            <a:r>
              <a:rPr lang="tr-TR" dirty="0" err="1" smtClean="0"/>
              <a:t>Protista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2968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EUBACTERIA (BACTERIA)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</a:t>
            </a:r>
            <a:r>
              <a:rPr lang="tr-TR" dirty="0" smtClean="0"/>
              <a:t>s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shapes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895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ARCHEA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</a:t>
            </a:r>
            <a:r>
              <a:rPr lang="tr-TR" dirty="0" err="1" smtClean="0"/>
              <a:t>re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tr-TR" dirty="0" err="1" smtClean="0"/>
              <a:t>bogs</a:t>
            </a:r>
            <a:r>
              <a:rPr lang="tr-TR" dirty="0" smtClean="0"/>
              <a:t>, </a:t>
            </a:r>
            <a:r>
              <a:rPr lang="tr-TR" dirty="0" err="1" smtClean="0"/>
              <a:t>sewage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r>
              <a:rPr lang="tr-TR" dirty="0" smtClean="0"/>
              <a:t>, </a:t>
            </a:r>
            <a:r>
              <a:rPr lang="tr-TR" dirty="0" err="1" smtClean="0"/>
              <a:t>ocean</a:t>
            </a:r>
            <a:r>
              <a:rPr lang="tr-TR" dirty="0" smtClean="0"/>
              <a:t> </a:t>
            </a:r>
            <a:r>
              <a:rPr lang="tr-TR" dirty="0" err="1" smtClean="0"/>
              <a:t>depts</a:t>
            </a:r>
            <a:r>
              <a:rPr lang="tr-TR" dirty="0" smtClean="0"/>
              <a:t>, salt </a:t>
            </a:r>
            <a:r>
              <a:rPr lang="tr-TR" dirty="0" err="1" smtClean="0"/>
              <a:t>brines</a:t>
            </a:r>
            <a:r>
              <a:rPr lang="tr-TR" dirty="0" smtClean="0"/>
              <a:t>, hot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springs</a:t>
            </a:r>
            <a:r>
              <a:rPr lang="tr-TR" dirty="0" smtClean="0"/>
              <a:t>, </a:t>
            </a:r>
            <a:r>
              <a:rPr lang="tr-TR" dirty="0" err="1" smtClean="0"/>
              <a:t>soils</a:t>
            </a:r>
            <a:r>
              <a:rPr lang="tr-TR" dirty="0" smtClean="0"/>
              <a:t>, </a:t>
            </a:r>
            <a:r>
              <a:rPr lang="tr-TR" dirty="0" err="1" smtClean="0"/>
              <a:t>lakes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even</a:t>
            </a:r>
            <a:r>
              <a:rPr lang="tr-TR" dirty="0" smtClean="0"/>
              <a:t> in </a:t>
            </a:r>
            <a:r>
              <a:rPr lang="tr-TR" dirty="0" err="1" smtClean="0"/>
              <a:t>stomachs</a:t>
            </a:r>
            <a:r>
              <a:rPr lang="tr-TR" dirty="0" smtClean="0"/>
              <a:t> of </a:t>
            </a:r>
            <a:r>
              <a:rPr lang="tr-TR" dirty="0" err="1" smtClean="0"/>
              <a:t>cattle</a:t>
            </a:r>
            <a:r>
              <a:rPr lang="tr-TR" dirty="0" smtClean="0"/>
              <a:t>.</a:t>
            </a:r>
          </a:p>
          <a:p>
            <a:r>
              <a:rPr lang="tr-TR" dirty="0" smtClean="0"/>
              <a:t>At 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eucaryotes</a:t>
            </a:r>
            <a:r>
              <a:rPr lang="tr-TR" dirty="0" smtClean="0"/>
              <a:t> in </a:t>
            </a:r>
            <a:r>
              <a:rPr lang="tr-TR" dirty="0" err="1" smtClean="0"/>
              <a:t>replication</a:t>
            </a:r>
            <a:r>
              <a:rPr lang="tr-TR" dirty="0" smtClean="0"/>
              <a:t>, </a:t>
            </a:r>
            <a:r>
              <a:rPr lang="tr-TR" dirty="0" err="1" smtClean="0"/>
              <a:t>transcription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translation</a:t>
            </a:r>
            <a:r>
              <a:rPr lang="tr-TR" dirty="0" smtClean="0"/>
              <a:t>; but in </a:t>
            </a:r>
            <a:r>
              <a:rPr lang="tr-TR" dirty="0" err="1" smtClean="0"/>
              <a:t>metabolism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 </a:t>
            </a:r>
            <a:r>
              <a:rPr lang="tr-TR" dirty="0" err="1" smtClean="0"/>
              <a:t>conversion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695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Living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of </a:t>
            </a:r>
            <a:r>
              <a:rPr lang="tr-TR" dirty="0" err="1" smtClean="0"/>
              <a:t>seperate</a:t>
            </a:r>
            <a:r>
              <a:rPr lang="tr-TR" dirty="0" smtClean="0"/>
              <a:t>, </a:t>
            </a:r>
            <a:r>
              <a:rPr lang="tr-TR" dirty="0" err="1" smtClean="0"/>
              <a:t>independent</a:t>
            </a:r>
            <a:r>
              <a:rPr lang="tr-TR" dirty="0" smtClean="0"/>
              <a:t> </a:t>
            </a:r>
            <a:r>
              <a:rPr lang="tr-TR" dirty="0" err="1" smtClean="0"/>
              <a:t>units</a:t>
            </a:r>
            <a:r>
              <a:rPr lang="tr-TR" dirty="0" smtClean="0"/>
              <a:t>: CELLS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In</a:t>
            </a:r>
            <a:r>
              <a:rPr lang="tr-TR" dirty="0" smtClean="0"/>
              <a:t> general;</a:t>
            </a:r>
          </a:p>
          <a:p>
            <a:pPr marL="0" indent="0">
              <a:buNone/>
            </a:pPr>
            <a:r>
              <a:rPr lang="tr-TR" dirty="0" smtClean="0"/>
              <a:t>Cells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o</a:t>
            </a:r>
            <a:r>
              <a:rPr lang="tr-TR" dirty="0" err="1" smtClean="0"/>
              <a:t>rganisms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divided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2 </a:t>
            </a:r>
            <a:r>
              <a:rPr lang="tr-TR" dirty="0" err="1" smtClean="0"/>
              <a:t>groups</a:t>
            </a:r>
            <a:r>
              <a:rPr lang="tr-TR" dirty="0" smtClean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 </a:t>
            </a:r>
            <a:r>
              <a:rPr lang="tr-TR" dirty="0" err="1" smtClean="0"/>
              <a:t>their</a:t>
            </a:r>
            <a:r>
              <a:rPr lang="tr-TR" dirty="0" smtClean="0"/>
              <a:t>  </a:t>
            </a:r>
            <a:r>
              <a:rPr lang="tr-TR" dirty="0" err="1" smtClean="0"/>
              <a:t>basic</a:t>
            </a:r>
            <a:r>
              <a:rPr lang="tr-TR" dirty="0" smtClean="0"/>
              <a:t> </a:t>
            </a:r>
            <a:r>
              <a:rPr lang="tr-TR" dirty="0" err="1" smtClean="0"/>
              <a:t>characteristics</a:t>
            </a:r>
            <a:r>
              <a:rPr lang="tr-TR" dirty="0" smtClean="0"/>
              <a:t> ;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1- </a:t>
            </a:r>
            <a:r>
              <a:rPr lang="tr-TR" dirty="0" err="1" smtClean="0"/>
              <a:t>Procaryotic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2- </a:t>
            </a:r>
            <a:r>
              <a:rPr lang="tr-TR" dirty="0" err="1" smtClean="0"/>
              <a:t>Eucaryotic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7396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probably</a:t>
            </a:r>
            <a:r>
              <a:rPr lang="tr-TR" dirty="0" smtClean="0"/>
              <a:t> </a:t>
            </a:r>
            <a:r>
              <a:rPr lang="tr-TR" dirty="0" err="1" smtClean="0"/>
              <a:t>evolved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celled</a:t>
            </a:r>
            <a:r>
              <a:rPr lang="tr-TR" dirty="0" smtClean="0"/>
              <a:t> </a:t>
            </a:r>
            <a:r>
              <a:rPr lang="tr-TR" dirty="0" err="1" smtClean="0"/>
              <a:t>progenitor</a:t>
            </a:r>
            <a:r>
              <a:rPr lang="tr-TR" dirty="0" smtClean="0"/>
              <a:t>;</a:t>
            </a:r>
            <a:endParaRPr lang="tr-TR" dirty="0"/>
          </a:p>
        </p:txBody>
      </p:sp>
      <p:pic>
        <p:nvPicPr>
          <p:cNvPr id="4" name="3 İçerik Yer Tutucusu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973" y="2092840"/>
            <a:ext cx="4088524" cy="4150304"/>
          </a:xfrm>
        </p:spPr>
      </p:pic>
      <p:pic>
        <p:nvPicPr>
          <p:cNvPr id="5" name="4 Resim" descr="8 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97" y="2112580"/>
            <a:ext cx="4003062" cy="41305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050755" y="2934929"/>
            <a:ext cx="314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Fig.7: </a:t>
            </a:r>
            <a:r>
              <a:rPr lang="tr-TR" sz="2400" dirty="0" err="1" smtClean="0"/>
              <a:t>Ancesteral</a:t>
            </a:r>
            <a:r>
              <a:rPr lang="tr-TR" sz="2400" dirty="0" smtClean="0"/>
              <a:t> Cell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257623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8: </a:t>
            </a:r>
            <a:r>
              <a:rPr lang="tr-TR" dirty="0" err="1"/>
              <a:t>A</a:t>
            </a:r>
            <a:r>
              <a:rPr lang="tr-TR" dirty="0" err="1" smtClean="0"/>
              <a:t>nother</a:t>
            </a:r>
            <a:r>
              <a:rPr lang="tr-TR" dirty="0" smtClean="0"/>
              <a:t> </a:t>
            </a:r>
            <a:r>
              <a:rPr lang="tr-TR" dirty="0" err="1" smtClean="0"/>
              <a:t>appearance</a:t>
            </a:r>
            <a:r>
              <a:rPr lang="tr-TR" dirty="0" smtClean="0"/>
              <a:t>,</a:t>
            </a:r>
            <a:endParaRPr lang="tr-TR" dirty="0"/>
          </a:p>
        </p:txBody>
      </p:sp>
      <p:pic>
        <p:nvPicPr>
          <p:cNvPr id="4" name="3 İçerik Yer Tutucusu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7476"/>
            <a:ext cx="9147941" cy="4850524"/>
          </a:xfrm>
        </p:spPr>
      </p:pic>
      <p:pic>
        <p:nvPicPr>
          <p:cNvPr id="5" name="4 Resim" descr="9-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995" y="2007476"/>
            <a:ext cx="3077005" cy="48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65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r>
              <a:rPr lang="tr-TR" dirty="0" err="1" smtClean="0"/>
              <a:t>Translation</a:t>
            </a:r>
            <a:r>
              <a:rPr lang="tr-TR" dirty="0" smtClean="0"/>
              <a:t> (RNA ------ Protein)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          is  FUNDAMENTAL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</a:t>
            </a:r>
            <a:r>
              <a:rPr lang="tr-TR" dirty="0" err="1" smtClean="0"/>
              <a:t>things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reason</a:t>
            </a:r>
            <a:r>
              <a:rPr lang="tr-TR" dirty="0" smtClean="0"/>
              <a:t>, </a:t>
            </a:r>
            <a:r>
              <a:rPr lang="tr-TR" dirty="0" err="1" smtClean="0"/>
              <a:t>rRNA</a:t>
            </a:r>
            <a:r>
              <a:rPr lang="tr-TR" dirty="0" smtClean="0"/>
              <a:t> 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ribosome</a:t>
            </a:r>
            <a:r>
              <a:rPr lang="tr-TR" dirty="0" smtClean="0"/>
              <a:t> is </a:t>
            </a:r>
            <a:r>
              <a:rPr lang="tr-TR" dirty="0" err="1" smtClean="0"/>
              <a:t>highly</a:t>
            </a:r>
            <a:r>
              <a:rPr lang="tr-TR" dirty="0" smtClean="0"/>
              <a:t> </a:t>
            </a:r>
            <a:r>
              <a:rPr lang="tr-TR" dirty="0" err="1" smtClean="0"/>
              <a:t>conserved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evolution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9979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genome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;</a:t>
            </a:r>
            <a:endParaRPr lang="tr-TR" dirty="0"/>
          </a:p>
        </p:txBody>
      </p:sp>
      <p:pic>
        <p:nvPicPr>
          <p:cNvPr id="4" name="3 İçerik Yer Tutucusu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196662"/>
            <a:ext cx="8366233" cy="3678620"/>
          </a:xfrm>
        </p:spPr>
      </p:pic>
      <p:pic>
        <p:nvPicPr>
          <p:cNvPr id="5" name="4 Resim" descr="10 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255" y="2196662"/>
            <a:ext cx="3804745" cy="367862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76632" y="5976168"/>
            <a:ext cx="8065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solidFill>
                  <a:schemeClr val="bg1"/>
                </a:solidFill>
              </a:rPr>
              <a:t>Figure</a:t>
            </a:r>
            <a:r>
              <a:rPr lang="tr-TR" sz="2800" dirty="0" smtClean="0">
                <a:solidFill>
                  <a:schemeClr val="bg1"/>
                </a:solidFill>
              </a:rPr>
              <a:t> 9: </a:t>
            </a:r>
            <a:r>
              <a:rPr lang="tr-TR" sz="2800" dirty="0" err="1" smtClean="0">
                <a:solidFill>
                  <a:schemeClr val="bg1"/>
                </a:solidFill>
              </a:rPr>
              <a:t>Conservation</a:t>
            </a:r>
            <a:r>
              <a:rPr lang="tr-TR" sz="2800" dirty="0" smtClean="0">
                <a:solidFill>
                  <a:schemeClr val="bg1"/>
                </a:solidFill>
              </a:rPr>
              <a:t> of gene in a </a:t>
            </a:r>
            <a:r>
              <a:rPr lang="tr-TR" sz="2800" dirty="0" err="1" smtClean="0">
                <a:solidFill>
                  <a:schemeClr val="bg1"/>
                </a:solidFill>
              </a:rPr>
              <a:t>part</a:t>
            </a:r>
            <a:r>
              <a:rPr lang="tr-TR" sz="2800" dirty="0" smtClean="0">
                <a:solidFill>
                  <a:schemeClr val="bg1"/>
                </a:solidFill>
              </a:rPr>
              <a:t> of </a:t>
            </a:r>
            <a:r>
              <a:rPr lang="tr-TR" sz="2800" dirty="0" err="1" smtClean="0">
                <a:solidFill>
                  <a:schemeClr val="bg1"/>
                </a:solidFill>
              </a:rPr>
              <a:t>rRNA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2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investigation</a:t>
            </a:r>
            <a:r>
              <a:rPr lang="tr-TR" dirty="0" smtClean="0"/>
              <a:t> of </a:t>
            </a:r>
            <a:r>
              <a:rPr lang="tr-TR" dirty="0" err="1" smtClean="0"/>
              <a:t>evolutinary</a:t>
            </a:r>
            <a:r>
              <a:rPr lang="tr-TR" dirty="0" smtClean="0"/>
              <a:t> </a:t>
            </a:r>
            <a:r>
              <a:rPr lang="tr-TR" dirty="0" err="1" smtClean="0"/>
              <a:t>relationship</a:t>
            </a:r>
            <a:r>
              <a:rPr lang="tr-TR" dirty="0"/>
              <a:t>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genome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is;</a:t>
            </a:r>
          </a:p>
          <a:p>
            <a:endParaRPr lang="tr-TR" dirty="0"/>
          </a:p>
          <a:p>
            <a:pPr>
              <a:buFontTx/>
              <a:buChar char="-"/>
            </a:pPr>
            <a:r>
              <a:rPr lang="tr-TR" dirty="0" err="1" smtClean="0"/>
              <a:t>Simpler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direct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dirty="0" err="1" smtClean="0"/>
              <a:t>Powerful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9519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EUCARYOTES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Have</a:t>
            </a:r>
            <a:r>
              <a:rPr lang="tr-TR" dirty="0" smtClean="0"/>
              <a:t> 3-30 </a:t>
            </a:r>
            <a:r>
              <a:rPr lang="tr-TR" dirty="0" err="1" smtClean="0"/>
              <a:t>times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procaryotes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dirty="0" err="1" smtClean="0"/>
              <a:t>and</a:t>
            </a:r>
            <a:endParaRPr lang="tr-TR" dirty="0" smtClean="0"/>
          </a:p>
          <a:p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 </a:t>
            </a:r>
            <a:r>
              <a:rPr lang="tr-TR" dirty="0" err="1" smtClean="0"/>
              <a:t>thousands</a:t>
            </a:r>
            <a:r>
              <a:rPr lang="tr-TR" dirty="0" smtClean="0"/>
              <a:t> of </a:t>
            </a:r>
            <a:r>
              <a:rPr lang="tr-TR" dirty="0" err="1" smtClean="0"/>
              <a:t>non-coding</a:t>
            </a:r>
            <a:r>
              <a:rPr lang="tr-TR" dirty="0" smtClean="0"/>
              <a:t> DNA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procaryotes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But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, </a:t>
            </a:r>
            <a:r>
              <a:rPr lang="tr-TR" dirty="0" err="1" smtClean="0"/>
              <a:t>some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especially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basic</a:t>
            </a:r>
            <a:r>
              <a:rPr lang="tr-TR" dirty="0" smtClean="0"/>
              <a:t> </a:t>
            </a:r>
            <a:r>
              <a:rPr lang="tr-TR" dirty="0" err="1" smtClean="0"/>
              <a:t>metabolic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r>
              <a:rPr lang="tr-TR" dirty="0" smtClean="0"/>
              <a:t> 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conserved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evolution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4380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10: </a:t>
            </a:r>
            <a:r>
              <a:rPr lang="tr-TR" dirty="0" err="1" smtClean="0"/>
              <a:t>Genome</a:t>
            </a:r>
            <a:r>
              <a:rPr lang="tr-TR" dirty="0" smtClean="0"/>
              <a:t> size of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endParaRPr lang="tr-TR" dirty="0"/>
          </a:p>
        </p:txBody>
      </p:sp>
      <p:pic>
        <p:nvPicPr>
          <p:cNvPr id="4" name="3 İçerik Yer Tutucusu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153" y="2063531"/>
            <a:ext cx="6393716" cy="4464734"/>
          </a:xfrm>
        </p:spPr>
      </p:pic>
    </p:spTree>
    <p:extLst>
      <p:ext uri="{BB962C8B-B14F-4D97-AF65-F5344CB8AC3E}">
        <p14:creationId xmlns:p14="http://schemas.microsoft.com/office/powerpoint/2010/main" xmlns="" val="422448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THE CHANGES IN THE GENOME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nucleotide</a:t>
            </a:r>
            <a:r>
              <a:rPr lang="tr-TR" dirty="0" smtClean="0"/>
              <a:t> </a:t>
            </a:r>
            <a:r>
              <a:rPr lang="tr-TR" dirty="0" err="1" smtClean="0"/>
              <a:t>sequence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genome</a:t>
            </a:r>
            <a:r>
              <a:rPr lang="tr-TR" dirty="0" smtClean="0"/>
              <a:t> can </a:t>
            </a:r>
            <a:r>
              <a:rPr lang="tr-TR" dirty="0" err="1" smtClean="0"/>
              <a:t>change</a:t>
            </a:r>
            <a:r>
              <a:rPr lang="tr-TR" dirty="0" smtClean="0"/>
              <a:t> </a:t>
            </a:r>
            <a:r>
              <a:rPr lang="tr-TR" dirty="0" err="1" smtClean="0"/>
              <a:t>due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accidents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/>
              <a:t>.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genome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beneficial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gives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advantage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survive</a:t>
            </a:r>
            <a:r>
              <a:rPr lang="tr-TR" dirty="0" smtClean="0"/>
              <a:t> (Natural </a:t>
            </a:r>
            <a:r>
              <a:rPr lang="tr-TR" dirty="0" err="1" smtClean="0"/>
              <a:t>selection</a:t>
            </a:r>
            <a:r>
              <a:rPr lang="tr-TR" dirty="0" smtClean="0"/>
              <a:t>)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cause</a:t>
            </a:r>
            <a:r>
              <a:rPr lang="tr-TR" dirty="0" smtClean="0"/>
              <a:t> </a:t>
            </a:r>
            <a:r>
              <a:rPr lang="tr-TR" dirty="0" err="1" smtClean="0"/>
              <a:t>serious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r>
              <a:rPr lang="tr-TR" dirty="0" smtClean="0"/>
              <a:t> (</a:t>
            </a:r>
            <a:r>
              <a:rPr lang="tr-TR" dirty="0" err="1" smtClean="0"/>
              <a:t>Mutation</a:t>
            </a:r>
            <a:r>
              <a:rPr lang="tr-TR" dirty="0" smtClean="0"/>
              <a:t>).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AND….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Through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repetition</a:t>
            </a:r>
            <a:r>
              <a:rPr lang="tr-TR" dirty="0" smtClean="0"/>
              <a:t> of </a:t>
            </a:r>
            <a:r>
              <a:rPr lang="tr-TR" dirty="0" err="1" smtClean="0"/>
              <a:t>mutation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selection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 smtClean="0"/>
              <a:t>                              ORGANISMS EVOLVE.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1945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GENE;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not </a:t>
            </a:r>
            <a:r>
              <a:rPr lang="tr-TR" dirty="0" err="1" smtClean="0"/>
              <a:t>code</a:t>
            </a:r>
            <a:r>
              <a:rPr lang="tr-TR" dirty="0" smtClean="0"/>
              <a:t> a protein can </a:t>
            </a:r>
            <a:r>
              <a:rPr lang="tr-TR" dirty="0" err="1"/>
              <a:t>c</a:t>
            </a:r>
            <a:r>
              <a:rPr lang="tr-TR" dirty="0" err="1" smtClean="0"/>
              <a:t>hange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rapidly</a:t>
            </a:r>
            <a:r>
              <a:rPr lang="tr-TR" dirty="0" smtClean="0"/>
              <a:t>,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     </a:t>
            </a:r>
            <a:r>
              <a:rPr lang="tr-TR" dirty="0" err="1" smtClean="0"/>
              <a:t>parts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code</a:t>
            </a:r>
            <a:r>
              <a:rPr lang="tr-TR" dirty="0" smtClean="0"/>
              <a:t> </a:t>
            </a:r>
            <a:r>
              <a:rPr lang="tr-TR" dirty="0" err="1" smtClean="0"/>
              <a:t>essential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As a </a:t>
            </a:r>
            <a:r>
              <a:rPr lang="tr-TR" dirty="0" err="1" smtClean="0"/>
              <a:t>result</a:t>
            </a:r>
            <a:r>
              <a:rPr lang="tr-TR" dirty="0" smtClean="0"/>
              <a:t>;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latter</a:t>
            </a:r>
            <a:r>
              <a:rPr lang="tr-TR" dirty="0" smtClean="0"/>
              <a:t> GENES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higly</a:t>
            </a:r>
            <a:r>
              <a:rPr lang="tr-TR" dirty="0" smtClean="0"/>
              <a:t> </a:t>
            </a:r>
            <a:r>
              <a:rPr lang="tr-TR" dirty="0" err="1" smtClean="0"/>
              <a:t>conserved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recognizable</a:t>
            </a:r>
            <a:r>
              <a:rPr lang="tr-TR" dirty="0" smtClean="0"/>
              <a:t> in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,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evolutionary</a:t>
            </a:r>
            <a:r>
              <a:rPr lang="tr-TR" dirty="0" smtClean="0"/>
              <a:t> time of 3.5 </a:t>
            </a:r>
            <a:r>
              <a:rPr lang="tr-TR" dirty="0" err="1" smtClean="0"/>
              <a:t>billion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74757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rRNA</a:t>
            </a:r>
            <a:r>
              <a:rPr lang="tr-TR" sz="3200" dirty="0" smtClean="0"/>
              <a:t> of </a:t>
            </a:r>
            <a:r>
              <a:rPr lang="tr-TR" sz="3200" dirty="0" err="1" smtClean="0"/>
              <a:t>ribosome</a:t>
            </a:r>
            <a:r>
              <a:rPr lang="tr-TR" sz="3200" dirty="0" smtClean="0"/>
              <a:t> is </a:t>
            </a:r>
            <a:r>
              <a:rPr lang="tr-TR" sz="3200" dirty="0" err="1" smtClean="0"/>
              <a:t>universal</a:t>
            </a:r>
            <a:r>
              <a:rPr lang="tr-TR" sz="3200" dirty="0" smtClean="0"/>
              <a:t> in </a:t>
            </a:r>
            <a:r>
              <a:rPr lang="tr-TR" sz="3200" dirty="0" err="1" smtClean="0"/>
              <a:t>many</a:t>
            </a:r>
            <a:r>
              <a:rPr lang="tr-TR" sz="3200" dirty="0" smtClean="0"/>
              <a:t> </a:t>
            </a:r>
            <a:r>
              <a:rPr lang="tr-TR" sz="3200" dirty="0" err="1" smtClean="0"/>
              <a:t>living</a:t>
            </a:r>
            <a:r>
              <a:rPr lang="tr-TR" sz="3200" dirty="0" smtClean="0"/>
              <a:t> </a:t>
            </a:r>
            <a:r>
              <a:rPr lang="tr-TR" sz="3200" dirty="0" err="1" smtClean="0"/>
              <a:t>things</a:t>
            </a:r>
            <a:r>
              <a:rPr lang="tr-TR" sz="3200" dirty="0" smtClean="0"/>
              <a:t> </a:t>
            </a:r>
            <a:r>
              <a:rPr lang="tr-TR" sz="3200" dirty="0" err="1" smtClean="0"/>
              <a:t>such</a:t>
            </a:r>
            <a:r>
              <a:rPr lang="tr-TR" sz="3200" dirty="0" smtClean="0"/>
              <a:t> as; Human, ,</a:t>
            </a:r>
            <a:r>
              <a:rPr lang="tr-TR" sz="3200" dirty="0" err="1" smtClean="0"/>
              <a:t>E.coli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Methanococcus</a:t>
            </a:r>
            <a:r>
              <a:rPr lang="tr-TR" sz="3200" dirty="0" smtClean="0"/>
              <a:t> as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translation</a:t>
            </a:r>
            <a:r>
              <a:rPr lang="tr-TR" sz="3200" dirty="0" smtClean="0"/>
              <a:t> of RNA </a:t>
            </a:r>
            <a:r>
              <a:rPr lang="tr-TR" sz="3200" dirty="0" err="1" smtClean="0"/>
              <a:t>to</a:t>
            </a:r>
            <a:r>
              <a:rPr lang="tr-TR" sz="3200" dirty="0" smtClean="0"/>
              <a:t> protein is an </a:t>
            </a:r>
            <a:r>
              <a:rPr lang="tr-TR" sz="3200" dirty="0" err="1" smtClean="0"/>
              <a:t>essential</a:t>
            </a:r>
            <a:r>
              <a:rPr lang="tr-TR" sz="3200" dirty="0" smtClean="0"/>
              <a:t> </a:t>
            </a:r>
            <a:r>
              <a:rPr lang="tr-TR" sz="3200" dirty="0" err="1" smtClean="0"/>
              <a:t>function</a:t>
            </a:r>
            <a:r>
              <a:rPr lang="tr-TR" sz="3200" dirty="0" smtClean="0"/>
              <a:t> in </a:t>
            </a:r>
            <a:r>
              <a:rPr lang="tr-TR" sz="3200" dirty="0" err="1" smtClean="0"/>
              <a:t>living</a:t>
            </a:r>
            <a:r>
              <a:rPr lang="tr-TR" sz="3200" dirty="0" smtClean="0"/>
              <a:t> </a:t>
            </a:r>
            <a:r>
              <a:rPr lang="tr-TR" sz="3200" dirty="0" err="1" smtClean="0"/>
              <a:t>organisms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38725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Cells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Independent</a:t>
            </a:r>
          </a:p>
          <a:p>
            <a:r>
              <a:rPr lang="tr-TR" dirty="0" err="1"/>
              <a:t>Needs</a:t>
            </a:r>
            <a:r>
              <a:rPr lang="tr-TR" dirty="0"/>
              <a:t> </a:t>
            </a:r>
            <a:r>
              <a:rPr lang="tr-TR" dirty="0" err="1"/>
              <a:t>Energy</a:t>
            </a:r>
            <a:endParaRPr lang="tr-TR" dirty="0"/>
          </a:p>
          <a:p>
            <a:r>
              <a:rPr lang="tr-TR" dirty="0"/>
              <a:t>Has </a:t>
            </a:r>
            <a:r>
              <a:rPr lang="tr-TR" dirty="0" err="1"/>
              <a:t>hereditary</a:t>
            </a:r>
            <a:r>
              <a:rPr lang="tr-TR" dirty="0"/>
              <a:t> </a:t>
            </a:r>
            <a:r>
              <a:rPr lang="tr-TR" dirty="0" err="1"/>
              <a:t>material</a:t>
            </a:r>
            <a:endParaRPr lang="tr-TR" dirty="0"/>
          </a:p>
          <a:p>
            <a:r>
              <a:rPr lang="tr-TR" dirty="0" err="1"/>
              <a:t>Replicate</a:t>
            </a:r>
            <a:r>
              <a:rPr lang="tr-TR" dirty="0"/>
              <a:t> </a:t>
            </a:r>
            <a:r>
              <a:rPr lang="tr-TR" dirty="0" err="1"/>
              <a:t>itself</a:t>
            </a:r>
            <a:endParaRPr lang="tr-TR" dirty="0"/>
          </a:p>
          <a:p>
            <a:r>
              <a:rPr lang="tr-TR" dirty="0" err="1"/>
              <a:t>Reproduce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</a:t>
            </a:r>
            <a:r>
              <a:rPr lang="tr-TR" dirty="0" err="1" smtClean="0"/>
              <a:t>ives</a:t>
            </a:r>
            <a:r>
              <a:rPr lang="tr-TR" dirty="0" smtClean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charesteristic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offspring</a:t>
            </a:r>
            <a:endParaRPr lang="tr-TR" dirty="0"/>
          </a:p>
          <a:p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of </a:t>
            </a:r>
            <a:r>
              <a:rPr lang="tr-TR" dirty="0" err="1"/>
              <a:t>proteins</a:t>
            </a:r>
            <a:r>
              <a:rPr lang="tr-TR" dirty="0"/>
              <a:t>, </a:t>
            </a:r>
            <a:r>
              <a:rPr lang="tr-TR" dirty="0" err="1"/>
              <a:t>lipids</a:t>
            </a:r>
            <a:r>
              <a:rPr lang="tr-TR" dirty="0"/>
              <a:t>, </a:t>
            </a:r>
            <a:r>
              <a:rPr lang="tr-TR" dirty="0" err="1" smtClean="0"/>
              <a:t>carbohydrates</a:t>
            </a:r>
            <a:endParaRPr lang="tr-TR" dirty="0"/>
          </a:p>
          <a:p>
            <a:r>
              <a:rPr lang="tr-TR" dirty="0"/>
              <a:t>Has 6 </a:t>
            </a:r>
            <a:r>
              <a:rPr lang="tr-TR" dirty="0" err="1"/>
              <a:t>basic</a:t>
            </a:r>
            <a:r>
              <a:rPr lang="tr-TR" dirty="0"/>
              <a:t> </a:t>
            </a:r>
            <a:r>
              <a:rPr lang="tr-TR" dirty="0" err="1"/>
              <a:t>elements</a:t>
            </a:r>
            <a:r>
              <a:rPr lang="tr-TR" dirty="0"/>
              <a:t> C,H,O,N,P,S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3890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 </a:t>
            </a:r>
            <a:r>
              <a:rPr lang="tr-TR" dirty="0" err="1" smtClean="0"/>
              <a:t>example</a:t>
            </a:r>
            <a:r>
              <a:rPr lang="tr-TR" dirty="0" smtClean="0"/>
              <a:t> of a </a:t>
            </a:r>
            <a:r>
              <a:rPr lang="tr-TR" dirty="0" err="1" smtClean="0"/>
              <a:t>conserved</a:t>
            </a:r>
            <a:r>
              <a:rPr lang="tr-TR" dirty="0" smtClean="0"/>
              <a:t> GENE can be </a:t>
            </a:r>
            <a:r>
              <a:rPr lang="tr-TR" dirty="0" err="1" smtClean="0"/>
              <a:t>seen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figüre </a:t>
            </a:r>
            <a:r>
              <a:rPr lang="tr-TR" dirty="0" err="1" smtClean="0"/>
              <a:t>below</a:t>
            </a:r>
            <a:r>
              <a:rPr lang="tr-TR" dirty="0" smtClean="0"/>
              <a:t>;</a:t>
            </a:r>
            <a:endParaRPr lang="tr-TR" dirty="0"/>
          </a:p>
        </p:txBody>
      </p:sp>
      <p:pic>
        <p:nvPicPr>
          <p:cNvPr id="4" name="3 İçerik Yer Tutucusu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119" y="2139626"/>
            <a:ext cx="5897967" cy="4718374"/>
          </a:xfrm>
        </p:spPr>
      </p:pic>
      <p:sp>
        <p:nvSpPr>
          <p:cNvPr id="3" name="Metin kutusu 2"/>
          <p:cNvSpPr txBox="1"/>
          <p:nvPr/>
        </p:nvSpPr>
        <p:spPr>
          <a:xfrm>
            <a:off x="8517894" y="2743200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Figure</a:t>
            </a:r>
            <a:r>
              <a:rPr lang="tr-TR" sz="2400" dirty="0" smtClean="0"/>
              <a:t> 11: </a:t>
            </a:r>
            <a:r>
              <a:rPr lang="tr-TR" sz="2400" dirty="0" err="1" smtClean="0"/>
              <a:t>Similar</a:t>
            </a:r>
            <a:r>
              <a:rPr lang="tr-TR" sz="2400" dirty="0" smtClean="0"/>
              <a:t> </a:t>
            </a:r>
            <a:r>
              <a:rPr lang="tr-TR" sz="2400" dirty="0" err="1" smtClean="0"/>
              <a:t>Genes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915109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EVOLUTION OF THE GENES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comparison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genesof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 of life, it is </a:t>
            </a:r>
            <a:r>
              <a:rPr lang="tr-TR" dirty="0" err="1" smtClean="0"/>
              <a:t>observed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DNA </a:t>
            </a:r>
            <a:r>
              <a:rPr lang="tr-TR" dirty="0" err="1" smtClean="0"/>
              <a:t>sequence</a:t>
            </a:r>
            <a:r>
              <a:rPr lang="tr-TR" dirty="0" smtClean="0"/>
              <a:t> is </a:t>
            </a:r>
            <a:r>
              <a:rPr lang="tr-TR" dirty="0" err="1" smtClean="0"/>
              <a:t>changed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evolution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generated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pre-existing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07624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innovation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occurred</a:t>
            </a:r>
            <a:r>
              <a:rPr lang="tr-TR" dirty="0" smtClean="0"/>
              <a:t> in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ways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- </a:t>
            </a:r>
            <a:r>
              <a:rPr lang="tr-TR" dirty="0" err="1" smtClean="0"/>
              <a:t>Intragenic</a:t>
            </a:r>
            <a:r>
              <a:rPr lang="tr-TR" dirty="0" smtClean="0"/>
              <a:t> </a:t>
            </a:r>
            <a:r>
              <a:rPr lang="tr-TR" dirty="0" err="1" smtClean="0"/>
              <a:t>mutation</a:t>
            </a:r>
            <a:r>
              <a:rPr lang="tr-TR" dirty="0" smtClean="0"/>
              <a:t>: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DNA </a:t>
            </a:r>
            <a:r>
              <a:rPr lang="tr-TR" dirty="0" err="1" smtClean="0"/>
              <a:t>replication</a:t>
            </a:r>
            <a:r>
              <a:rPr lang="tr-TR" dirty="0" smtClean="0"/>
              <a:t>,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error</a:t>
            </a:r>
            <a:r>
              <a:rPr lang="tr-TR" dirty="0" smtClean="0"/>
              <a:t> can </a:t>
            </a:r>
            <a:r>
              <a:rPr lang="tr-TR" dirty="0" err="1" smtClean="0"/>
              <a:t>change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DNA  </a:t>
            </a:r>
            <a:r>
              <a:rPr lang="tr-TR" dirty="0" err="1" smtClean="0"/>
              <a:t>sequence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gene.</a:t>
            </a:r>
          </a:p>
          <a:p>
            <a:r>
              <a:rPr lang="tr-TR" dirty="0" smtClean="0"/>
              <a:t>- Gene </a:t>
            </a:r>
            <a:r>
              <a:rPr lang="tr-TR" dirty="0" err="1" smtClean="0"/>
              <a:t>duplication</a:t>
            </a:r>
            <a:r>
              <a:rPr lang="tr-TR" dirty="0" smtClean="0"/>
              <a:t>: An </a:t>
            </a:r>
            <a:r>
              <a:rPr lang="tr-TR" dirty="0" err="1" smtClean="0"/>
              <a:t>existing</a:t>
            </a:r>
            <a:r>
              <a:rPr lang="tr-TR" dirty="0" smtClean="0"/>
              <a:t> gene can be </a:t>
            </a:r>
            <a:r>
              <a:rPr lang="tr-TR" dirty="0" err="1" smtClean="0"/>
              <a:t>accidentally</a:t>
            </a:r>
            <a:r>
              <a:rPr lang="tr-TR" dirty="0" smtClean="0"/>
              <a:t> </a:t>
            </a:r>
            <a:r>
              <a:rPr lang="tr-TR" dirty="0" err="1" smtClean="0"/>
              <a:t>duplicated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 </a:t>
            </a:r>
            <a:r>
              <a:rPr lang="tr-TR" dirty="0" err="1" smtClean="0"/>
              <a:t>pair</a:t>
            </a:r>
            <a:r>
              <a:rPr lang="tr-TR" dirty="0" smtClean="0"/>
              <a:t> of </a:t>
            </a:r>
            <a:r>
              <a:rPr lang="tr-TR" dirty="0" err="1" smtClean="0"/>
              <a:t>initially</a:t>
            </a:r>
            <a:r>
              <a:rPr lang="tr-TR" dirty="0" smtClean="0"/>
              <a:t> </a:t>
            </a:r>
            <a:r>
              <a:rPr lang="tr-TR" dirty="0" err="1" smtClean="0"/>
              <a:t>identical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exist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.</a:t>
            </a:r>
          </a:p>
          <a:p>
            <a:r>
              <a:rPr lang="tr-TR" dirty="0" smtClean="0"/>
              <a:t>- DNA </a:t>
            </a:r>
            <a:r>
              <a:rPr lang="tr-TR" dirty="0" err="1" smtClean="0"/>
              <a:t>segment</a:t>
            </a:r>
            <a:r>
              <a:rPr lang="tr-TR" dirty="0" smtClean="0"/>
              <a:t> </a:t>
            </a:r>
            <a:r>
              <a:rPr lang="tr-TR" dirty="0" err="1" smtClean="0"/>
              <a:t>shuffling</a:t>
            </a:r>
            <a:r>
              <a:rPr lang="tr-TR" dirty="0" smtClean="0"/>
              <a:t>: 2 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existing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break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rejoin</a:t>
            </a:r>
            <a:r>
              <a:rPr lang="tr-TR" dirty="0" smtClean="0"/>
              <a:t>, </a:t>
            </a:r>
            <a:r>
              <a:rPr lang="tr-TR" dirty="0" err="1" smtClean="0"/>
              <a:t>making</a:t>
            </a:r>
            <a:r>
              <a:rPr lang="tr-TR" dirty="0" smtClean="0"/>
              <a:t> a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hybrid</a:t>
            </a:r>
            <a:r>
              <a:rPr lang="tr-TR" dirty="0" smtClean="0"/>
              <a:t> gene.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Horizontal</a:t>
            </a:r>
            <a:r>
              <a:rPr lang="tr-TR" dirty="0" smtClean="0"/>
              <a:t> transfer (</a:t>
            </a:r>
            <a:r>
              <a:rPr lang="tr-TR" dirty="0" err="1"/>
              <a:t>I</a:t>
            </a:r>
            <a:r>
              <a:rPr lang="tr-TR" dirty="0" err="1" smtClean="0"/>
              <a:t>ntracellular</a:t>
            </a:r>
            <a:r>
              <a:rPr lang="tr-TR" dirty="0" smtClean="0"/>
              <a:t>): A </a:t>
            </a:r>
            <a:r>
              <a:rPr lang="tr-TR" dirty="0" err="1" smtClean="0"/>
              <a:t>piece</a:t>
            </a:r>
            <a:r>
              <a:rPr lang="tr-TR" dirty="0" smtClean="0"/>
              <a:t> of DNA can be </a:t>
            </a:r>
            <a:r>
              <a:rPr lang="tr-TR" dirty="0" err="1" smtClean="0"/>
              <a:t>transferred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genome</a:t>
            </a:r>
            <a:r>
              <a:rPr lang="tr-TR" dirty="0" smtClean="0"/>
              <a:t> of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2044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12: </a:t>
            </a:r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Innovation</a:t>
            </a:r>
            <a:endParaRPr lang="tr-TR" dirty="0"/>
          </a:p>
        </p:txBody>
      </p:sp>
      <p:pic>
        <p:nvPicPr>
          <p:cNvPr id="4" name="3 İçerik Yer Tutucusu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786" y="1951518"/>
            <a:ext cx="6914636" cy="4759337"/>
          </a:xfrm>
        </p:spPr>
      </p:pic>
    </p:spTree>
    <p:extLst>
      <p:ext uri="{BB962C8B-B14F-4D97-AF65-F5344CB8AC3E}">
        <p14:creationId xmlns:p14="http://schemas.microsoft.com/office/powerpoint/2010/main" xmlns="" val="1555158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HOW HOMOLOG GENES OCCUR?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gene </a:t>
            </a:r>
            <a:r>
              <a:rPr lang="tr-TR" dirty="0" err="1" smtClean="0"/>
              <a:t>duplication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</a:t>
            </a:r>
            <a:r>
              <a:rPr lang="tr-TR" dirty="0" err="1" smtClean="0"/>
              <a:t>leads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inappropriate</a:t>
            </a:r>
            <a:r>
              <a:rPr lang="tr-TR" dirty="0" smtClean="0"/>
              <a:t> </a:t>
            </a:r>
            <a:r>
              <a:rPr lang="tr-TR" smtClean="0"/>
              <a:t>duplication</a:t>
            </a:r>
            <a:r>
              <a:rPr lang="tr-TR" dirty="0" smtClean="0"/>
              <a:t> of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genome</a:t>
            </a:r>
            <a:r>
              <a:rPr lang="tr-TR" dirty="0" smtClean="0"/>
              <a:t> in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copies</a:t>
            </a:r>
            <a:r>
              <a:rPr lang="tr-TR" dirty="0" smtClean="0"/>
              <a:t> of </a:t>
            </a:r>
            <a:r>
              <a:rPr lang="tr-TR" dirty="0" err="1" smtClean="0"/>
              <a:t>genes</a:t>
            </a:r>
            <a:r>
              <a:rPr lang="tr-TR" dirty="0" smtClean="0"/>
              <a:t> in a 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,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copies</a:t>
            </a:r>
            <a:r>
              <a:rPr lang="tr-TR" dirty="0" smtClean="0"/>
              <a:t>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mutations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result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differantiate</a:t>
            </a:r>
            <a:r>
              <a:rPr lang="tr-TR" dirty="0" smtClean="0"/>
              <a:t> 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performe</a:t>
            </a:r>
            <a:r>
              <a:rPr lang="tr-TR" dirty="0" smtClean="0"/>
              <a:t> a </a:t>
            </a:r>
            <a:r>
              <a:rPr lang="tr-TR" dirty="0" err="1" smtClean="0"/>
              <a:t>quite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original</a:t>
            </a:r>
            <a:r>
              <a:rPr lang="tr-TR" dirty="0" smtClean="0"/>
              <a:t> gene.</a:t>
            </a:r>
          </a:p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 </a:t>
            </a:r>
            <a:r>
              <a:rPr lang="tr-TR" dirty="0" err="1" smtClean="0"/>
              <a:t>million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, </a:t>
            </a:r>
            <a:r>
              <a:rPr lang="tr-TR" dirty="0" err="1" smtClean="0"/>
              <a:t>analysis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DNA </a:t>
            </a:r>
            <a:r>
              <a:rPr lang="tr-TR" dirty="0" err="1" smtClean="0"/>
              <a:t>sequence</a:t>
            </a:r>
            <a:r>
              <a:rPr lang="tr-TR" dirty="0" smtClean="0"/>
              <a:t> </a:t>
            </a:r>
            <a:r>
              <a:rPr lang="tr-TR" dirty="0" err="1" smtClean="0"/>
              <a:t>procaryotes</a:t>
            </a:r>
            <a:r>
              <a:rPr lang="tr-TR" dirty="0" smtClean="0"/>
              <a:t> </a:t>
            </a:r>
            <a:r>
              <a:rPr lang="tr-TR" dirty="0" err="1" smtClean="0"/>
              <a:t>reveals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families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duplication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divergence</a:t>
            </a:r>
            <a:r>
              <a:rPr lang="tr-TR" dirty="0" smtClean="0"/>
              <a:t> of </a:t>
            </a:r>
            <a:r>
              <a:rPr lang="tr-TR" dirty="0" err="1" smtClean="0"/>
              <a:t>genes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,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become</a:t>
            </a:r>
            <a:r>
              <a:rPr lang="tr-TR" dirty="0" smtClean="0"/>
              <a:t> </a:t>
            </a:r>
            <a:r>
              <a:rPr lang="tr-TR" dirty="0" err="1" smtClean="0"/>
              <a:t>endowed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variants</a:t>
            </a:r>
            <a:r>
              <a:rPr lang="tr-TR" dirty="0" smtClean="0"/>
              <a:t> of a </a:t>
            </a:r>
            <a:r>
              <a:rPr lang="tr-TR" dirty="0" err="1" smtClean="0"/>
              <a:t>primordial</a:t>
            </a:r>
            <a:r>
              <a:rPr lang="tr-TR" dirty="0" smtClean="0"/>
              <a:t> gene.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86847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WHAT IS A HOMOLOG GENE 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Genes</a:t>
            </a:r>
            <a:r>
              <a:rPr lang="tr-TR" dirty="0" smtClean="0"/>
              <a:t> 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ocur in </a:t>
            </a:r>
            <a:r>
              <a:rPr lang="tr-TR" dirty="0" err="1" smtClean="0"/>
              <a:t>either</a:t>
            </a:r>
            <a:r>
              <a:rPr lang="tr-TR" dirty="0" smtClean="0"/>
              <a:t> gene </a:t>
            </a:r>
            <a:r>
              <a:rPr lang="tr-TR" dirty="0" err="1" smtClean="0"/>
              <a:t>duplication</a:t>
            </a:r>
            <a:r>
              <a:rPr lang="tr-TR" dirty="0" smtClean="0"/>
              <a:t> (</a:t>
            </a:r>
            <a:r>
              <a:rPr lang="tr-TR" dirty="0" err="1" smtClean="0"/>
              <a:t>Parolog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)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gradually</a:t>
            </a:r>
            <a:r>
              <a:rPr lang="tr-TR" dirty="0" smtClean="0"/>
              <a:t> </a:t>
            </a:r>
            <a:r>
              <a:rPr lang="tr-TR" dirty="0" err="1" smtClean="0"/>
              <a:t>become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of </a:t>
            </a:r>
            <a:r>
              <a:rPr lang="tr-TR" dirty="0" err="1" smtClean="0"/>
              <a:t>evolution</a:t>
            </a:r>
            <a:r>
              <a:rPr lang="tr-TR" dirty="0" smtClean="0"/>
              <a:t> but </a:t>
            </a:r>
            <a:r>
              <a:rPr lang="tr-TR" dirty="0" err="1" smtClean="0"/>
              <a:t>continue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corresponding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r>
              <a:rPr lang="tr-TR" dirty="0" smtClean="0"/>
              <a:t>  in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sister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(</a:t>
            </a:r>
            <a:r>
              <a:rPr lang="tr-TR" dirty="0" err="1" smtClean="0"/>
              <a:t>Ortholog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) </a:t>
            </a:r>
            <a:r>
              <a:rPr lang="tr-TR" dirty="0" err="1" smtClean="0"/>
              <a:t>are</a:t>
            </a:r>
            <a:r>
              <a:rPr lang="tr-TR" dirty="0" smtClean="0"/>
              <a:t> HOMOLOG GENES.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41835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2 </a:t>
            </a:r>
            <a:r>
              <a:rPr lang="tr-TR" dirty="0" err="1" smtClean="0"/>
              <a:t>types</a:t>
            </a:r>
            <a:r>
              <a:rPr lang="tr-TR" dirty="0" smtClean="0"/>
              <a:t> of HOMOLOG </a:t>
            </a:r>
            <a:r>
              <a:rPr lang="tr-TR" dirty="0" err="1" smtClean="0"/>
              <a:t>genes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1- ORTHOLOG GENES: </a:t>
            </a:r>
            <a:r>
              <a:rPr lang="tr-TR" dirty="0" err="1" smtClean="0"/>
              <a:t>Genes</a:t>
            </a:r>
            <a:r>
              <a:rPr lang="tr-TR" dirty="0" smtClean="0"/>
              <a:t> in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seperate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,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derive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ancesteral</a:t>
            </a:r>
            <a:r>
              <a:rPr lang="tr-TR" dirty="0" smtClean="0"/>
              <a:t> gene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ancestor</a:t>
            </a:r>
            <a:r>
              <a:rPr lang="tr-TR" dirty="0" smtClean="0"/>
              <a:t> of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ortholog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2- PARALOG GENES: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resulted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gene </a:t>
            </a:r>
            <a:r>
              <a:rPr lang="tr-TR" dirty="0" err="1" smtClean="0"/>
              <a:t>duplication</a:t>
            </a:r>
            <a:r>
              <a:rPr lang="tr-TR" dirty="0" smtClean="0"/>
              <a:t> </a:t>
            </a:r>
            <a:r>
              <a:rPr lang="tr-TR" dirty="0" err="1" smtClean="0"/>
              <a:t>within</a:t>
            </a:r>
            <a:r>
              <a:rPr lang="tr-TR" dirty="0" smtClean="0"/>
              <a:t> a 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genome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diverged</a:t>
            </a:r>
            <a:r>
              <a:rPr lang="tr-TR" dirty="0" smtClean="0"/>
              <a:t> in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tr-TR" dirty="0" smtClean="0"/>
              <a:t>  </a:t>
            </a:r>
            <a:r>
              <a:rPr lang="tr-TR" dirty="0" err="1" smtClean="0"/>
              <a:t>paralog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61339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13: </a:t>
            </a:r>
            <a:r>
              <a:rPr lang="tr-TR" dirty="0" err="1" smtClean="0"/>
              <a:t>Orthologous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Paralogous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endParaRPr lang="tr-TR" dirty="0"/>
          </a:p>
        </p:txBody>
      </p:sp>
      <p:pic>
        <p:nvPicPr>
          <p:cNvPr id="4" name="3 İçerik Yer Tutucusu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85" y="2054272"/>
            <a:ext cx="9979467" cy="4230913"/>
          </a:xfrm>
        </p:spPr>
      </p:pic>
    </p:spTree>
    <p:extLst>
      <p:ext uri="{BB962C8B-B14F-4D97-AF65-F5344CB8AC3E}">
        <p14:creationId xmlns:p14="http://schemas.microsoft.com/office/powerpoint/2010/main" xmlns="" val="877874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Genes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can be </a:t>
            </a:r>
            <a:r>
              <a:rPr lang="tr-TR" dirty="0" err="1" smtClean="0"/>
              <a:t>transferred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in </a:t>
            </a:r>
            <a:r>
              <a:rPr lang="tr-TR" dirty="0" err="1" smtClean="0"/>
              <a:t>laboratory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in </a:t>
            </a:r>
            <a:r>
              <a:rPr lang="tr-TR" dirty="0" err="1" smtClean="0"/>
              <a:t>nature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99599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VIRUSES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best</a:t>
            </a:r>
            <a:r>
              <a:rPr lang="tr-TR" dirty="0" smtClean="0"/>
              <a:t> </a:t>
            </a:r>
            <a:r>
              <a:rPr lang="tr-TR" dirty="0" err="1" smtClean="0"/>
              <a:t>known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 of gene transfer is done </a:t>
            </a:r>
            <a:r>
              <a:rPr lang="tr-TR" dirty="0" err="1" smtClean="0"/>
              <a:t>by</a:t>
            </a:r>
            <a:r>
              <a:rPr lang="tr-TR" dirty="0" smtClean="0"/>
              <a:t> VIRUSES,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entegrating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another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kind</a:t>
            </a:r>
            <a:r>
              <a:rPr lang="tr-TR" dirty="0" smtClean="0"/>
              <a:t> of  gene </a:t>
            </a:r>
            <a:r>
              <a:rPr lang="tr-TR" dirty="0" err="1" smtClean="0"/>
              <a:t>tranfser</a:t>
            </a:r>
            <a:r>
              <a:rPr lang="tr-TR" dirty="0" smtClean="0"/>
              <a:t> is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especially</a:t>
            </a:r>
            <a:r>
              <a:rPr lang="tr-TR" dirty="0" smtClean="0"/>
              <a:t> in </a:t>
            </a:r>
            <a:r>
              <a:rPr lang="tr-TR" dirty="0" err="1" smtClean="0"/>
              <a:t>prokaryotes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r>
              <a:rPr lang="tr-TR" dirty="0" smtClean="0"/>
              <a:t> of </a:t>
            </a:r>
            <a:r>
              <a:rPr lang="tr-TR" dirty="0" err="1" smtClean="0"/>
              <a:t>mitochondria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chloroplasts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examples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neighbouring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,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gaining</a:t>
            </a:r>
            <a:r>
              <a:rPr lang="tr-TR" dirty="0" smtClean="0"/>
              <a:t> </a:t>
            </a:r>
            <a:r>
              <a:rPr lang="tr-TR" dirty="0" err="1" smtClean="0"/>
              <a:t>resistance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antibiotics</a:t>
            </a:r>
            <a:r>
              <a:rPr lang="tr-TR" dirty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hospitals</a:t>
            </a:r>
            <a:r>
              <a:rPr lang="tr-TR" dirty="0" smtClean="0"/>
              <a:t> </a:t>
            </a:r>
            <a:r>
              <a:rPr lang="tr-TR" dirty="0" err="1" smtClean="0"/>
              <a:t>gaining</a:t>
            </a:r>
            <a:r>
              <a:rPr lang="tr-TR" dirty="0" smtClean="0"/>
              <a:t> </a:t>
            </a:r>
            <a:r>
              <a:rPr lang="tr-TR" dirty="0" err="1" smtClean="0"/>
              <a:t>resistance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various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0229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PROCARYOTIC CELLS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do not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 </a:t>
            </a:r>
            <a:r>
              <a:rPr lang="tr-TR" dirty="0" err="1" smtClean="0"/>
              <a:t>surrounding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hereditary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, </a:t>
            </a:r>
            <a:r>
              <a:rPr lang="tr-TR" dirty="0" err="1" smtClean="0"/>
              <a:t>generally</a:t>
            </a:r>
            <a:r>
              <a:rPr lang="tr-TR" dirty="0" smtClean="0"/>
              <a:t> DNA (</a:t>
            </a:r>
            <a:r>
              <a:rPr lang="tr-TR" dirty="0" err="1" smtClean="0"/>
              <a:t>Deoksiribonucleic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).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</a:t>
            </a:r>
            <a:r>
              <a:rPr lang="tr-TR" dirty="0" err="1" smtClean="0"/>
              <a:t>small</a:t>
            </a:r>
            <a:r>
              <a:rPr lang="tr-TR" dirty="0" smtClean="0"/>
              <a:t>  in size,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few</a:t>
            </a:r>
            <a:r>
              <a:rPr lang="tr-TR" dirty="0" smtClean="0"/>
              <a:t> </a:t>
            </a:r>
            <a:r>
              <a:rPr lang="tr-TR" dirty="0" err="1" smtClean="0"/>
              <a:t>micrometers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simple</a:t>
            </a:r>
            <a:r>
              <a:rPr lang="tr-TR" dirty="0" smtClean="0"/>
              <a:t> </a:t>
            </a:r>
            <a:r>
              <a:rPr lang="tr-TR" dirty="0" err="1" smtClean="0"/>
              <a:t>appearance</a:t>
            </a:r>
            <a:r>
              <a:rPr lang="tr-TR" dirty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being</a:t>
            </a:r>
            <a:r>
              <a:rPr lang="tr-TR" dirty="0" smtClean="0"/>
              <a:t> in </a:t>
            </a:r>
            <a:r>
              <a:rPr lang="tr-TR" dirty="0" err="1" smtClean="0"/>
              <a:t>rod</a:t>
            </a:r>
            <a:r>
              <a:rPr lang="tr-TR" dirty="0" smtClean="0"/>
              <a:t> </a:t>
            </a:r>
            <a:r>
              <a:rPr lang="tr-TR" dirty="0" err="1" smtClean="0"/>
              <a:t>shape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spherical</a:t>
            </a:r>
            <a:r>
              <a:rPr lang="tr-TR" dirty="0" smtClean="0"/>
              <a:t> </a:t>
            </a:r>
            <a:r>
              <a:rPr lang="tr-TR" dirty="0" err="1" smtClean="0"/>
              <a:t>forms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can </a:t>
            </a:r>
            <a:r>
              <a:rPr lang="tr-TR" dirty="0" err="1" smtClean="0"/>
              <a:t>live</a:t>
            </a:r>
            <a:r>
              <a:rPr lang="tr-TR" dirty="0" smtClean="0"/>
              <a:t> </a:t>
            </a:r>
            <a:r>
              <a:rPr lang="tr-TR" dirty="0" err="1" smtClean="0"/>
              <a:t>either</a:t>
            </a:r>
            <a:r>
              <a:rPr lang="tr-TR" dirty="0" smtClean="0"/>
              <a:t> as </a:t>
            </a:r>
            <a:r>
              <a:rPr lang="tr-TR" dirty="0" err="1" smtClean="0"/>
              <a:t>independent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 in </a:t>
            </a:r>
            <a:r>
              <a:rPr lang="tr-TR" dirty="0" err="1" smtClean="0"/>
              <a:t>loosely</a:t>
            </a:r>
            <a:r>
              <a:rPr lang="tr-TR" dirty="0" smtClean="0"/>
              <a:t> </a:t>
            </a:r>
            <a:r>
              <a:rPr lang="tr-TR" dirty="0" err="1" smtClean="0"/>
              <a:t>coordinated</a:t>
            </a:r>
            <a:r>
              <a:rPr lang="tr-TR" dirty="0" smtClean="0"/>
              <a:t> </a:t>
            </a:r>
            <a:r>
              <a:rPr lang="tr-TR" dirty="0" err="1" smtClean="0"/>
              <a:t>communities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generally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protein </a:t>
            </a:r>
            <a:r>
              <a:rPr lang="tr-TR" dirty="0" err="1" smtClean="0"/>
              <a:t>coat</a:t>
            </a:r>
            <a:r>
              <a:rPr lang="tr-TR" dirty="0" smtClean="0"/>
              <a:t> </a:t>
            </a:r>
            <a:r>
              <a:rPr lang="tr-TR" dirty="0" err="1" smtClean="0"/>
              <a:t>namely</a:t>
            </a:r>
            <a:r>
              <a:rPr lang="tr-TR" dirty="0" smtClean="0"/>
              <a:t> CELL WALL </a:t>
            </a:r>
            <a:r>
              <a:rPr lang="tr-TR" dirty="0" err="1" smtClean="0"/>
              <a:t>outside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59540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Advantages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disadvantages</a:t>
            </a:r>
            <a:r>
              <a:rPr lang="tr-TR" dirty="0" smtClean="0"/>
              <a:t> of </a:t>
            </a:r>
            <a:r>
              <a:rPr lang="tr-TR" dirty="0" err="1" smtClean="0"/>
              <a:t>Unicellular</a:t>
            </a:r>
            <a:r>
              <a:rPr lang="tr-TR" dirty="0" smtClean="0"/>
              <a:t>         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dirty="0" err="1" smtClean="0"/>
              <a:t>Although</a:t>
            </a:r>
            <a:r>
              <a:rPr lang="tr-TR" dirty="0" smtClean="0"/>
              <a:t> </a:t>
            </a:r>
            <a:r>
              <a:rPr lang="tr-TR" dirty="0" err="1" smtClean="0"/>
              <a:t>prokaryotes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small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E.</a:t>
            </a:r>
            <a:r>
              <a:rPr lang="tr-TR" dirty="0" err="1" smtClean="0"/>
              <a:t>coli</a:t>
            </a:r>
            <a:r>
              <a:rPr lang="tr-TR" dirty="0" smtClean="0"/>
              <a:t>  25x10 </a:t>
            </a:r>
            <a:r>
              <a:rPr lang="tr-TR" baseline="30000" dirty="0" smtClean="0"/>
              <a:t>-14</a:t>
            </a:r>
            <a:endParaRPr lang="tr-T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/>
              <a:t>g in </a:t>
            </a:r>
            <a:r>
              <a:rPr lang="tr-TR" dirty="0" err="1" smtClean="0"/>
              <a:t>weight</a:t>
            </a:r>
            <a:r>
              <a:rPr lang="tr-TR" dirty="0" smtClean="0"/>
              <a:t>  </a:t>
            </a:r>
            <a:r>
              <a:rPr lang="tr-TR" dirty="0" err="1" smtClean="0"/>
              <a:t>and</a:t>
            </a:r>
            <a:r>
              <a:rPr lang="tr-TR" dirty="0" smtClean="0"/>
              <a:t> 1-2 µ in size,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a </a:t>
            </a:r>
            <a:r>
              <a:rPr lang="tr-TR" dirty="0" err="1" smtClean="0"/>
              <a:t>huge</a:t>
            </a:r>
            <a:r>
              <a:rPr lang="tr-TR" dirty="0" smtClean="0"/>
              <a:t> size in </a:t>
            </a:r>
            <a:r>
              <a:rPr lang="tr-TR" dirty="0" err="1" smtClean="0"/>
              <a:t>human</a:t>
            </a:r>
            <a:r>
              <a:rPr lang="tr-TR" dirty="0" smtClean="0"/>
              <a:t> body 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/>
              <a:t>1-1.5kg of </a:t>
            </a:r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human’s</a:t>
            </a:r>
            <a:r>
              <a:rPr lang="tr-TR" dirty="0" smtClean="0"/>
              <a:t> </a:t>
            </a:r>
            <a:r>
              <a:rPr lang="tr-TR" dirty="0" err="1" smtClean="0"/>
              <a:t>weight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 total </a:t>
            </a:r>
            <a:r>
              <a:rPr lang="tr-TR" dirty="0" err="1" smtClean="0"/>
              <a:t>mass</a:t>
            </a:r>
            <a:r>
              <a:rPr lang="tr-TR" dirty="0" smtClean="0"/>
              <a:t> of 10 </a:t>
            </a:r>
            <a:r>
              <a:rPr lang="tr-TR" baseline="30000" dirty="0" smtClean="0"/>
              <a:t>12</a:t>
            </a:r>
            <a:r>
              <a:rPr lang="tr-TR" dirty="0" smtClean="0"/>
              <a:t> kg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earth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mutualism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beings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Such</a:t>
            </a:r>
            <a:r>
              <a:rPr lang="tr-TR" dirty="0" smtClean="0"/>
              <a:t> as;</a:t>
            </a:r>
          </a:p>
          <a:p>
            <a:pPr marL="0" indent="0">
              <a:buNone/>
            </a:pPr>
            <a:r>
              <a:rPr lang="tr-TR" dirty="0" smtClean="0"/>
              <a:t>Human </a:t>
            </a:r>
            <a:r>
              <a:rPr lang="tr-TR" dirty="0" err="1" smtClean="0"/>
              <a:t>beings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shelter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intestines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helps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digestion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But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pathogenic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 </a:t>
            </a:r>
            <a:r>
              <a:rPr lang="tr-TR" dirty="0" err="1" smtClean="0"/>
              <a:t>dangerous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beings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stream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body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dangerous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cause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cholerae</a:t>
            </a:r>
            <a:r>
              <a:rPr lang="tr-TR" dirty="0" smtClean="0"/>
              <a:t>, </a:t>
            </a:r>
            <a:r>
              <a:rPr lang="tr-TR" dirty="0" err="1" smtClean="0"/>
              <a:t>Salmonella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tuberculosis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60343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COMMON GENES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200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comprising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3 </a:t>
            </a:r>
            <a:r>
              <a:rPr lang="tr-TR" dirty="0" err="1" smtClean="0"/>
              <a:t>branches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(</a:t>
            </a:r>
            <a:r>
              <a:rPr lang="tr-TR" dirty="0" err="1" smtClean="0"/>
              <a:t>Archeobacteria</a:t>
            </a:r>
            <a:r>
              <a:rPr lang="tr-TR" dirty="0" smtClean="0"/>
              <a:t>, </a:t>
            </a:r>
            <a:r>
              <a:rPr lang="tr-TR" dirty="0" err="1" smtClean="0"/>
              <a:t>Eubacteria,Eucaryotes</a:t>
            </a:r>
            <a:r>
              <a:rPr lang="tr-TR" dirty="0" smtClean="0"/>
              <a:t>) of life </a:t>
            </a:r>
            <a:r>
              <a:rPr lang="tr-TR" dirty="0" err="1" smtClean="0"/>
              <a:t>tree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37066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CONSERVED GENES;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</a:t>
            </a:r>
            <a:r>
              <a:rPr lang="tr-TR" dirty="0" err="1" smtClean="0"/>
              <a:t>hat</a:t>
            </a:r>
            <a:r>
              <a:rPr lang="tr-TR" dirty="0" smtClean="0"/>
              <a:t>  </a:t>
            </a:r>
            <a:r>
              <a:rPr lang="tr-TR" dirty="0" err="1" smtClean="0"/>
              <a:t>generally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in,</a:t>
            </a:r>
          </a:p>
          <a:p>
            <a:endParaRPr lang="tr-TR" dirty="0"/>
          </a:p>
          <a:p>
            <a:r>
              <a:rPr lang="tr-TR" dirty="0" smtClean="0"/>
              <a:t>- </a:t>
            </a:r>
            <a:r>
              <a:rPr lang="tr-TR" dirty="0" err="1" smtClean="0"/>
              <a:t>Translation</a:t>
            </a:r>
            <a:endParaRPr lang="tr-TR" dirty="0" smtClean="0"/>
          </a:p>
          <a:p>
            <a:r>
              <a:rPr lang="tr-TR" dirty="0" smtClean="0"/>
              <a:t>- Amino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Metabolism</a:t>
            </a:r>
            <a:endParaRPr lang="tr-TR" dirty="0" smtClean="0"/>
          </a:p>
          <a:p>
            <a:r>
              <a:rPr lang="tr-TR" dirty="0" smtClean="0"/>
              <a:t>- Transport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47664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Figure15. </a:t>
            </a:r>
            <a:r>
              <a:rPr lang="tr-TR" dirty="0" err="1" smtClean="0"/>
              <a:t>Common</a:t>
            </a:r>
            <a:r>
              <a:rPr lang="tr-TR" dirty="0" smtClean="0"/>
              <a:t> Gene </a:t>
            </a:r>
            <a:r>
              <a:rPr lang="tr-TR" dirty="0" err="1" smtClean="0"/>
              <a:t>Families</a:t>
            </a:r>
            <a:endParaRPr lang="tr-TR" dirty="0"/>
          </a:p>
        </p:txBody>
      </p:sp>
      <p:pic>
        <p:nvPicPr>
          <p:cNvPr id="4" name="3 İçerik Yer Tutucusu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676" y="1968938"/>
            <a:ext cx="8138849" cy="4752214"/>
          </a:xfrm>
        </p:spPr>
      </p:pic>
    </p:spTree>
    <p:extLst>
      <p:ext uri="{BB962C8B-B14F-4D97-AF65-F5344CB8AC3E}">
        <p14:creationId xmlns:p14="http://schemas.microsoft.com/office/powerpoint/2010/main" xmlns="" val="1904789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FIRST EUCARYOTE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Recent</a:t>
            </a:r>
            <a:r>
              <a:rPr lang="tr-TR" dirty="0" smtClean="0"/>
              <a:t> </a:t>
            </a:r>
            <a:r>
              <a:rPr lang="tr-TR" dirty="0" err="1" smtClean="0"/>
              <a:t>genome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suggest</a:t>
            </a:r>
            <a:r>
              <a:rPr lang="tr-TR" dirty="0" smtClean="0"/>
              <a:t> </a:t>
            </a:r>
            <a:r>
              <a:rPr lang="tr-TR" dirty="0" err="1" smtClean="0"/>
              <a:t>that,the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eucaryotic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 </a:t>
            </a:r>
            <a:r>
              <a:rPr lang="tr-TR" dirty="0" err="1" smtClean="0"/>
              <a:t>formed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an </a:t>
            </a:r>
            <a:r>
              <a:rPr lang="tr-TR" dirty="0" err="1" smtClean="0"/>
              <a:t>archeal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enfulged</a:t>
            </a:r>
            <a:r>
              <a:rPr lang="tr-TR" dirty="0" smtClean="0"/>
              <a:t> an </a:t>
            </a:r>
            <a:r>
              <a:rPr lang="tr-TR" dirty="0" err="1" smtClean="0"/>
              <a:t>aerobic</a:t>
            </a:r>
            <a:r>
              <a:rPr lang="tr-TR" dirty="0" smtClean="0"/>
              <a:t> </a:t>
            </a:r>
            <a:r>
              <a:rPr lang="tr-TR" dirty="0" err="1" smtClean="0"/>
              <a:t>bacterium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02379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16: </a:t>
            </a:r>
            <a:r>
              <a:rPr lang="tr-TR" dirty="0" err="1" smtClean="0"/>
              <a:t>Mitochondria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endParaRPr lang="tr-TR" dirty="0"/>
          </a:p>
        </p:txBody>
      </p:sp>
      <p:pic>
        <p:nvPicPr>
          <p:cNvPr id="4" name="3 İçerik Yer Tutucusu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2207"/>
            <a:ext cx="10262604" cy="4393870"/>
          </a:xfrm>
        </p:spPr>
      </p:pic>
    </p:spTree>
    <p:extLst>
      <p:ext uri="{BB962C8B-B14F-4D97-AF65-F5344CB8AC3E}">
        <p14:creationId xmlns:p14="http://schemas.microsoft.com/office/powerpoint/2010/main" xmlns="" val="3199812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   </a:t>
            </a:r>
            <a:r>
              <a:rPr lang="tr-TR" sz="3200" dirty="0" err="1" smtClean="0"/>
              <a:t>Figure</a:t>
            </a:r>
            <a:r>
              <a:rPr lang="tr-TR" sz="3200" dirty="0" smtClean="0"/>
              <a:t> 17: CHLOROPLAST </a:t>
            </a:r>
            <a:r>
              <a:rPr lang="tr-TR" sz="3200" dirty="0" err="1" smtClean="0"/>
              <a:t>Formation</a:t>
            </a:r>
            <a:endParaRPr lang="tr-TR" sz="3200" dirty="0"/>
          </a:p>
        </p:txBody>
      </p:sp>
      <p:pic>
        <p:nvPicPr>
          <p:cNvPr id="4" name="3 Resim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307"/>
            <a:ext cx="10413125" cy="42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445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Bruce </a:t>
            </a:r>
            <a:r>
              <a:rPr lang="tr-TR" dirty="0" err="1" smtClean="0"/>
              <a:t>Alberts</a:t>
            </a:r>
            <a:r>
              <a:rPr lang="tr-TR" dirty="0" smtClean="0"/>
              <a:t>, Alexander Johnson, </a:t>
            </a:r>
            <a:r>
              <a:rPr lang="tr-TR" dirty="0" err="1" smtClean="0"/>
              <a:t>Julian</a:t>
            </a:r>
            <a:r>
              <a:rPr lang="tr-TR" dirty="0" smtClean="0"/>
              <a:t> </a:t>
            </a:r>
            <a:r>
              <a:rPr lang="tr-TR" dirty="0" err="1" smtClean="0"/>
              <a:t>Lewis</a:t>
            </a:r>
            <a:r>
              <a:rPr lang="tr-TR" dirty="0" smtClean="0"/>
              <a:t>, David Morgan, Martin </a:t>
            </a:r>
            <a:r>
              <a:rPr lang="tr-TR" dirty="0" err="1" smtClean="0"/>
              <a:t>Raff</a:t>
            </a:r>
            <a:r>
              <a:rPr lang="tr-TR" dirty="0" smtClean="0"/>
              <a:t>, </a:t>
            </a:r>
            <a:r>
              <a:rPr lang="tr-TR" dirty="0" err="1" smtClean="0"/>
              <a:t>Keith</a:t>
            </a:r>
            <a:r>
              <a:rPr lang="tr-TR" dirty="0" smtClean="0"/>
              <a:t> Roberts, Peter </a:t>
            </a:r>
            <a:r>
              <a:rPr lang="tr-TR" dirty="0" err="1" smtClean="0"/>
              <a:t>Walter-Molecular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Cell-</a:t>
            </a:r>
            <a:r>
              <a:rPr lang="tr-TR" dirty="0" err="1" smtClean="0"/>
              <a:t>Garland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smtClean="0"/>
              <a:t>(2015)</a:t>
            </a:r>
            <a:endParaRPr lang="tr-TR" dirty="0" smtClean="0"/>
          </a:p>
          <a:p>
            <a:r>
              <a:rPr lang="en-US" dirty="0" smtClean="0"/>
              <a:t>Geoffrey M. Cooper &amp; Robert E. </a:t>
            </a:r>
            <a:r>
              <a:rPr lang="en-US" dirty="0" err="1" smtClean="0"/>
              <a:t>Hausman</a:t>
            </a:r>
            <a:r>
              <a:rPr lang="en-US" dirty="0" smtClean="0"/>
              <a:t>-The Cell. A Molecular Approach-</a:t>
            </a:r>
            <a:r>
              <a:rPr lang="en-US" dirty="0" err="1" smtClean="0"/>
              <a:t>Sinauer</a:t>
            </a:r>
            <a:r>
              <a:rPr lang="en-US" dirty="0" smtClean="0"/>
              <a:t> Associates (2007)</a:t>
            </a:r>
            <a:endParaRPr lang="tr-TR" dirty="0" smtClean="0"/>
          </a:p>
          <a:p>
            <a:r>
              <a:rPr lang="tr-TR" dirty="0" err="1" smtClean="0"/>
              <a:t>Harvey</a:t>
            </a:r>
            <a:r>
              <a:rPr lang="tr-TR" dirty="0" smtClean="0"/>
              <a:t> </a:t>
            </a:r>
            <a:r>
              <a:rPr lang="tr-TR" dirty="0" err="1" smtClean="0"/>
              <a:t>Lodish</a:t>
            </a:r>
            <a:r>
              <a:rPr lang="tr-TR" dirty="0" smtClean="0"/>
              <a:t>, </a:t>
            </a:r>
            <a:r>
              <a:rPr lang="tr-TR" dirty="0" err="1" smtClean="0"/>
              <a:t>Arnold</a:t>
            </a:r>
            <a:r>
              <a:rPr lang="tr-TR" dirty="0" smtClean="0"/>
              <a:t> Berk, </a:t>
            </a:r>
            <a:r>
              <a:rPr lang="tr-TR" dirty="0" err="1" smtClean="0"/>
              <a:t>Chris</a:t>
            </a:r>
            <a:r>
              <a:rPr lang="tr-TR" dirty="0" smtClean="0"/>
              <a:t> A. </a:t>
            </a:r>
            <a:r>
              <a:rPr lang="tr-TR" dirty="0" err="1" smtClean="0"/>
              <a:t>Kaiser</a:t>
            </a:r>
            <a:r>
              <a:rPr lang="tr-TR" dirty="0" smtClean="0"/>
              <a:t>, </a:t>
            </a:r>
            <a:r>
              <a:rPr lang="tr-TR" dirty="0" err="1" smtClean="0"/>
              <a:t>Monty</a:t>
            </a:r>
            <a:r>
              <a:rPr lang="tr-TR" dirty="0" smtClean="0"/>
              <a:t> </a:t>
            </a:r>
            <a:r>
              <a:rPr lang="tr-TR" dirty="0" err="1" smtClean="0"/>
              <a:t>Krieger</a:t>
            </a:r>
            <a:r>
              <a:rPr lang="tr-TR" dirty="0" smtClean="0"/>
              <a:t>, </a:t>
            </a:r>
            <a:r>
              <a:rPr lang="tr-TR" dirty="0" err="1" smtClean="0"/>
              <a:t>Matthew</a:t>
            </a:r>
            <a:r>
              <a:rPr lang="tr-TR" dirty="0" smtClean="0"/>
              <a:t> P. </a:t>
            </a:r>
            <a:r>
              <a:rPr lang="tr-TR" dirty="0" err="1" smtClean="0"/>
              <a:t>Scott</a:t>
            </a:r>
            <a:r>
              <a:rPr lang="tr-TR" dirty="0" smtClean="0"/>
              <a:t>, </a:t>
            </a:r>
            <a:r>
              <a:rPr lang="tr-TR" dirty="0" err="1" smtClean="0"/>
              <a:t>Anthony</a:t>
            </a:r>
            <a:r>
              <a:rPr lang="tr-TR" dirty="0" smtClean="0"/>
              <a:t> </a:t>
            </a:r>
            <a:r>
              <a:rPr lang="tr-TR" dirty="0" err="1" smtClean="0"/>
              <a:t>Bretscher</a:t>
            </a:r>
            <a:r>
              <a:rPr lang="tr-TR" dirty="0" smtClean="0"/>
              <a:t>, </a:t>
            </a:r>
            <a:r>
              <a:rPr lang="tr-TR" dirty="0" err="1" smtClean="0"/>
              <a:t>Hidde</a:t>
            </a:r>
            <a:r>
              <a:rPr lang="tr-TR" dirty="0" smtClean="0"/>
              <a:t> </a:t>
            </a:r>
            <a:r>
              <a:rPr lang="tr-TR" dirty="0" err="1" smtClean="0"/>
              <a:t>Ploegh</a:t>
            </a:r>
            <a:r>
              <a:rPr lang="tr-TR" dirty="0" smtClean="0"/>
              <a:t>, Paul </a:t>
            </a:r>
            <a:r>
              <a:rPr lang="tr-TR" dirty="0" err="1" smtClean="0"/>
              <a:t>Matsudaira</a:t>
            </a:r>
            <a:r>
              <a:rPr lang="tr-TR" dirty="0" smtClean="0"/>
              <a:t>-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(</a:t>
            </a:r>
            <a:r>
              <a:rPr lang="tr-TR" dirty="0" err="1" smtClean="0"/>
              <a:t>Lodish</a:t>
            </a:r>
            <a:r>
              <a:rPr lang="tr-TR" dirty="0" smtClean="0"/>
              <a:t>, </a:t>
            </a:r>
            <a:r>
              <a:rPr lang="tr-TR" dirty="0" err="1" smtClean="0"/>
              <a:t>Sixth</a:t>
            </a:r>
            <a:r>
              <a:rPr lang="tr-TR" dirty="0" smtClean="0"/>
              <a:t> </a:t>
            </a:r>
            <a:r>
              <a:rPr lang="tr-TR" dirty="0" err="1" smtClean="0"/>
              <a:t>Edition</a:t>
            </a:r>
            <a:r>
              <a:rPr lang="tr-TR" dirty="0" smtClean="0"/>
              <a:t>)-W. H. </a:t>
            </a:r>
            <a:r>
              <a:rPr lang="tr-TR" dirty="0" err="1" smtClean="0"/>
              <a:t>Freeman</a:t>
            </a:r>
            <a:r>
              <a:rPr lang="tr-TR" dirty="0" smtClean="0"/>
              <a:t> (2007)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09" y="2487391"/>
            <a:ext cx="6981971" cy="2772162"/>
          </a:xfrm>
        </p:spPr>
      </p:pic>
      <p:pic>
        <p:nvPicPr>
          <p:cNvPr id="5" name="4 Resim" descr="1 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03" y="2501480"/>
            <a:ext cx="3636580" cy="2753691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109019" y="1356852"/>
            <a:ext cx="752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Figure</a:t>
            </a:r>
            <a:r>
              <a:rPr lang="tr-TR" sz="2800" dirty="0" smtClean="0"/>
              <a:t> 1:Shapes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Sizes</a:t>
            </a:r>
            <a:r>
              <a:rPr lang="tr-TR" sz="2800" dirty="0" smtClean="0"/>
              <a:t> of </a:t>
            </a:r>
            <a:r>
              <a:rPr lang="tr-TR" sz="2800" dirty="0" err="1" smtClean="0"/>
              <a:t>Procaryotic</a:t>
            </a:r>
            <a:r>
              <a:rPr lang="tr-TR" sz="2800" dirty="0" smtClean="0"/>
              <a:t> </a:t>
            </a:r>
            <a:r>
              <a:rPr lang="tr-TR" sz="2800" dirty="0" err="1" smtClean="0"/>
              <a:t>Cells</a:t>
            </a:r>
            <a:endParaRPr lang="tr-T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The </a:t>
            </a:r>
            <a:r>
              <a:rPr lang="tr-TR" dirty="0" err="1"/>
              <a:t>cytoplasm</a:t>
            </a:r>
            <a:r>
              <a:rPr lang="tr-TR" dirty="0"/>
              <a:t> </a:t>
            </a:r>
            <a:r>
              <a:rPr lang="tr-TR" dirty="0" err="1"/>
              <a:t>contains</a:t>
            </a:r>
            <a:r>
              <a:rPr lang="tr-TR" dirty="0"/>
              <a:t> DNA, RNA, </a:t>
            </a:r>
            <a:r>
              <a:rPr lang="tr-TR" dirty="0" err="1"/>
              <a:t>Proteins</a:t>
            </a:r>
            <a:r>
              <a:rPr lang="tr-TR" dirty="0"/>
              <a:t>, Small </a:t>
            </a:r>
            <a:r>
              <a:rPr lang="tr-TR" dirty="0" err="1"/>
              <a:t>molecules</a:t>
            </a:r>
            <a:r>
              <a:rPr lang="tr-TR" dirty="0"/>
              <a:t> </a:t>
            </a:r>
            <a:r>
              <a:rPr lang="tr-TR" dirty="0" err="1"/>
              <a:t>needed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 smtClean="0"/>
              <a:t>,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/>
              <a:t>ribosomos</a:t>
            </a:r>
            <a:r>
              <a:rPr lang="tr-TR" dirty="0"/>
              <a:t>, but do not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complex</a:t>
            </a:r>
            <a:r>
              <a:rPr lang="tr-TR" dirty="0"/>
              <a:t> </a:t>
            </a:r>
            <a:r>
              <a:rPr lang="tr-TR" dirty="0" err="1"/>
              <a:t>organelles</a:t>
            </a:r>
            <a:r>
              <a:rPr lang="tr-TR" dirty="0"/>
              <a:t>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/>
              <a:t>can  </a:t>
            </a:r>
            <a:r>
              <a:rPr lang="tr-TR" dirty="0" err="1"/>
              <a:t>live</a:t>
            </a:r>
            <a:r>
              <a:rPr lang="tr-TR" dirty="0"/>
              <a:t> in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kind</a:t>
            </a:r>
            <a:r>
              <a:rPr lang="tr-TR" dirty="0"/>
              <a:t> of </a:t>
            </a:r>
            <a:r>
              <a:rPr lang="tr-TR" dirty="0" err="1"/>
              <a:t>places</a:t>
            </a:r>
            <a:r>
              <a:rPr lang="tr-TR" dirty="0"/>
              <a:t> (</a:t>
            </a:r>
            <a:r>
              <a:rPr lang="tr-TR" dirty="0" err="1"/>
              <a:t>ocean</a:t>
            </a:r>
            <a:r>
              <a:rPr lang="tr-TR" dirty="0"/>
              <a:t>, </a:t>
            </a:r>
            <a:r>
              <a:rPr lang="tr-TR" dirty="0" err="1"/>
              <a:t>intestine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.)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extreme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, </a:t>
            </a:r>
            <a:r>
              <a:rPr lang="tr-TR" dirty="0" err="1" smtClean="0"/>
              <a:t>t</a:t>
            </a:r>
            <a:r>
              <a:rPr lang="tr-TR" dirty="0" err="1" smtClean="0"/>
              <a:t>hey</a:t>
            </a:r>
            <a:r>
              <a:rPr lang="tr-TR" dirty="0" smtClean="0"/>
              <a:t> </a:t>
            </a:r>
            <a:r>
              <a:rPr lang="tr-TR" dirty="0"/>
              <a:t>can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of </a:t>
            </a:r>
            <a:r>
              <a:rPr lang="tr-TR" dirty="0" err="1"/>
              <a:t>organic</a:t>
            </a:r>
            <a:r>
              <a:rPr lang="tr-TR" dirty="0"/>
              <a:t> 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inorganic</a:t>
            </a:r>
            <a:r>
              <a:rPr lang="tr-TR" dirty="0"/>
              <a:t> </a:t>
            </a:r>
            <a:r>
              <a:rPr lang="tr-TR" dirty="0" err="1"/>
              <a:t>molecules</a:t>
            </a:r>
            <a:r>
              <a:rPr lang="tr-TR" dirty="0"/>
              <a:t> (</a:t>
            </a:r>
            <a:r>
              <a:rPr lang="tr-TR" dirty="0" smtClean="0"/>
              <a:t>CO</a:t>
            </a:r>
            <a:r>
              <a:rPr lang="tr-TR" baseline="-25000" dirty="0" smtClean="0"/>
              <a:t>2</a:t>
            </a:r>
            <a:r>
              <a:rPr lang="tr-TR" dirty="0" smtClean="0"/>
              <a:t>, H</a:t>
            </a:r>
            <a:r>
              <a:rPr lang="tr-TR" baseline="-25000" dirty="0" smtClean="0"/>
              <a:t>2</a:t>
            </a:r>
            <a:r>
              <a:rPr lang="tr-TR" dirty="0" smtClean="0"/>
              <a:t>S</a:t>
            </a:r>
            <a:r>
              <a:rPr lang="tr-TR" dirty="0"/>
              <a:t>, </a:t>
            </a:r>
            <a:r>
              <a:rPr lang="tr-TR" dirty="0" smtClean="0"/>
              <a:t>H</a:t>
            </a:r>
            <a:r>
              <a:rPr lang="tr-TR" baseline="-25000" dirty="0" smtClean="0"/>
              <a:t>2</a:t>
            </a:r>
            <a:r>
              <a:rPr lang="tr-TR" dirty="0" smtClean="0"/>
              <a:t>)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sugars</a:t>
            </a:r>
            <a:r>
              <a:rPr lang="tr-TR" dirty="0"/>
              <a:t>, amino </a:t>
            </a:r>
            <a:r>
              <a:rPr lang="tr-TR" dirty="0" err="1"/>
              <a:t>acids</a:t>
            </a:r>
            <a:r>
              <a:rPr lang="tr-TR" dirty="0"/>
              <a:t>, </a:t>
            </a:r>
            <a:r>
              <a:rPr lang="tr-TR" dirty="0" err="1"/>
              <a:t>hydrocarbons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 </a:t>
            </a:r>
            <a:r>
              <a:rPr lang="tr-TR" dirty="0" err="1"/>
              <a:t>and</a:t>
            </a:r>
            <a:r>
              <a:rPr lang="tr-TR" dirty="0"/>
              <a:t> 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obtain</a:t>
            </a:r>
            <a:r>
              <a:rPr lang="tr-TR" dirty="0"/>
              <a:t> ENERGY.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5672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Metin kutusu 1"/>
          <p:cNvSpPr txBox="1"/>
          <p:nvPr/>
        </p:nvSpPr>
        <p:spPr>
          <a:xfrm>
            <a:off x="3052916" y="383458"/>
            <a:ext cx="464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solidFill>
                  <a:srgbClr val="00B050"/>
                </a:solidFill>
              </a:rPr>
              <a:t>Figure</a:t>
            </a:r>
            <a:r>
              <a:rPr lang="tr-TR" sz="2800" dirty="0" smtClean="0">
                <a:solidFill>
                  <a:srgbClr val="00B050"/>
                </a:solidFill>
              </a:rPr>
              <a:t> 2: A </a:t>
            </a:r>
            <a:r>
              <a:rPr lang="tr-TR" sz="2800" dirty="0" err="1" smtClean="0">
                <a:solidFill>
                  <a:srgbClr val="00B050"/>
                </a:solidFill>
              </a:rPr>
              <a:t>Procaryotic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Cell</a:t>
            </a:r>
            <a:r>
              <a:rPr lang="tr-TR" sz="2800" dirty="0" err="1" smtClean="0"/>
              <a:t>i</a:t>
            </a:r>
            <a:endParaRPr lang="tr-T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743201" y="103239"/>
            <a:ext cx="3084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00B050"/>
                </a:solidFill>
              </a:rPr>
              <a:t>Figure</a:t>
            </a:r>
            <a:r>
              <a:rPr lang="tr-TR" sz="2000" dirty="0" smtClean="0">
                <a:solidFill>
                  <a:srgbClr val="00B050"/>
                </a:solidFill>
              </a:rPr>
              <a:t> 3: </a:t>
            </a:r>
            <a:r>
              <a:rPr lang="tr-TR" sz="2000" dirty="0" err="1" smtClean="0">
                <a:solidFill>
                  <a:srgbClr val="00B050"/>
                </a:solidFill>
              </a:rPr>
              <a:t>Archaebacteria</a:t>
            </a:r>
            <a:r>
              <a:rPr lang="tr-TR" sz="2000" dirty="0" err="1" smtClean="0"/>
              <a:t>i</a:t>
            </a:r>
            <a:endParaRPr lang="tr-T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interesting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 err="1" smtClean="0"/>
              <a:t>estimation</a:t>
            </a:r>
            <a:r>
              <a:rPr lang="tr-TR" dirty="0" smtClean="0"/>
              <a:t> </a:t>
            </a:r>
            <a:r>
              <a:rPr lang="tr-TR" dirty="0" err="1" smtClean="0"/>
              <a:t>showing</a:t>
            </a:r>
            <a:r>
              <a:rPr lang="tr-TR" dirty="0" smtClean="0"/>
              <a:t> </a:t>
            </a:r>
            <a:r>
              <a:rPr lang="tr-TR" dirty="0" err="1"/>
              <a:t>that</a:t>
            </a:r>
            <a:r>
              <a:rPr lang="tr-TR" dirty="0"/>
              <a:t>,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 lot of </a:t>
            </a:r>
            <a:r>
              <a:rPr lang="tr-TR" dirty="0" err="1"/>
              <a:t>procaryotes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earth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 smtClean="0"/>
              <a:t>explored.Today</a:t>
            </a:r>
            <a:r>
              <a:rPr lang="tr-TR" dirty="0" smtClean="0"/>
              <a:t>, it is </a:t>
            </a:r>
            <a:r>
              <a:rPr lang="tr-TR" dirty="0" err="1" smtClean="0"/>
              <a:t>thought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10 </a:t>
            </a:r>
            <a:r>
              <a:rPr lang="tr-TR" dirty="0" err="1" smtClean="0"/>
              <a:t>million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earth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estimated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is 100 </a:t>
            </a:r>
            <a:r>
              <a:rPr lang="tr-TR" dirty="0" err="1" smtClean="0"/>
              <a:t>million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As, </a:t>
            </a:r>
            <a:r>
              <a:rPr lang="tr-TR" dirty="0" err="1" smtClean="0"/>
              <a:t>most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procaryotes</a:t>
            </a:r>
            <a:r>
              <a:rPr lang="tr-TR" dirty="0" smtClean="0"/>
              <a:t>’ DNA </a:t>
            </a:r>
            <a:r>
              <a:rPr lang="tr-TR" dirty="0" err="1" smtClean="0"/>
              <a:t>analysis</a:t>
            </a:r>
            <a:r>
              <a:rPr lang="tr-TR" dirty="0" smtClean="0"/>
              <a:t> can be done in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habitats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soil</a:t>
            </a:r>
            <a:r>
              <a:rPr lang="tr-TR" dirty="0" smtClean="0"/>
              <a:t>,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even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mouth</a:t>
            </a:r>
            <a:r>
              <a:rPr lang="tr-TR" dirty="0" smtClean="0"/>
              <a:t> but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culture</a:t>
            </a:r>
            <a:r>
              <a:rPr lang="tr-TR" dirty="0" smtClean="0"/>
              <a:t> can not be </a:t>
            </a:r>
            <a:r>
              <a:rPr lang="tr-TR" dirty="0" err="1" smtClean="0"/>
              <a:t>performed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todays</a:t>
            </a:r>
            <a:r>
              <a:rPr lang="tr-TR" dirty="0" smtClean="0"/>
              <a:t>’ </a:t>
            </a:r>
            <a:r>
              <a:rPr lang="tr-TR" dirty="0" err="1" smtClean="0"/>
              <a:t>laboratory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3706168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1803</TotalTime>
  <Words>1617</Words>
  <Application>Microsoft Office PowerPoint</Application>
  <PresentationFormat>Özel</PresentationFormat>
  <Paragraphs>179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Berlin</vt:lpstr>
      <vt:lpstr>         ARCHEA, EUBACTERIA AND EUCARYOTIC CELLS</vt:lpstr>
      <vt:lpstr>Living organisms are made up of seperate, independent units: CELLS</vt:lpstr>
      <vt:lpstr>Cells Have Common Characteristics</vt:lpstr>
      <vt:lpstr>                 PROCARYOTIC CELLS</vt:lpstr>
      <vt:lpstr>Slayt 5</vt:lpstr>
      <vt:lpstr>Slayt 6</vt:lpstr>
      <vt:lpstr>Slayt 7</vt:lpstr>
      <vt:lpstr>Slayt 8</vt:lpstr>
      <vt:lpstr>It is interesting to know ;</vt:lpstr>
      <vt:lpstr>Prokaryotic cell</vt:lpstr>
      <vt:lpstr>EUCARYOTIC CELLS</vt:lpstr>
      <vt:lpstr>Slayt 12</vt:lpstr>
      <vt:lpstr>ORIGIN OF CELLS</vt:lpstr>
      <vt:lpstr>First eukaryotic cell is thought to be formed after a particular type of ancient archeal cell enfulged in ancient bacteria. </vt:lpstr>
      <vt:lpstr>Classification of living things;</vt:lpstr>
      <vt:lpstr>The tree of life has 3 branches;</vt:lpstr>
      <vt:lpstr>                ALL LIVING ORGANISMS</vt:lpstr>
      <vt:lpstr>EUBACTERIA (BACTERIA)</vt:lpstr>
      <vt:lpstr>ARCHEA</vt:lpstr>
      <vt:lpstr>All organisms are probably evolved from a single celled progenitor;</vt:lpstr>
      <vt:lpstr>Figure 8: Another appearance,</vt:lpstr>
      <vt:lpstr>  Translation (RNA ------ Protein)</vt:lpstr>
      <vt:lpstr>The genome analysis shows;</vt:lpstr>
      <vt:lpstr>In the investigation of evolutinary relationship;</vt:lpstr>
      <vt:lpstr>EUCARYOTES </vt:lpstr>
      <vt:lpstr>Figure 10: Genome size of some organisms</vt:lpstr>
      <vt:lpstr>          THE CHANGES IN THE GENOME</vt:lpstr>
      <vt:lpstr>Some parts of the GENE;</vt:lpstr>
      <vt:lpstr>For example;</vt:lpstr>
      <vt:lpstr>An example of a conserved GENE can be seen in the figüre below;</vt:lpstr>
      <vt:lpstr>           EVOLUTION OF THE GENES</vt:lpstr>
      <vt:lpstr> The innovation of the genes occurred in different ways;</vt:lpstr>
      <vt:lpstr>Figure 12: Genetic Innovation</vt:lpstr>
      <vt:lpstr>      HOW HOMOLOG GENES OCCUR?</vt:lpstr>
      <vt:lpstr>          WHAT IS A HOMOLOG GENE ? </vt:lpstr>
      <vt:lpstr>There are 2 types of HOMOLOG genes;</vt:lpstr>
      <vt:lpstr>Figure 13: Orthologous and Paralogous Genes</vt:lpstr>
      <vt:lpstr>Genes;</vt:lpstr>
      <vt:lpstr>                        VIRUSES</vt:lpstr>
      <vt:lpstr>Advantages and disadvantages of Unicellular          organisms </vt:lpstr>
      <vt:lpstr>                     COMMON GENES</vt:lpstr>
      <vt:lpstr>These genes are CONSERVED GENES;</vt:lpstr>
      <vt:lpstr>Figure15. Common Gene Families</vt:lpstr>
      <vt:lpstr>                    FIRST EUCARYOTE</vt:lpstr>
      <vt:lpstr>Figure 16: Mitochondria formation</vt:lpstr>
      <vt:lpstr>   Figure 17: CHLOROPLAST Formation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fulya</dc:creator>
  <cp:lastModifiedBy>W8</cp:lastModifiedBy>
  <cp:revision>194</cp:revision>
  <dcterms:created xsi:type="dcterms:W3CDTF">2018-08-15T08:42:01Z</dcterms:created>
  <dcterms:modified xsi:type="dcterms:W3CDTF">2019-12-01T12:31:16Z</dcterms:modified>
</cp:coreProperties>
</file>