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37" d="100"/>
          <a:sy n="37" d="100"/>
        </p:scale>
        <p:origin x="24" y="8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13ED0F-F43C-4D83-9403-C7C896DAA58C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57B200-085B-42BD-8C0E-FFABAC0FD0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2407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2570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9996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1327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1931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34884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0278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7216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3605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5679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6656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0283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088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921184" y="112734"/>
            <a:ext cx="9684845" cy="6413666"/>
            <a:chOff x="921184" y="112734"/>
            <a:chExt cx="9684845" cy="6413666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1184" y="112734"/>
              <a:ext cx="9684845" cy="5536503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2069774" y="4772074"/>
              <a:ext cx="7387663" cy="175432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tr-TR" sz="5400" b="1">
                  <a:solidFill>
                    <a:srgbClr val="FF0000"/>
                  </a:solidFill>
                </a:rPr>
                <a:t>JEM 426</a:t>
              </a:r>
            </a:p>
            <a:p>
              <a:r>
                <a:rPr lang="tr-TR" sz="5400" b="1" smtClean="0">
                  <a:solidFill>
                    <a:srgbClr val="FF0000"/>
                  </a:solidFill>
                </a:rPr>
                <a:t>İŞ </a:t>
              </a:r>
              <a:r>
                <a:rPr lang="tr-TR" sz="5400" b="1" dirty="0" smtClean="0">
                  <a:solidFill>
                    <a:srgbClr val="FF0000"/>
                  </a:solidFill>
                </a:rPr>
                <a:t>SAĞLIĞI VE GÜVENLİĞİ</a:t>
              </a:r>
              <a:endParaRPr lang="tr-TR" sz="5400" dirty="0"/>
            </a:p>
          </p:txBody>
        </p:sp>
      </p:grpSp>
    </p:spTree>
    <p:extLst>
      <p:ext uri="{BB962C8B-B14F-4D97-AF65-F5344CB8AC3E}">
        <p14:creationId xmlns:p14="http://schemas.microsoft.com/office/powerpoint/2010/main" val="5866911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Nitel Risk Analizine 2. örnek;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tr-TR" dirty="0"/>
          </a:p>
          <a:p>
            <a:r>
              <a:rPr lang="en-US" b="1" dirty="0" err="1"/>
              <a:t>Olursa</a:t>
            </a:r>
            <a:r>
              <a:rPr lang="en-US" b="1" dirty="0"/>
              <a:t> Ne </a:t>
            </a:r>
            <a:r>
              <a:rPr lang="en-US" b="1" dirty="0" err="1"/>
              <a:t>Olur</a:t>
            </a:r>
            <a:r>
              <a:rPr lang="en-US" b="1" dirty="0"/>
              <a:t>? (What İf..?) </a:t>
            </a:r>
            <a:endParaRPr lang="tr-TR" dirty="0"/>
          </a:p>
          <a:p>
            <a:endParaRPr lang="tr-TR" dirty="0"/>
          </a:p>
          <a:p>
            <a:r>
              <a:rPr lang="tr-TR" dirty="0"/>
              <a:t>Bir tesisin veya prosesin tüm donanımının </a:t>
            </a:r>
            <a:r>
              <a:rPr lang="tr-TR" dirty="0" smtClean="0"/>
              <a:t>ve </a:t>
            </a:r>
            <a:r>
              <a:rPr lang="tr-TR" dirty="0"/>
              <a:t>aletlerinin tam olup olmadığını veya </a:t>
            </a:r>
            <a:r>
              <a:rPr lang="tr-TR" dirty="0" smtClean="0"/>
              <a:t>kusursuz </a:t>
            </a:r>
            <a:r>
              <a:rPr lang="tr-TR" dirty="0"/>
              <a:t>işleyip işlemediğini saptar. 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İki adımda </a:t>
            </a:r>
            <a:r>
              <a:rPr lang="tr-TR" dirty="0"/>
              <a:t>gerçekleştirilir. </a:t>
            </a:r>
          </a:p>
          <a:p>
            <a:r>
              <a:rPr lang="tr-TR" dirty="0" smtClean="0"/>
              <a:t>Check </a:t>
            </a:r>
            <a:r>
              <a:rPr lang="tr-TR" dirty="0"/>
              <a:t>listelerindeki özel sorularla, analizi yapılan tesisin eksiklikleri saptanır. </a:t>
            </a:r>
          </a:p>
          <a:p>
            <a:r>
              <a:rPr lang="tr-TR" dirty="0" smtClean="0"/>
              <a:t>Bir </a:t>
            </a:r>
            <a:r>
              <a:rPr lang="tr-TR" dirty="0"/>
              <a:t>önlemler katalogu ile, yapılması gereken düzeltmeler önerilir.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10097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089024"/>
            <a:ext cx="11049000" cy="4829175"/>
          </a:xfrm>
        </p:spPr>
        <p:txBody>
          <a:bodyPr>
            <a:noAutofit/>
          </a:bodyPr>
          <a:lstStyle/>
          <a:p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Olursa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Ne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Olur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 (What İf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..?)</a:t>
            </a:r>
            <a:endParaRPr lang="tr-T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tr-T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just">
              <a:buFont typeface="Wingdings 2" pitchFamily="18" charset="2"/>
              <a:buNone/>
            </a:pPr>
            <a:r>
              <a:rPr lang="tr-TR" dirty="0"/>
              <a:t>Risk değerlendirme raporunda, tehlikelerin tipini tarif etmek ve tavsiyeleri değerlendirmek maksadıyla kullanılır. </a:t>
            </a:r>
          </a:p>
          <a:p>
            <a:pPr marL="0" indent="0" algn="just">
              <a:buFont typeface="Wingdings 2" pitchFamily="18" charset="2"/>
              <a:buNone/>
            </a:pPr>
            <a:endParaRPr lang="tr-TR" dirty="0"/>
          </a:p>
          <a:p>
            <a:pPr marL="0" indent="0" algn="just">
              <a:buFont typeface="Wingdings 2" pitchFamily="18" charset="2"/>
              <a:buNone/>
            </a:pPr>
            <a:r>
              <a:rPr lang="tr-TR" dirty="0"/>
              <a:t>Bu metod ile yapılan risk değerlendirmesinde, risk analistinin dikkati yalnızca bir noktaya odaklanabilir ya da analistin tecrübesi o noktadaki tehlikeyi görmesine olanak vermez. Bu metod çeşitli disiplinlerdeki takım üyelerinin tecrübelerine dayanması ve bu takımdaki üyelerin tecrübelerine göre sonuçların çok fazla etkilenmesi nedeniyle informal bir metoddur.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596106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4196" y="1027047"/>
            <a:ext cx="8943607" cy="297510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4475" y="4303753"/>
            <a:ext cx="6273328" cy="536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3268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2778125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Tehlike</a:t>
            </a:r>
            <a:r>
              <a:rPr lang="en-US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</a:t>
            </a:r>
            <a:r>
              <a:rPr lang="en-US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Çalışabilirlik Analizi</a:t>
            </a:r>
            <a:br>
              <a:rPr lang="tr-TR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(HAZOP</a:t>
            </a:r>
            <a:r>
              <a:rPr lang="tr-TR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</a:t>
            </a:r>
            <a:r>
              <a:rPr lang="en-US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Hazard and Operability </a:t>
            </a:r>
            <a:r>
              <a:rPr lang="en-US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Studie</a:t>
            </a:r>
            <a:r>
              <a:rPr lang="tr-TR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en-US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tr-TR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tr-TR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361530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>
          <a:xfrm>
            <a:off x="1450975" y="482600"/>
            <a:ext cx="8163932" cy="6172200"/>
          </a:xfrm>
        </p:spPr>
        <p:txBody>
          <a:bodyPr>
            <a:normAutofit/>
          </a:bodyPr>
          <a:lstStyle/>
          <a:p>
            <a:r>
              <a:rPr lang="tr-TR" dirty="0" smtClean="0"/>
              <a:t>Kimya endüstrisi tarafından,bu sanayinin özel tehlike potansiyelleri dikkate alınarak geliştirilmiştir.</a:t>
            </a:r>
          </a:p>
          <a:p>
            <a:endParaRPr lang="tr-TR" dirty="0" smtClean="0"/>
          </a:p>
          <a:p>
            <a:r>
              <a:rPr lang="tr-TR" dirty="0" smtClean="0"/>
              <a:t>Multi disipliner bir tim tarafından,kaza odaklarının saptanması, analizleri ve ortadan kaldırılmaları için uygulanır.</a:t>
            </a:r>
          </a:p>
          <a:p>
            <a:endParaRPr lang="tr-TR" dirty="0" smtClean="0"/>
          </a:p>
          <a:p>
            <a:r>
              <a:rPr lang="tr-TR" dirty="0" smtClean="0"/>
              <a:t>Belirli kılavuz kelimeler kullanarak yapılan sistemli bir beyin fırtınası çalışmasıdır.</a:t>
            </a:r>
          </a:p>
          <a:p>
            <a:endParaRPr lang="tr-TR" dirty="0" smtClean="0"/>
          </a:p>
          <a:p>
            <a:r>
              <a:rPr lang="tr-TR" dirty="0" smtClean="0"/>
              <a:t>Çalışmaya katılanlara, belirli  yapıda sorular sorulup, bu olayların olması veya olmaması halinde ne gibi sonuçların ortaya çıkacağı sorulur.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68775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1"/>
          <p:cNvSpPr txBox="1">
            <a:spLocks noChangeArrowheads="1"/>
          </p:cNvSpPr>
          <p:nvPr/>
        </p:nvSpPr>
        <p:spPr bwMode="gray">
          <a:xfrm>
            <a:off x="231775" y="630238"/>
            <a:ext cx="881697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4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HAZOP REHBER KELİMELER</a:t>
            </a:r>
            <a:endParaRPr lang="en-GB" sz="4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Tablo 1"/>
          <p:cNvGraphicFramePr>
            <a:graphicFrameLocks noGrp="1"/>
          </p:cNvGraphicFramePr>
          <p:nvPr/>
        </p:nvGraphicFramePr>
        <p:xfrm>
          <a:off x="125413" y="1341438"/>
          <a:ext cx="8912225" cy="5235578"/>
        </p:xfrm>
        <a:graphic>
          <a:graphicData uri="http://schemas.openxmlformats.org/drawingml/2006/table">
            <a:tbl>
              <a:tblPr/>
              <a:tblGrid>
                <a:gridCol w="154305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6206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61156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49555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617432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Rehber Kelimeler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D9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Açıklama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D9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Örnek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D9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95214">
                <a:tc>
                  <a:txBody>
                    <a:bodyPr/>
                    <a:lstStyle/>
                    <a:p>
                      <a:pPr marL="0" marR="0" lvl="0" indent="0" algn="ctr" defTabSz="94773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YOK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L="88157" marR="88157" marT="44072" marB="44072" anchor="ctr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4773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No, None, Not</a:t>
                      </a:r>
                    </a:p>
                  </a:txBody>
                  <a:tcPr marL="88157" marR="88157" marT="44072" marB="44072" anchor="ctr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4773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Beklenen değişken karşılanmamış</a:t>
                      </a:r>
                    </a:p>
                  </a:txBody>
                  <a:tcPr marL="88157" marR="88157" marT="44072" marB="44072" anchor="ctr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4773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Akış yok</a:t>
                      </a:r>
                    </a:p>
                  </a:txBody>
                  <a:tcPr marL="88157" marR="88157" marT="44072" marB="44072" anchor="ctr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FE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95214">
                <a:tc>
                  <a:txBody>
                    <a:bodyPr/>
                    <a:lstStyle/>
                    <a:p>
                      <a:pPr marL="0" marR="0" lvl="0" indent="0" algn="ctr" defTabSz="94773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FAZLA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L="88157" marR="88157" marT="44072" marB="44072" anchor="ctr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4773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More, Higher</a:t>
                      </a:r>
                    </a:p>
                  </a:txBody>
                  <a:tcPr marL="88157" marR="88157" marT="44072" marB="44072" anchor="ctr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4773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Parametrede nicelik olarak artma</a:t>
                      </a:r>
                    </a:p>
                  </a:txBody>
                  <a:tcPr marL="88157" marR="88157" marT="44072" marB="44072" anchor="ctr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4773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Yüksek sıcaklık oluştu</a:t>
                      </a:r>
                    </a:p>
                  </a:txBody>
                  <a:tcPr marL="88157" marR="88157" marT="44072" marB="44072" anchor="ctr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95214">
                <a:tc>
                  <a:txBody>
                    <a:bodyPr/>
                    <a:lstStyle/>
                    <a:p>
                      <a:pPr marL="0" marR="0" lvl="0" indent="0" algn="ctr" defTabSz="94773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AZ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L="88157" marR="88157" marT="44072" marB="44072" anchor="ctr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4773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Less, Lower</a:t>
                      </a:r>
                    </a:p>
                  </a:txBody>
                  <a:tcPr marL="88157" marR="88157" marT="44072" marB="44072" anchor="ctr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4773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Parametrede nicelik olarak azalma</a:t>
                      </a:r>
                    </a:p>
                  </a:txBody>
                  <a:tcPr marL="88157" marR="88157" marT="44072" marB="44072" anchor="ctr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4773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Düşük basınç oluştu</a:t>
                      </a:r>
                    </a:p>
                  </a:txBody>
                  <a:tcPr marL="88157" marR="88157" marT="44072" marB="44072" anchor="ctr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FE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95214">
                <a:tc>
                  <a:txBody>
                    <a:bodyPr/>
                    <a:lstStyle/>
                    <a:p>
                      <a:pPr marL="0" marR="0" lvl="0" indent="0" algn="ctr" defTabSz="94773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AYRICA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L="88157" marR="88157" marT="44072" marB="44072" anchor="ctr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4773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As well as</a:t>
                      </a:r>
                    </a:p>
                  </a:txBody>
                  <a:tcPr marL="88157" marR="88157" marT="44072" marB="44072" anchor="ctr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4773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İlave bir aktivite</a:t>
                      </a:r>
                    </a:p>
                  </a:txBody>
                  <a:tcPr marL="88157" marR="88157" marT="44072" marB="44072" anchor="ctr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4773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Diğer vana da kapandı</a:t>
                      </a:r>
                    </a:p>
                  </a:txBody>
                  <a:tcPr marL="88157" marR="88157" marT="44072" marB="44072" anchor="ctr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75824">
                <a:tc>
                  <a:txBody>
                    <a:bodyPr/>
                    <a:lstStyle/>
                    <a:p>
                      <a:pPr marL="0" marR="0" lvl="0" indent="0" algn="ctr" defTabSz="94773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KISMEN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L="88157" marR="88157" marT="44072" marB="44072" anchor="ctr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4773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Part of</a:t>
                      </a:r>
                    </a:p>
                  </a:txBody>
                  <a:tcPr marL="88157" marR="88157" marT="44072" marB="44072" anchor="ctr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4773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Beklenen değişkenin bir kısmı karşılanmış</a:t>
                      </a:r>
                    </a:p>
                  </a:txBody>
                  <a:tcPr marL="88157" marR="88157" marT="44072" marB="44072" anchor="ctr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4773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Sistemin sadece bir kısmı durdu</a:t>
                      </a:r>
                    </a:p>
                  </a:txBody>
                  <a:tcPr marL="88157" marR="88157" marT="44072" marB="44072" anchor="ctr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FE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75824">
                <a:tc>
                  <a:txBody>
                    <a:bodyPr/>
                    <a:lstStyle/>
                    <a:p>
                      <a:pPr marL="0" marR="0" lvl="0" indent="0" algn="ctr" defTabSz="94773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TERS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L="88157" marR="88157" marT="44072" marB="44072" anchor="ctr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4773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Reverse</a:t>
                      </a:r>
                    </a:p>
                  </a:txBody>
                  <a:tcPr marL="88157" marR="88157" marT="44072" marB="44072" anchor="ctr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4773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Beklenenin tersi gerçekleşmiş</a:t>
                      </a:r>
                    </a:p>
                  </a:txBody>
                  <a:tcPr marL="88157" marR="88157" marT="44072" marB="44072" anchor="ctr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4773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Sistem durunca reaktör vakum yaptı</a:t>
                      </a:r>
                    </a:p>
                  </a:txBody>
                  <a:tcPr marL="88157" marR="88157" marT="44072" marB="44072" anchor="ctr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95214">
                <a:tc>
                  <a:txBody>
                    <a:bodyPr/>
                    <a:lstStyle/>
                    <a:p>
                      <a:pPr marL="0" marR="0" lvl="0" indent="0" algn="ctr" defTabSz="94773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DİĞER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L="88157" marR="88157" marT="44072" marB="44072" anchor="ctr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4773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Other Than</a:t>
                      </a:r>
                    </a:p>
                  </a:txBody>
                  <a:tcPr marL="88157" marR="88157" marT="44072" marB="44072" anchor="ctr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4773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Başka bir değişken ile yer değiştirme</a:t>
                      </a:r>
                    </a:p>
                  </a:txBody>
                  <a:tcPr marL="88157" marR="88157" marT="44072" marB="44072" anchor="ctr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4773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Gaz hattında sıvı var</a:t>
                      </a:r>
                    </a:p>
                  </a:txBody>
                  <a:tcPr marL="88157" marR="88157" marT="44072" marB="44072" anchor="ctr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FE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95214">
                <a:tc>
                  <a:txBody>
                    <a:bodyPr/>
                    <a:lstStyle/>
                    <a:p>
                      <a:pPr marL="0" marR="0" lvl="0" indent="0" algn="ctr" defTabSz="94773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GEÇ-ERKEN 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L="88157" marR="88157" marT="44072" marB="44072" anchor="ctr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4773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Early/Late</a:t>
                      </a:r>
                    </a:p>
                  </a:txBody>
                  <a:tcPr marL="88157" marR="88157" marT="44072" marB="44072" anchor="ctr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4773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Faaliyetin istenen zamanda olmaması</a:t>
                      </a:r>
                    </a:p>
                  </a:txBody>
                  <a:tcPr marL="88157" marR="88157" marT="44072" marB="44072" anchor="ctr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4773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L="88157" marR="88157" marT="44072" marB="44072" anchor="ctr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95214">
                <a:tc>
                  <a:txBody>
                    <a:bodyPr/>
                    <a:lstStyle/>
                    <a:p>
                      <a:pPr marL="0" marR="0" lvl="0" indent="0" algn="ctr" defTabSz="94773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ÖNCE-SONRA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L="88157" marR="88157" marT="44072" marB="44072" anchor="ctr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4773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Before/After</a:t>
                      </a:r>
                    </a:p>
                  </a:txBody>
                  <a:tcPr marL="88157" marR="88157" marT="44072" marB="44072" anchor="ctr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4773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Sıralamanın doğru yapılmaması</a:t>
                      </a:r>
                    </a:p>
                  </a:txBody>
                  <a:tcPr marL="88157" marR="88157" marT="44072" marB="44072" anchor="ctr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4773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L="88157" marR="88157" marT="44072" marB="44072" anchor="ctr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FE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60227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HAZOP UYGULAMA ŞEKLİ</a:t>
            </a:r>
            <a:endParaRPr lang="tr-TR" dirty="0"/>
          </a:p>
        </p:txBody>
      </p:sp>
      <p:pic>
        <p:nvPicPr>
          <p:cNvPr id="4" name="Picture 8" descr="Resim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713" y="2420938"/>
            <a:ext cx="3275012" cy="225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935163"/>
            <a:ext cx="8229600" cy="4389437"/>
          </a:xfrm>
        </p:spPr>
        <p:txBody>
          <a:bodyPr/>
          <a:lstStyle/>
          <a:p>
            <a:r>
              <a:rPr lang="tr-TR" dirty="0" smtClean="0"/>
              <a:t>ANAHTAR KELİME</a:t>
            </a: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5345113" y="3214688"/>
            <a:ext cx="3798887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</a:pPr>
            <a:r>
              <a:rPr lang="tr-TR" sz="3200">
                <a:solidFill>
                  <a:srgbClr val="0000FF"/>
                </a:solidFill>
              </a:rPr>
              <a:t>KILAVUZ KELİME</a:t>
            </a:r>
          </a:p>
        </p:txBody>
      </p:sp>
      <p:sp>
        <p:nvSpPr>
          <p:cNvPr id="7" name="AutoShape 5"/>
          <p:cNvSpPr>
            <a:spLocks noChangeArrowheads="1"/>
          </p:cNvSpPr>
          <p:nvPr/>
        </p:nvSpPr>
        <p:spPr bwMode="auto">
          <a:xfrm rot="1731809">
            <a:off x="4229100" y="2252663"/>
            <a:ext cx="1685925" cy="792162"/>
          </a:xfrm>
          <a:prstGeom prst="rightArrow">
            <a:avLst>
              <a:gd name="adj1" fmla="val 50000"/>
              <a:gd name="adj2" fmla="val 54468"/>
            </a:avLst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tr-TR"/>
          </a:p>
        </p:txBody>
      </p:sp>
      <p:sp>
        <p:nvSpPr>
          <p:cNvPr id="8" name="AutoShape 6"/>
          <p:cNvSpPr>
            <a:spLocks noChangeArrowheads="1"/>
          </p:cNvSpPr>
          <p:nvPr/>
        </p:nvSpPr>
        <p:spPr bwMode="auto">
          <a:xfrm rot="8599782">
            <a:off x="4010025" y="4221163"/>
            <a:ext cx="1758950" cy="792162"/>
          </a:xfrm>
          <a:prstGeom prst="rightArrow">
            <a:avLst>
              <a:gd name="adj1" fmla="val 50000"/>
              <a:gd name="adj2" fmla="val 56827"/>
            </a:avLst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tr-TR"/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563563" y="5157788"/>
            <a:ext cx="4606925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</a:pPr>
            <a:r>
              <a:rPr lang="tr-TR" sz="3200">
                <a:solidFill>
                  <a:srgbClr val="FF3300"/>
                </a:solidFill>
              </a:rPr>
              <a:t>TEHLİKELİ SAPMA</a:t>
            </a:r>
          </a:p>
        </p:txBody>
      </p:sp>
    </p:spTree>
    <p:extLst>
      <p:ext uri="{BB962C8B-B14F-4D97-AF65-F5344CB8AC3E}">
        <p14:creationId xmlns:p14="http://schemas.microsoft.com/office/powerpoint/2010/main" val="3245156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/>
      <p:bldP spid="7" grpId="0" animBg="1"/>
      <p:bldP spid="8" grpId="0" animBg="1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HAZOP UYGULAMA ŞEKLİ</a:t>
            </a:r>
            <a:endParaRPr lang="tr-TR" dirty="0"/>
          </a:p>
        </p:txBody>
      </p:sp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935163"/>
            <a:ext cx="8229600" cy="4389437"/>
          </a:xfrm>
        </p:spPr>
        <p:txBody>
          <a:bodyPr/>
          <a:lstStyle/>
          <a:p>
            <a:r>
              <a:rPr lang="tr-TR" dirty="0" smtClean="0"/>
              <a:t>HİÇ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5697538" y="3284538"/>
            <a:ext cx="1757362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</a:pPr>
            <a:r>
              <a:rPr lang="tr-TR" sz="3200">
                <a:solidFill>
                  <a:srgbClr val="0000FF"/>
                </a:solidFill>
              </a:rPr>
              <a:t>AKIŞ</a:t>
            </a:r>
          </a:p>
        </p:txBody>
      </p:sp>
      <p:sp>
        <p:nvSpPr>
          <p:cNvPr id="6" name="AutoShape 5"/>
          <p:cNvSpPr>
            <a:spLocks noChangeArrowheads="1"/>
          </p:cNvSpPr>
          <p:nvPr/>
        </p:nvSpPr>
        <p:spPr bwMode="auto">
          <a:xfrm rot="1731809">
            <a:off x="4229100" y="2252663"/>
            <a:ext cx="1685925" cy="792162"/>
          </a:xfrm>
          <a:prstGeom prst="rightArrow">
            <a:avLst>
              <a:gd name="adj1" fmla="val 50000"/>
              <a:gd name="adj2" fmla="val 54468"/>
            </a:avLst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tr-TR"/>
          </a:p>
        </p:txBody>
      </p:sp>
      <p:sp>
        <p:nvSpPr>
          <p:cNvPr id="7" name="AutoShape 6"/>
          <p:cNvSpPr>
            <a:spLocks noChangeArrowheads="1"/>
          </p:cNvSpPr>
          <p:nvPr/>
        </p:nvSpPr>
        <p:spPr bwMode="auto">
          <a:xfrm rot="8599782">
            <a:off x="4010025" y="4221163"/>
            <a:ext cx="1758950" cy="792162"/>
          </a:xfrm>
          <a:prstGeom prst="rightArrow">
            <a:avLst>
              <a:gd name="adj1" fmla="val 50000"/>
              <a:gd name="adj2" fmla="val 56827"/>
            </a:avLst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tr-TR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842963" y="5084763"/>
            <a:ext cx="2392362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</a:pPr>
            <a:r>
              <a:rPr lang="tr-TR" sz="3200">
                <a:solidFill>
                  <a:srgbClr val="FF3300"/>
                </a:solidFill>
              </a:rPr>
              <a:t>AKIŞ YOK</a:t>
            </a:r>
          </a:p>
        </p:txBody>
      </p:sp>
      <p:pic>
        <p:nvPicPr>
          <p:cNvPr id="9" name="Picture 8" descr="Resim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713" y="2420938"/>
            <a:ext cx="3275012" cy="225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5711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  <p:bldP spid="6" grpId="0" animBg="1"/>
      <p:bldP spid="7" grpId="0" animBg="1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oup 25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34001363"/>
              </p:ext>
            </p:extLst>
          </p:nvPr>
        </p:nvGraphicFramePr>
        <p:xfrm>
          <a:off x="214282" y="229780"/>
          <a:ext cx="11037918" cy="5896384"/>
        </p:xfrm>
        <a:graphic>
          <a:graphicData uri="http://schemas.openxmlformats.org/drawingml/2006/table">
            <a:tbl>
              <a:tblPr/>
              <a:tblGrid>
                <a:gridCol w="130296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9888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35206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46138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50823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2214398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145806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Anahtar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Kelime</a:t>
                      </a:r>
                      <a:endParaRPr kumimoji="0" lang="tr-TR" sz="2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 marL="107218" marR="107218" marT="59564" marB="59564" anchor="b" horzOverflow="overflow">
                    <a:lnL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Kılavuz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Kelime</a:t>
                      </a:r>
                      <a:endParaRPr kumimoji="0" lang="tr-TR" sz="2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 marL="107218" marR="107218" marT="59564" marB="59564" anchor="b" horzOverflow="overflow">
                    <a:lnL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Tehlikeli 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Sapma</a:t>
                      </a:r>
                      <a:endParaRPr kumimoji="0" lang="tr-TR" sz="2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 marL="107218" marR="107218" marT="59564" marB="59564" anchor="b" horzOverflow="overflow">
                    <a:lnL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Olası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Nedenler</a:t>
                      </a:r>
                      <a:endParaRPr kumimoji="0" lang="tr-TR" sz="2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 marL="107218" marR="107218" marT="59564" marB="59564" anchor="b" horzOverflow="overflow">
                    <a:lnL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Sonuçlar</a:t>
                      </a:r>
                      <a:endParaRPr kumimoji="0" lang="tr-TR" sz="2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 marL="107218" marR="107218" marT="59564" marB="59564" anchor="b" horzOverflow="overflow">
                    <a:lnL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Gerekli Aksiyonlar</a:t>
                      </a:r>
                      <a:endParaRPr kumimoji="0" lang="tr-TR" sz="2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 marL="107218" marR="107218" marT="59564" marB="59564" anchor="b" horzOverflow="overflow">
                    <a:lnL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401158">
                <a:tc rowSpan="2"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07218" marR="107218" marT="59564" marB="59564" anchor="ctr" horzOverflow="overflow">
                    <a:lnL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07218" marR="107218" marT="59564" marB="59564" anchor="ctr" horzOverflow="overflow">
                    <a:lnL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07218" marR="107218" marT="59564" marB="59564" anchor="ctr" horzOverflow="overflow">
                    <a:lnL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	</a:t>
                      </a:r>
                      <a:endParaRPr kumimoji="0" lang="tr-TR" sz="2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07218" marR="107218" marT="59564" marB="59564" anchor="ctr" horzOverflow="overflow">
                    <a:lnL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	</a:t>
                      </a:r>
                      <a:endParaRPr kumimoji="0" lang="tr-TR" sz="2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07218" marR="107218" marT="59564" marB="59564" anchor="b" horzOverflow="overflow">
                    <a:lnL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	</a:t>
                      </a:r>
                      <a:endParaRPr kumimoji="0" lang="tr-TR" sz="2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07218" marR="107218" marT="59564" marB="59564" anchor="b" horzOverflow="overflow">
                    <a:lnL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037158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	</a:t>
                      </a:r>
                      <a:endParaRPr kumimoji="0" lang="tr-TR" sz="2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07218" marR="107218" marT="59564" marB="59564" anchor="b" horzOverflow="overflow">
                    <a:lnL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	</a:t>
                      </a:r>
                      <a:endParaRPr kumimoji="0" lang="tr-TR" sz="2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07218" marR="107218" marT="59564" marB="59564" anchor="b" horzOverflow="overflow">
                    <a:lnL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Rectangle 257"/>
          <p:cNvSpPr>
            <a:spLocks noChangeArrowheads="1"/>
          </p:cNvSpPr>
          <p:nvPr/>
        </p:nvSpPr>
        <p:spPr bwMode="auto">
          <a:xfrm>
            <a:off x="352425" y="3505201"/>
            <a:ext cx="9842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tr-TR" dirty="0"/>
              <a:t>HİÇ</a:t>
            </a:r>
          </a:p>
        </p:txBody>
      </p:sp>
      <p:sp>
        <p:nvSpPr>
          <p:cNvPr id="6" name="Rectangle 258"/>
          <p:cNvSpPr>
            <a:spLocks noChangeArrowheads="1"/>
          </p:cNvSpPr>
          <p:nvPr/>
        </p:nvSpPr>
        <p:spPr bwMode="auto">
          <a:xfrm>
            <a:off x="1693862" y="3475831"/>
            <a:ext cx="7112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 dirty="0"/>
              <a:t>AKIŞ</a:t>
            </a:r>
          </a:p>
        </p:txBody>
      </p:sp>
      <p:sp>
        <p:nvSpPr>
          <p:cNvPr id="7" name="Rectangle 259"/>
          <p:cNvSpPr>
            <a:spLocks noChangeArrowheads="1"/>
          </p:cNvSpPr>
          <p:nvPr/>
        </p:nvSpPr>
        <p:spPr bwMode="auto">
          <a:xfrm>
            <a:off x="2762249" y="3475831"/>
            <a:ext cx="7747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 dirty="0"/>
              <a:t>AKIŞ </a:t>
            </a:r>
          </a:p>
          <a:p>
            <a:pPr eaLnBrk="0" hangingPunct="0"/>
            <a:r>
              <a:rPr lang="tr-TR" dirty="0"/>
              <a:t>YOK</a:t>
            </a:r>
          </a:p>
        </p:txBody>
      </p:sp>
      <p:sp>
        <p:nvSpPr>
          <p:cNvPr id="8" name="Rectangle 260"/>
          <p:cNvSpPr>
            <a:spLocks noChangeArrowheads="1"/>
          </p:cNvSpPr>
          <p:nvPr/>
        </p:nvSpPr>
        <p:spPr bwMode="auto">
          <a:xfrm>
            <a:off x="4543424" y="3284538"/>
            <a:ext cx="1876425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dirty="0"/>
              <a:t>A Kimyasalı depolama takında yeterli hammadde yok</a:t>
            </a:r>
          </a:p>
        </p:txBody>
      </p:sp>
      <p:sp>
        <p:nvSpPr>
          <p:cNvPr id="9" name="Rectangle 261"/>
          <p:cNvSpPr>
            <a:spLocks noChangeArrowheads="1"/>
          </p:cNvSpPr>
          <p:nvPr/>
        </p:nvSpPr>
        <p:spPr bwMode="auto">
          <a:xfrm>
            <a:off x="6831017" y="2368551"/>
            <a:ext cx="1982783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tr-TR" dirty="0" smtClean="0"/>
              <a:t>1) </a:t>
            </a:r>
            <a:r>
              <a:rPr lang="tr-TR" dirty="0"/>
              <a:t>Reaktöre beslemenin kesilmesi</a:t>
            </a:r>
          </a:p>
        </p:txBody>
      </p:sp>
      <p:sp>
        <p:nvSpPr>
          <p:cNvPr id="10" name="Rectangle 262"/>
          <p:cNvSpPr>
            <a:spLocks noChangeArrowheads="1"/>
          </p:cNvSpPr>
          <p:nvPr/>
        </p:nvSpPr>
        <p:spPr bwMode="auto">
          <a:xfrm>
            <a:off x="6824663" y="4502151"/>
            <a:ext cx="1989137" cy="146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dirty="0" smtClean="0"/>
              <a:t>2) </a:t>
            </a:r>
            <a:r>
              <a:rPr lang="tr-TR" dirty="0"/>
              <a:t>Akış olmaması sebebiyle reaktör içerisinde D kimyasalı oluşumu</a:t>
            </a:r>
          </a:p>
        </p:txBody>
      </p:sp>
      <p:sp>
        <p:nvSpPr>
          <p:cNvPr id="11" name="Rectangle 263"/>
          <p:cNvSpPr>
            <a:spLocks noChangeArrowheads="1"/>
          </p:cNvSpPr>
          <p:nvPr/>
        </p:nvSpPr>
        <p:spPr bwMode="auto">
          <a:xfrm>
            <a:off x="9302750" y="1949967"/>
            <a:ext cx="1646238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dirty="0"/>
              <a:t>1) A kimyasalı hammadde tankına düşük seviye alarmının kurulması</a:t>
            </a:r>
          </a:p>
        </p:txBody>
      </p:sp>
      <p:sp>
        <p:nvSpPr>
          <p:cNvPr id="12" name="Rectangle 264"/>
          <p:cNvSpPr>
            <a:spLocks noChangeArrowheads="1"/>
          </p:cNvSpPr>
          <p:nvPr/>
        </p:nvSpPr>
        <p:spPr bwMode="auto">
          <a:xfrm>
            <a:off x="9148763" y="4502151"/>
            <a:ext cx="1800225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dirty="0"/>
              <a:t>2) Depolama alanı operatörü ile iletişimin sağlanması</a:t>
            </a:r>
          </a:p>
        </p:txBody>
      </p:sp>
    </p:spTree>
    <p:extLst>
      <p:ext uri="{BB962C8B-B14F-4D97-AF65-F5344CB8AC3E}">
        <p14:creationId xmlns:p14="http://schemas.microsoft.com/office/powerpoint/2010/main" val="788085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935163"/>
            <a:ext cx="8229600" cy="4389437"/>
          </a:xfrm>
        </p:spPr>
        <p:txBody>
          <a:bodyPr/>
          <a:lstStyle/>
          <a:p>
            <a:r>
              <a:rPr lang="tr-TR" dirty="0" smtClean="0"/>
              <a:t>FAZLA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199223" y="3349625"/>
            <a:ext cx="2039937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</a:pPr>
            <a:r>
              <a:rPr lang="tr-TR" sz="3200" dirty="0">
                <a:solidFill>
                  <a:srgbClr val="0000FF"/>
                </a:solidFill>
              </a:rPr>
              <a:t>SICAKLIK</a:t>
            </a:r>
          </a:p>
        </p:txBody>
      </p:sp>
      <p:sp>
        <p:nvSpPr>
          <p:cNvPr id="6" name="AutoShape 5"/>
          <p:cNvSpPr>
            <a:spLocks noChangeArrowheads="1"/>
          </p:cNvSpPr>
          <p:nvPr/>
        </p:nvSpPr>
        <p:spPr bwMode="auto">
          <a:xfrm rot="1731809">
            <a:off x="2820926" y="1969225"/>
            <a:ext cx="1685925" cy="792162"/>
          </a:xfrm>
          <a:prstGeom prst="rightArrow">
            <a:avLst>
              <a:gd name="adj1" fmla="val 50000"/>
              <a:gd name="adj2" fmla="val 54468"/>
            </a:avLst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tr-TR"/>
          </a:p>
        </p:txBody>
      </p:sp>
      <p:sp>
        <p:nvSpPr>
          <p:cNvPr id="7" name="AutoShape 6"/>
          <p:cNvSpPr>
            <a:spLocks noChangeArrowheads="1"/>
          </p:cNvSpPr>
          <p:nvPr/>
        </p:nvSpPr>
        <p:spPr bwMode="auto">
          <a:xfrm rot="8599782">
            <a:off x="4010025" y="4221163"/>
            <a:ext cx="1758950" cy="792162"/>
          </a:xfrm>
          <a:prstGeom prst="rightArrow">
            <a:avLst>
              <a:gd name="adj1" fmla="val 50000"/>
              <a:gd name="adj2" fmla="val 56827"/>
            </a:avLst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tr-TR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52425" y="5084763"/>
            <a:ext cx="3938588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</a:pPr>
            <a:r>
              <a:rPr lang="tr-TR" sz="3200">
                <a:solidFill>
                  <a:srgbClr val="FF3300"/>
                </a:solidFill>
              </a:rPr>
              <a:t>YÜKSEK SICAKLIK</a:t>
            </a:r>
          </a:p>
        </p:txBody>
      </p:sp>
      <p:pic>
        <p:nvPicPr>
          <p:cNvPr id="9" name="Picture 8" descr="Resim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828" y="2724944"/>
            <a:ext cx="3275012" cy="225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6055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  <p:bldP spid="6" grpId="0" animBg="1"/>
      <p:bldP spid="7" grpId="0" animBg="1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989556" y="432887"/>
            <a:ext cx="10021497" cy="579438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tr-TR" sz="54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RİSK DEĞERLENDİRME METOTLARI</a:t>
            </a:r>
          </a:p>
        </p:txBody>
      </p:sp>
      <p:sp>
        <p:nvSpPr>
          <p:cNvPr id="190467" name="Rectangle 3"/>
          <p:cNvSpPr>
            <a:spLocks noGrp="1" noChangeArrowheads="1"/>
          </p:cNvSpPr>
          <p:nvPr>
            <p:ph idx="1"/>
          </p:nvPr>
        </p:nvSpPr>
        <p:spPr>
          <a:xfrm>
            <a:off x="1992313" y="2149084"/>
            <a:ext cx="8229600" cy="2501900"/>
          </a:xfrm>
        </p:spPr>
        <p:txBody>
          <a:bodyPr>
            <a:noAutofit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Risk Değerlendirme Metotları;</a:t>
            </a:r>
          </a:p>
          <a:p>
            <a:endParaRPr lang="tr-TR" b="1" dirty="0" smtClean="0">
              <a:solidFill>
                <a:srgbClr val="FF0000"/>
              </a:solidFill>
            </a:endParaRPr>
          </a:p>
          <a:p>
            <a:pPr lvl="1"/>
            <a:r>
              <a:rPr lang="tr-TR" sz="2800" dirty="0" smtClean="0"/>
              <a:t>Nitel (Kalitatif) Risk Değerlendirme Metotları,</a:t>
            </a:r>
          </a:p>
          <a:p>
            <a:pPr lvl="1"/>
            <a:endParaRPr lang="tr-TR" sz="2800" dirty="0" smtClean="0"/>
          </a:p>
          <a:p>
            <a:pPr lvl="1"/>
            <a:r>
              <a:rPr lang="tr-TR" sz="2800" dirty="0" smtClean="0"/>
              <a:t>Nicel (Kantitatif) Risk Değerlendirme Metotları,</a:t>
            </a:r>
          </a:p>
          <a:p>
            <a:pPr lvl="1"/>
            <a:endParaRPr lang="tr-TR" sz="2800" dirty="0" smtClean="0"/>
          </a:p>
          <a:p>
            <a:pPr lvl="1"/>
            <a:r>
              <a:rPr lang="tr-TR" sz="2800" dirty="0" smtClean="0"/>
              <a:t>Karma Risk Değerlendirme Metotları </a:t>
            </a:r>
          </a:p>
          <a:p>
            <a:pPr lvl="1">
              <a:buFont typeface="Wingdings 2" pitchFamily="18" charset="2"/>
              <a:buNone/>
            </a:pPr>
            <a:r>
              <a:rPr lang="tr-TR" sz="2800" dirty="0" smtClean="0"/>
              <a:t>olarak sınıflandırılabilir. </a:t>
            </a:r>
          </a:p>
        </p:txBody>
      </p:sp>
    </p:spTree>
    <p:extLst>
      <p:ext uri="{BB962C8B-B14F-4D97-AF65-F5344CB8AC3E}">
        <p14:creationId xmlns:p14="http://schemas.microsoft.com/office/powerpoint/2010/main" val="1118141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159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383088"/>
        </p:xfrm>
        <a:graphic>
          <a:graphicData uri="http://schemas.openxmlformats.org/drawingml/2006/table">
            <a:tbl>
              <a:tblPr/>
              <a:tblGrid>
                <a:gridCol w="84931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4457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4457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8288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241425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2220912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64770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Anahtar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Kelime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 marL="82948" marR="82948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Kılavuz 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Kelime</a:t>
                      </a:r>
                      <a:endParaRPr kumimoji="0" 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 marL="82948" marR="82948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Tehlikeli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Sapma</a:t>
                      </a:r>
                      <a:endParaRPr kumimoji="0" 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 marL="82948" marR="82948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Olası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Nedenler</a:t>
                      </a:r>
                      <a:endParaRPr kumimoji="0" 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 marL="82948" marR="82948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Sonuçlar</a:t>
                      </a:r>
                      <a:endParaRPr kumimoji="0" 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 marL="82948" marR="82948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Gerekli Aksiyonlar</a:t>
                      </a:r>
                      <a:endParaRPr kumimoji="0" 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 marL="82948" marR="82948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225550">
                <a:tc rowSpan="3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2948" marR="82948" anchor="ctr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2948" marR="82948" anchor="ctr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2948" marR="82948" anchor="ctr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2948" marR="82948" anchor="ctr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2948" marR="82948" anchor="ctr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2948" marR="82948" anchor="ctr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24936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2948" marR="82948" anchor="ctr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2948" marR="82948" anchor="ctr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26047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2948" marR="82948" anchor="ctr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2948" marR="82948" anchor="ctr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Rectangle 147"/>
          <p:cNvSpPr>
            <a:spLocks noChangeArrowheads="1"/>
          </p:cNvSpPr>
          <p:nvPr/>
        </p:nvSpPr>
        <p:spPr bwMode="auto">
          <a:xfrm>
            <a:off x="395288" y="3429000"/>
            <a:ext cx="7493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/>
              <a:t>FAZLA</a:t>
            </a:r>
          </a:p>
        </p:txBody>
      </p:sp>
      <p:sp>
        <p:nvSpPr>
          <p:cNvPr id="7" name="Rectangle 148"/>
          <p:cNvSpPr>
            <a:spLocks noChangeArrowheads="1"/>
          </p:cNvSpPr>
          <p:nvPr/>
        </p:nvSpPr>
        <p:spPr bwMode="auto">
          <a:xfrm>
            <a:off x="1187450" y="3422650"/>
            <a:ext cx="10001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/>
              <a:t>SICAKLIK</a:t>
            </a:r>
          </a:p>
        </p:txBody>
      </p:sp>
      <p:sp>
        <p:nvSpPr>
          <p:cNvPr id="8" name="Rectangle 149"/>
          <p:cNvSpPr>
            <a:spLocks noChangeArrowheads="1"/>
          </p:cNvSpPr>
          <p:nvPr/>
        </p:nvSpPr>
        <p:spPr bwMode="auto">
          <a:xfrm>
            <a:off x="2268538" y="3284538"/>
            <a:ext cx="10001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/>
              <a:t>YÜKSEK </a:t>
            </a:r>
          </a:p>
          <a:p>
            <a:pPr eaLnBrk="0" hangingPunct="0"/>
            <a:r>
              <a:rPr lang="tr-TR"/>
              <a:t>SICAKLIK</a:t>
            </a:r>
          </a:p>
        </p:txBody>
      </p:sp>
      <p:sp>
        <p:nvSpPr>
          <p:cNvPr id="9" name="Rectangle 154"/>
          <p:cNvSpPr>
            <a:spLocks noChangeArrowheads="1"/>
          </p:cNvSpPr>
          <p:nvPr/>
        </p:nvSpPr>
        <p:spPr bwMode="auto">
          <a:xfrm>
            <a:off x="3454400" y="2368550"/>
            <a:ext cx="1624013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/>
              <a:t>1) Su deposunda yeterli su yok</a:t>
            </a:r>
          </a:p>
        </p:txBody>
      </p:sp>
      <p:sp>
        <p:nvSpPr>
          <p:cNvPr id="10" name="Rectangle 155"/>
          <p:cNvSpPr>
            <a:spLocks noChangeArrowheads="1"/>
          </p:cNvSpPr>
          <p:nvPr/>
        </p:nvSpPr>
        <p:spPr bwMode="auto">
          <a:xfrm>
            <a:off x="3452813" y="3573463"/>
            <a:ext cx="16256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/>
              <a:t>2) Soğutma suyu pompasında arıza</a:t>
            </a:r>
          </a:p>
        </p:txBody>
      </p:sp>
      <p:sp>
        <p:nvSpPr>
          <p:cNvPr id="11" name="Rectangle 156"/>
          <p:cNvSpPr>
            <a:spLocks noChangeArrowheads="1"/>
          </p:cNvSpPr>
          <p:nvPr/>
        </p:nvSpPr>
        <p:spPr bwMode="auto">
          <a:xfrm>
            <a:off x="3386138" y="4868863"/>
            <a:ext cx="1758950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/>
              <a:t>3)Soğutma suyu borulama hattında kırılma</a:t>
            </a:r>
          </a:p>
        </p:txBody>
      </p:sp>
      <p:sp>
        <p:nvSpPr>
          <p:cNvPr id="12" name="Rectangle 160"/>
          <p:cNvSpPr>
            <a:spLocks noChangeArrowheads="1"/>
          </p:cNvSpPr>
          <p:nvPr/>
        </p:nvSpPr>
        <p:spPr bwMode="auto">
          <a:xfrm>
            <a:off x="5205413" y="3284538"/>
            <a:ext cx="13366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/>
              <a:t>Reaktör içerisinde sıcaklık ve basınç artışı</a:t>
            </a:r>
          </a:p>
        </p:txBody>
      </p:sp>
      <p:sp>
        <p:nvSpPr>
          <p:cNvPr id="13" name="Rectangle 161"/>
          <p:cNvSpPr>
            <a:spLocks noChangeArrowheads="1"/>
          </p:cNvSpPr>
          <p:nvPr/>
        </p:nvSpPr>
        <p:spPr bwMode="auto">
          <a:xfrm>
            <a:off x="6542088" y="2379663"/>
            <a:ext cx="2214562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/>
              <a:t>1) Su deposuna alt seviye alarmının kurulması</a:t>
            </a:r>
          </a:p>
        </p:txBody>
      </p:sp>
      <p:sp>
        <p:nvSpPr>
          <p:cNvPr id="14" name="Rectangle 162"/>
          <p:cNvSpPr>
            <a:spLocks noChangeArrowheads="1"/>
          </p:cNvSpPr>
          <p:nvPr/>
        </p:nvSpPr>
        <p:spPr bwMode="auto">
          <a:xfrm>
            <a:off x="6532563" y="3549650"/>
            <a:ext cx="2403475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/>
              <a:t>2) Soğutma suyu pompası üzerine ters tepki hattı kurulmas</a:t>
            </a:r>
            <a:r>
              <a:rPr lang="tr-TR">
                <a:solidFill>
                  <a:schemeClr val="bg1"/>
                </a:solidFill>
              </a:rPr>
              <a:t>ı</a:t>
            </a:r>
          </a:p>
        </p:txBody>
      </p:sp>
      <p:sp>
        <p:nvSpPr>
          <p:cNvPr id="15" name="Rectangle 163"/>
          <p:cNvSpPr>
            <a:spLocks noChangeArrowheads="1"/>
          </p:cNvSpPr>
          <p:nvPr/>
        </p:nvSpPr>
        <p:spPr bwMode="auto">
          <a:xfrm>
            <a:off x="6542088" y="4765675"/>
            <a:ext cx="2249487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/>
              <a:t>3) Belli aralıklarla boru hatlarının denetlenmesinin sağlanması</a:t>
            </a:r>
          </a:p>
        </p:txBody>
      </p:sp>
    </p:spTree>
    <p:extLst>
      <p:ext uri="{BB962C8B-B14F-4D97-AF65-F5344CB8AC3E}">
        <p14:creationId xmlns:p14="http://schemas.microsoft.com/office/powerpoint/2010/main" val="3833898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919288" y="1484314"/>
            <a:ext cx="8229600" cy="579437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tr-T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Nitel (Kalitatif) Risk Değerlendirme Metotları</a:t>
            </a:r>
          </a:p>
        </p:txBody>
      </p:sp>
      <p:sp>
        <p:nvSpPr>
          <p:cNvPr id="191491" name="Rectangle 3"/>
          <p:cNvSpPr>
            <a:spLocks noGrp="1" noChangeArrowheads="1"/>
          </p:cNvSpPr>
          <p:nvPr>
            <p:ph idx="1"/>
          </p:nvPr>
        </p:nvSpPr>
        <p:spPr>
          <a:xfrm>
            <a:off x="1992313" y="2349501"/>
            <a:ext cx="8229600" cy="3311525"/>
          </a:xfrm>
        </p:spPr>
        <p:txBody>
          <a:bodyPr/>
          <a:lstStyle/>
          <a:p>
            <a:pPr marL="0" indent="0" defTabSz="187325">
              <a:buClr>
                <a:srgbClr val="292929"/>
              </a:buClr>
              <a:buNone/>
              <a:tabLst>
                <a:tab pos="87313" algn="l"/>
              </a:tabLst>
            </a:pPr>
            <a:r>
              <a:rPr lang="tr-TR" sz="2400" dirty="0"/>
              <a:t>«Kalitatif </a:t>
            </a:r>
            <a:r>
              <a:rPr lang="tr-TR" sz="2400" dirty="0" smtClean="0"/>
              <a:t>risk </a:t>
            </a:r>
            <a:r>
              <a:rPr lang="tr-TR" sz="2400" dirty="0"/>
              <a:t>analizi riski hesaplarken ve ifade ederken numerik (nicel-sayısal-rakamsal matematiksel) değerler yerine tanımlayıcı (düşük, yüksek, çok yüksek gibi) değerler kullanır.»</a:t>
            </a:r>
          </a:p>
          <a:p>
            <a:pPr marL="0" indent="0" defTabSz="187325">
              <a:buClr>
                <a:srgbClr val="292929"/>
              </a:buClr>
              <a:buNone/>
              <a:tabLst>
                <a:tab pos="87313" algn="l"/>
              </a:tabLst>
            </a:pPr>
            <a:endParaRPr lang="tr-TR" sz="2400" dirty="0"/>
          </a:p>
          <a:p>
            <a:pPr marL="0" indent="0" defTabSz="187325">
              <a:buClr>
                <a:srgbClr val="292929"/>
              </a:buClr>
              <a:buNone/>
              <a:tabLst>
                <a:tab pos="87313" algn="l"/>
              </a:tabLst>
            </a:pPr>
            <a:r>
              <a:rPr lang="tr-TR" sz="2400" dirty="0"/>
              <a:t>Kalitatif analiz, olayların potansiyel etkilerinin derecesini ve bunların ortaya çıkma ihtimallerini, kelimelerden oluşan skalalar üzerinden analiz eder.</a:t>
            </a:r>
          </a:p>
          <a:p>
            <a:pPr marL="0" indent="0" defTabSz="187325">
              <a:buClr>
                <a:srgbClr val="292929"/>
              </a:buClr>
              <a:buNone/>
              <a:tabLst>
                <a:tab pos="87313" algn="l"/>
              </a:tabLst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780580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NİTEL RİSK DEĞERLENDİRME METOTLARI </a:t>
            </a:r>
            <a:br>
              <a:rPr lang="tr-TR" b="1" dirty="0"/>
            </a:b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/>
          </a:p>
          <a:p>
            <a:pPr marL="0" indent="0">
              <a:buNone/>
            </a:pPr>
            <a:r>
              <a:rPr lang="tr-TR" dirty="0" smtClean="0"/>
              <a:t>• </a:t>
            </a:r>
            <a:r>
              <a:rPr lang="tr-TR" dirty="0"/>
              <a:t>Ön Tehlike Analizi (PHA) </a:t>
            </a:r>
            <a:endParaRPr lang="tr-TR" dirty="0" smtClean="0"/>
          </a:p>
          <a:p>
            <a:endParaRPr lang="tr-TR" dirty="0"/>
          </a:p>
          <a:p>
            <a:pPr marL="0" indent="0">
              <a:buNone/>
            </a:pPr>
            <a:r>
              <a:rPr lang="tr-TR" dirty="0" smtClean="0"/>
              <a:t>• </a:t>
            </a:r>
            <a:r>
              <a:rPr lang="tr-TR" dirty="0"/>
              <a:t>Check-list, </a:t>
            </a:r>
            <a:endParaRPr lang="tr-TR" dirty="0" smtClean="0"/>
          </a:p>
          <a:p>
            <a:endParaRPr lang="tr-TR" dirty="0"/>
          </a:p>
          <a:p>
            <a:pPr marL="0" indent="0">
              <a:buNone/>
            </a:pPr>
            <a:r>
              <a:rPr lang="tr-TR" dirty="0" smtClean="0"/>
              <a:t>• </a:t>
            </a:r>
            <a:r>
              <a:rPr lang="tr-TR" dirty="0"/>
              <a:t>What If, </a:t>
            </a:r>
            <a:endParaRPr lang="tr-TR" dirty="0" smtClean="0"/>
          </a:p>
          <a:p>
            <a:endParaRPr lang="tr-TR" dirty="0"/>
          </a:p>
          <a:p>
            <a:pPr marL="0" indent="0">
              <a:buNone/>
            </a:pPr>
            <a:r>
              <a:rPr lang="tr-TR" dirty="0" smtClean="0"/>
              <a:t>• </a:t>
            </a:r>
            <a:r>
              <a:rPr lang="tr-TR" dirty="0"/>
              <a:t>Tehlike ve Çalışılabilirlik Analizi (HAZOP) </a:t>
            </a:r>
          </a:p>
        </p:txBody>
      </p:sp>
    </p:spTree>
    <p:extLst>
      <p:ext uri="{BB962C8B-B14F-4D97-AF65-F5344CB8AC3E}">
        <p14:creationId xmlns:p14="http://schemas.microsoft.com/office/powerpoint/2010/main" val="14084203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Nicel (Karma) </a:t>
            </a:r>
            <a:r>
              <a:rPr lang="tr-TR" b="1" dirty="0"/>
              <a:t>Risk Değerlendirme Metotları 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r>
              <a:rPr lang="tr-TR" dirty="0" smtClean="0"/>
              <a:t>«</a:t>
            </a:r>
            <a:r>
              <a:rPr lang="tr-TR" dirty="0"/>
              <a:t>Kantitatif (Quantitative-Nicel) risk analizinde, risk hesaplanırken sayısal-rakamsal yöntemler kullanılır.» </a:t>
            </a:r>
            <a:endParaRPr lang="tr-TR" dirty="0" smtClean="0"/>
          </a:p>
          <a:p>
            <a:endParaRPr lang="tr-TR" dirty="0"/>
          </a:p>
          <a:p>
            <a:r>
              <a:rPr lang="tr-TR" dirty="0"/>
              <a:t>«Bu metotta tehdidin olma ihtimali ile tehdidin etkisine sayısal değerler verilir ve bu değerler matematiksel ve mantıksal metotlar ile proses edilip risk değeri bulunur.» </a:t>
            </a:r>
          </a:p>
        </p:txBody>
      </p:sp>
    </p:spTree>
    <p:extLst>
      <p:ext uri="{BB962C8B-B14F-4D97-AF65-F5344CB8AC3E}">
        <p14:creationId xmlns:p14="http://schemas.microsoft.com/office/powerpoint/2010/main" val="12453259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KARMA RİSK DEĞERLENDİRME METOTLARI </a:t>
            </a:r>
            <a:br>
              <a:rPr lang="tr-TR" b="1" dirty="0"/>
            </a:b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dirty="0" smtClean="0"/>
              <a:t>• </a:t>
            </a:r>
            <a:r>
              <a:rPr lang="tr-TR" b="1" dirty="0"/>
              <a:t>Matris </a:t>
            </a:r>
            <a:endParaRPr lang="tr-TR" b="1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• </a:t>
            </a:r>
            <a:r>
              <a:rPr lang="tr-TR" b="1" dirty="0"/>
              <a:t>Fine </a:t>
            </a:r>
            <a:r>
              <a:rPr lang="tr-TR" b="1" dirty="0" smtClean="0"/>
              <a:t>– Kinney</a:t>
            </a:r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r>
              <a:rPr lang="tr-TR" b="1" dirty="0" smtClean="0"/>
              <a:t>Ridley Meotdu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it-IT" dirty="0"/>
              <a:t>• Hata Modu ve Etkileri Analizi (FMEA) </a:t>
            </a:r>
            <a:endParaRPr lang="tr-TR" dirty="0" smtClean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tr-TR" dirty="0"/>
              <a:t>• </a:t>
            </a:r>
            <a:r>
              <a:rPr lang="tr-TR" b="1" dirty="0"/>
              <a:t>Hata Ağacı Analizi (FTA) </a:t>
            </a:r>
            <a:endParaRPr lang="tr-TR" b="1" dirty="0" smtClean="0"/>
          </a:p>
          <a:p>
            <a:pPr marL="0" indent="0">
              <a:buNone/>
            </a:pPr>
            <a:endParaRPr lang="tr-TR" b="1" dirty="0" smtClean="0"/>
          </a:p>
          <a:p>
            <a:pPr marL="0" indent="0">
              <a:buNone/>
            </a:pPr>
            <a:r>
              <a:rPr lang="tr-TR" dirty="0" smtClean="0"/>
              <a:t>• </a:t>
            </a:r>
            <a:r>
              <a:rPr lang="tr-TR" b="1" dirty="0"/>
              <a:t>Kaza Sonuç Analizi (ETA) </a:t>
            </a:r>
          </a:p>
        </p:txBody>
      </p:sp>
    </p:spTree>
    <p:extLst>
      <p:ext uri="{BB962C8B-B14F-4D97-AF65-F5344CB8AC3E}">
        <p14:creationId xmlns:p14="http://schemas.microsoft.com/office/powerpoint/2010/main" val="30251566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4734" y="365125"/>
            <a:ext cx="10515600" cy="1325563"/>
          </a:xfrm>
        </p:spPr>
        <p:txBody>
          <a:bodyPr/>
          <a:lstStyle/>
          <a:p>
            <a:r>
              <a:rPr lang="tr-TR" dirty="0"/>
              <a:t>Risk Değerlendirme Yöntemlerinin Seçilmesi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4734" y="3256441"/>
            <a:ext cx="10515600" cy="2317641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Tüm işyerlerine uyacak bir risk analiz metodu mevcut değildir. İş sağlığı ve güvenliği uzmanı mevcut işyerinin özelliklerine göre hangi metodu uygulayacağına karar verip o metodu uygulamalıdır.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433981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Nitel Risk Analizine örnek;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dirty="0" smtClean="0"/>
              <a:t>Check – List Risk Analizi</a:t>
            </a:r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  <a:p>
            <a:r>
              <a:rPr lang="tr-TR" dirty="0"/>
              <a:t>Bir tesisin veya prosesin tüm donanımının </a:t>
            </a:r>
            <a:r>
              <a:rPr lang="tr-TR" dirty="0" smtClean="0"/>
              <a:t>ve </a:t>
            </a:r>
            <a:r>
              <a:rPr lang="tr-TR" dirty="0"/>
              <a:t>aletlerinin tam olup olmadığını veya </a:t>
            </a:r>
            <a:r>
              <a:rPr lang="tr-TR" dirty="0" smtClean="0"/>
              <a:t>kusursuz </a:t>
            </a:r>
            <a:r>
              <a:rPr lang="tr-TR" dirty="0"/>
              <a:t>işleyip işlemediğini saptar. 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İki adımda </a:t>
            </a:r>
            <a:r>
              <a:rPr lang="tr-TR" dirty="0"/>
              <a:t>gerçekleştirilir. </a:t>
            </a:r>
          </a:p>
          <a:p>
            <a:r>
              <a:rPr lang="tr-TR" dirty="0" smtClean="0"/>
              <a:t>Check </a:t>
            </a:r>
            <a:r>
              <a:rPr lang="tr-TR" dirty="0"/>
              <a:t>listelerindeki özel sorularla, analizi yapılan tesisin eksiklikleri saptanır. </a:t>
            </a:r>
          </a:p>
          <a:p>
            <a:r>
              <a:rPr lang="tr-TR" dirty="0" smtClean="0"/>
              <a:t>Bir </a:t>
            </a:r>
            <a:r>
              <a:rPr lang="tr-TR" dirty="0"/>
              <a:t>önlemler katalogu ile, yapılması gereken düzeltmeler önerilir.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792675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7863" y="210725"/>
            <a:ext cx="9961649" cy="6794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7042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1412</TotalTime>
  <Words>712</Words>
  <Application>Microsoft Office PowerPoint</Application>
  <PresentationFormat>Widescreen</PresentationFormat>
  <Paragraphs>168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Arial</vt:lpstr>
      <vt:lpstr>Calibri</vt:lpstr>
      <vt:lpstr>Calibri Light</vt:lpstr>
      <vt:lpstr>Cambria</vt:lpstr>
      <vt:lpstr>Times New Roman</vt:lpstr>
      <vt:lpstr>Wingdings 2</vt:lpstr>
      <vt:lpstr>Office Theme</vt:lpstr>
      <vt:lpstr>PowerPoint Presentation</vt:lpstr>
      <vt:lpstr>RİSK DEĞERLENDİRME METOTLARI</vt:lpstr>
      <vt:lpstr>Nitel (Kalitatif) Risk Değerlendirme Metotları</vt:lpstr>
      <vt:lpstr>NİTEL RİSK DEĞERLENDİRME METOTLARI  </vt:lpstr>
      <vt:lpstr>Nicel (Karma) Risk Değerlendirme Metotları  </vt:lpstr>
      <vt:lpstr>KARMA RİSK DEĞERLENDİRME METOTLARI  </vt:lpstr>
      <vt:lpstr>Risk Değerlendirme Yöntemlerinin Seçilmesi </vt:lpstr>
      <vt:lpstr>Nitel Risk Analizine örnek;</vt:lpstr>
      <vt:lpstr>PowerPoint Presentation</vt:lpstr>
      <vt:lpstr>Nitel Risk Analizine 2. örnek;</vt:lpstr>
      <vt:lpstr>PowerPoint Presentation</vt:lpstr>
      <vt:lpstr>PowerPoint Presentation</vt:lpstr>
      <vt:lpstr>Tehlike ve Çalışabilirlik Analizi (HAZOP - Hazard and Operability Studies) </vt:lpstr>
      <vt:lpstr>PowerPoint Presentation</vt:lpstr>
      <vt:lpstr>PowerPoint Presentation</vt:lpstr>
      <vt:lpstr>HAZOP UYGULAMA ŞEKLİ</vt:lpstr>
      <vt:lpstr>HAZOP UYGULAMA ŞEKLİ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Elif</dc:creator>
  <cp:lastModifiedBy>Review</cp:lastModifiedBy>
  <cp:revision>105</cp:revision>
  <dcterms:created xsi:type="dcterms:W3CDTF">2018-10-02T08:05:55Z</dcterms:created>
  <dcterms:modified xsi:type="dcterms:W3CDTF">2020-05-07T11:45:14Z</dcterms:modified>
</cp:coreProperties>
</file>