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39" r:id="rId9"/>
    <p:sldId id="340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11" autoAdjust="0"/>
    <p:restoredTop sz="94660"/>
  </p:normalViewPr>
  <p:slideViewPr>
    <p:cSldViewPr snapToGrid="0">
      <p:cViewPr varScale="1">
        <p:scale>
          <a:sx n="40" d="100"/>
          <a:sy n="40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E38F08-16D4-460F-8A20-A285CF1E46A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EFD114-B7A1-4F5E-9828-807B5F11CADC}">
      <dgm:prSet/>
      <dgm:spPr/>
      <dgm:t>
        <a:bodyPr/>
        <a:lstStyle/>
        <a:p>
          <a:r>
            <a:rPr lang="tr-TR"/>
            <a:t>Switchlere gelen broadcast paketleri gelen interface haricinde diğer tüm portlara iletilir. </a:t>
          </a:r>
          <a:endParaRPr lang="en-US"/>
        </a:p>
      </dgm:t>
    </dgm:pt>
    <dgm:pt modelId="{743DC2D3-8E5F-42A0-8E49-1D175D557D21}" type="parTrans" cxnId="{EE96004F-3C7C-41C5-A7DF-0C9A732459F5}">
      <dgm:prSet/>
      <dgm:spPr/>
      <dgm:t>
        <a:bodyPr/>
        <a:lstStyle/>
        <a:p>
          <a:endParaRPr lang="en-US"/>
        </a:p>
      </dgm:t>
    </dgm:pt>
    <dgm:pt modelId="{171E822E-CA9B-4F2E-AC36-8A5772D0E2BD}" type="sibTrans" cxnId="{EE96004F-3C7C-41C5-A7DF-0C9A732459F5}">
      <dgm:prSet/>
      <dgm:spPr/>
      <dgm:t>
        <a:bodyPr/>
        <a:lstStyle/>
        <a:p>
          <a:endParaRPr lang="en-US"/>
        </a:p>
      </dgm:t>
    </dgm:pt>
    <dgm:pt modelId="{B16D4117-E1ED-4A2E-B169-01B7A31931EF}">
      <dgm:prSet/>
      <dgm:spPr/>
      <dgm:t>
        <a:bodyPr/>
        <a:lstStyle/>
        <a:p>
          <a:r>
            <a:rPr lang="tr-TR" dirty="0"/>
            <a:t>Ağ topolojisinde </a:t>
          </a:r>
          <a:r>
            <a:rPr lang="tr-TR" dirty="0" err="1"/>
            <a:t>switchlerin</a:t>
          </a:r>
          <a:r>
            <a:rPr lang="tr-TR" dirty="0"/>
            <a:t> konumlandırılmasına ve fiziksel bağlantılarına durumuna göre bu paketler sonsuz döngüye(</a:t>
          </a:r>
          <a:r>
            <a:rPr lang="tr-TR" dirty="0" err="1"/>
            <a:t>loop</a:t>
          </a:r>
          <a:r>
            <a:rPr lang="tr-TR" dirty="0"/>
            <a:t>) girebilir. </a:t>
          </a:r>
          <a:endParaRPr lang="en-US" dirty="0"/>
        </a:p>
      </dgm:t>
    </dgm:pt>
    <dgm:pt modelId="{FF13BE24-EDD6-4C65-A09C-B5C4CB620DF7}" type="parTrans" cxnId="{CC868DCB-4F96-47DF-980C-42AEE9E9937A}">
      <dgm:prSet/>
      <dgm:spPr/>
      <dgm:t>
        <a:bodyPr/>
        <a:lstStyle/>
        <a:p>
          <a:endParaRPr lang="en-US"/>
        </a:p>
      </dgm:t>
    </dgm:pt>
    <dgm:pt modelId="{BEFE7DC8-5946-4A28-85A7-61F740AE9CA0}" type="sibTrans" cxnId="{CC868DCB-4F96-47DF-980C-42AEE9E9937A}">
      <dgm:prSet/>
      <dgm:spPr/>
      <dgm:t>
        <a:bodyPr/>
        <a:lstStyle/>
        <a:p>
          <a:endParaRPr lang="en-US"/>
        </a:p>
      </dgm:t>
    </dgm:pt>
    <dgm:pt modelId="{9C582DA1-4B23-4D6A-8A8C-0060AF6401C8}">
      <dgm:prSet/>
      <dgm:spPr/>
      <dgm:t>
        <a:bodyPr/>
        <a:lstStyle/>
        <a:p>
          <a:r>
            <a:rPr lang="tr-TR" dirty="0" err="1"/>
            <a:t>Spanning</a:t>
          </a:r>
          <a:r>
            <a:rPr lang="tr-TR" dirty="0"/>
            <a:t> </a:t>
          </a:r>
          <a:r>
            <a:rPr lang="tr-TR" dirty="0" err="1"/>
            <a:t>Tree</a:t>
          </a:r>
          <a:r>
            <a:rPr lang="tr-TR" dirty="0"/>
            <a:t> Protokolü(STP) de bu döngüleri engellemek amacıyla kullanılmaktadır.</a:t>
          </a:r>
          <a:endParaRPr lang="en-US" dirty="0"/>
        </a:p>
      </dgm:t>
    </dgm:pt>
    <dgm:pt modelId="{6C561FEE-3544-43C8-8011-E1B1AF6795B0}" type="parTrans" cxnId="{92C39F77-EE42-4A4A-8A60-3326F5B0EC44}">
      <dgm:prSet/>
      <dgm:spPr/>
      <dgm:t>
        <a:bodyPr/>
        <a:lstStyle/>
        <a:p>
          <a:endParaRPr lang="en-US"/>
        </a:p>
      </dgm:t>
    </dgm:pt>
    <dgm:pt modelId="{C113BE09-C738-4DBE-BD7A-80399B560127}" type="sibTrans" cxnId="{92C39F77-EE42-4A4A-8A60-3326F5B0EC44}">
      <dgm:prSet/>
      <dgm:spPr/>
      <dgm:t>
        <a:bodyPr/>
        <a:lstStyle/>
        <a:p>
          <a:endParaRPr lang="en-US"/>
        </a:p>
      </dgm:t>
    </dgm:pt>
    <dgm:pt modelId="{8C710746-7AA0-4058-905C-AC85DDAC7CA8}" type="pres">
      <dgm:prSet presAssocID="{F1E38F08-16D4-460F-8A20-A285CF1E46A9}" presName="linear" presStyleCnt="0">
        <dgm:presLayoutVars>
          <dgm:animLvl val="lvl"/>
          <dgm:resizeHandles val="exact"/>
        </dgm:presLayoutVars>
      </dgm:prSet>
      <dgm:spPr/>
    </dgm:pt>
    <dgm:pt modelId="{D554705F-15C4-480D-873F-F951B584E95B}" type="pres">
      <dgm:prSet presAssocID="{DBEFD114-B7A1-4F5E-9828-807B5F11CAD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D06EBE-DA1D-45FA-8EC1-D5A80BAD251D}" type="pres">
      <dgm:prSet presAssocID="{171E822E-CA9B-4F2E-AC36-8A5772D0E2BD}" presName="spacer" presStyleCnt="0"/>
      <dgm:spPr/>
    </dgm:pt>
    <dgm:pt modelId="{3D80D73C-7333-44C5-BA7C-9B32378E223C}" type="pres">
      <dgm:prSet presAssocID="{B16D4117-E1ED-4A2E-B169-01B7A31931E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E2ADB3-75DF-4A2F-8708-6F9D019D574E}" type="pres">
      <dgm:prSet presAssocID="{BEFE7DC8-5946-4A28-85A7-61F740AE9CA0}" presName="spacer" presStyleCnt="0"/>
      <dgm:spPr/>
    </dgm:pt>
    <dgm:pt modelId="{1F8E0123-1183-4493-A088-DC8FBF61CB20}" type="pres">
      <dgm:prSet presAssocID="{9C582DA1-4B23-4D6A-8A8C-0060AF6401C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CF98625-CFAC-4362-9754-D10572E1A8FE}" type="presOf" srcId="{F1E38F08-16D4-460F-8A20-A285CF1E46A9}" destId="{8C710746-7AA0-4058-905C-AC85DDAC7CA8}" srcOrd="0" destOrd="0" presId="urn:microsoft.com/office/officeart/2005/8/layout/vList2"/>
    <dgm:cxn modelId="{CB9DC72B-1E35-40F4-A32E-5AAD68E8B11B}" type="presOf" srcId="{B16D4117-E1ED-4A2E-B169-01B7A31931EF}" destId="{3D80D73C-7333-44C5-BA7C-9B32378E223C}" srcOrd="0" destOrd="0" presId="urn:microsoft.com/office/officeart/2005/8/layout/vList2"/>
    <dgm:cxn modelId="{EE96004F-3C7C-41C5-A7DF-0C9A732459F5}" srcId="{F1E38F08-16D4-460F-8A20-A285CF1E46A9}" destId="{DBEFD114-B7A1-4F5E-9828-807B5F11CADC}" srcOrd="0" destOrd="0" parTransId="{743DC2D3-8E5F-42A0-8E49-1D175D557D21}" sibTransId="{171E822E-CA9B-4F2E-AC36-8A5772D0E2BD}"/>
    <dgm:cxn modelId="{D25CF652-F05C-488E-97FA-E4933F34B1C3}" type="presOf" srcId="{DBEFD114-B7A1-4F5E-9828-807B5F11CADC}" destId="{D554705F-15C4-480D-873F-F951B584E95B}" srcOrd="0" destOrd="0" presId="urn:microsoft.com/office/officeart/2005/8/layout/vList2"/>
    <dgm:cxn modelId="{92C39F77-EE42-4A4A-8A60-3326F5B0EC44}" srcId="{F1E38F08-16D4-460F-8A20-A285CF1E46A9}" destId="{9C582DA1-4B23-4D6A-8A8C-0060AF6401C8}" srcOrd="2" destOrd="0" parTransId="{6C561FEE-3544-43C8-8011-E1B1AF6795B0}" sibTransId="{C113BE09-C738-4DBE-BD7A-80399B560127}"/>
    <dgm:cxn modelId="{41742884-8E1C-43A7-B052-DC75D864B7F7}" type="presOf" srcId="{9C582DA1-4B23-4D6A-8A8C-0060AF6401C8}" destId="{1F8E0123-1183-4493-A088-DC8FBF61CB20}" srcOrd="0" destOrd="0" presId="urn:microsoft.com/office/officeart/2005/8/layout/vList2"/>
    <dgm:cxn modelId="{CC868DCB-4F96-47DF-980C-42AEE9E9937A}" srcId="{F1E38F08-16D4-460F-8A20-A285CF1E46A9}" destId="{B16D4117-E1ED-4A2E-B169-01B7A31931EF}" srcOrd="1" destOrd="0" parTransId="{FF13BE24-EDD6-4C65-A09C-B5C4CB620DF7}" sibTransId="{BEFE7DC8-5946-4A28-85A7-61F740AE9CA0}"/>
    <dgm:cxn modelId="{2EA74788-95D5-4050-9C06-50369B882671}" type="presParOf" srcId="{8C710746-7AA0-4058-905C-AC85DDAC7CA8}" destId="{D554705F-15C4-480D-873F-F951B584E95B}" srcOrd="0" destOrd="0" presId="urn:microsoft.com/office/officeart/2005/8/layout/vList2"/>
    <dgm:cxn modelId="{3691DB04-9744-4C16-B4C9-A0C5502C1AA2}" type="presParOf" srcId="{8C710746-7AA0-4058-905C-AC85DDAC7CA8}" destId="{E3D06EBE-DA1D-45FA-8EC1-D5A80BAD251D}" srcOrd="1" destOrd="0" presId="urn:microsoft.com/office/officeart/2005/8/layout/vList2"/>
    <dgm:cxn modelId="{6F3BF4CA-1C44-4B8C-A72C-9EA27848FF10}" type="presParOf" srcId="{8C710746-7AA0-4058-905C-AC85DDAC7CA8}" destId="{3D80D73C-7333-44C5-BA7C-9B32378E223C}" srcOrd="2" destOrd="0" presId="urn:microsoft.com/office/officeart/2005/8/layout/vList2"/>
    <dgm:cxn modelId="{7BDFE2D7-9D64-44B5-9E9E-722B3C6E5E9F}" type="presParOf" srcId="{8C710746-7AA0-4058-905C-AC85DDAC7CA8}" destId="{8CE2ADB3-75DF-4A2F-8708-6F9D019D574E}" srcOrd="3" destOrd="0" presId="urn:microsoft.com/office/officeart/2005/8/layout/vList2"/>
    <dgm:cxn modelId="{2579080F-F64E-46ED-A219-9CE7CFA1101A}" type="presParOf" srcId="{8C710746-7AA0-4058-905C-AC85DDAC7CA8}" destId="{1F8E0123-1183-4493-A088-DC8FBF61CB2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9C6E49-03F2-4813-A990-FC1473368683}" type="doc">
      <dgm:prSet loTypeId="urn:microsoft.com/office/officeart/2008/layout/LinedLis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E033733-0F29-4DDF-9D1F-8246B6129ABF}">
      <dgm:prSet/>
      <dgm:spPr/>
      <dgm:t>
        <a:bodyPr/>
        <a:lstStyle/>
        <a:p>
          <a:r>
            <a:rPr lang="tr-TR" dirty="0"/>
            <a:t>Döngüler, </a:t>
          </a:r>
          <a:r>
            <a:rPr lang="tr-TR" dirty="0" err="1"/>
            <a:t>switch’te</a:t>
          </a:r>
          <a:r>
            <a:rPr lang="tr-TR" dirty="0"/>
            <a:t> farklı portlardan tek bir MAC adresi öğrenerek, MAC adres tablosunda karışıklığa neden olmaktadır. Bu döngüler nedeniyle </a:t>
          </a:r>
          <a:r>
            <a:rPr lang="tr-TR" dirty="0" err="1"/>
            <a:t>switch</a:t>
          </a:r>
          <a:r>
            <a:rPr lang="tr-TR" dirty="0"/>
            <a:t> yönetilemez bir duruma gelebilir. </a:t>
          </a:r>
          <a:endParaRPr lang="en-US" dirty="0"/>
        </a:p>
      </dgm:t>
    </dgm:pt>
    <dgm:pt modelId="{19575096-6B91-43CD-8D79-218E1885523A}" type="parTrans" cxnId="{E0434F3C-D55F-49CE-BA68-AD7D0B8A3EF5}">
      <dgm:prSet/>
      <dgm:spPr/>
      <dgm:t>
        <a:bodyPr/>
        <a:lstStyle/>
        <a:p>
          <a:endParaRPr lang="en-US"/>
        </a:p>
      </dgm:t>
    </dgm:pt>
    <dgm:pt modelId="{51B08708-8191-47A4-A9D3-932EED719A47}" type="sibTrans" cxnId="{E0434F3C-D55F-49CE-BA68-AD7D0B8A3EF5}">
      <dgm:prSet/>
      <dgm:spPr/>
      <dgm:t>
        <a:bodyPr/>
        <a:lstStyle/>
        <a:p>
          <a:endParaRPr lang="en-US"/>
        </a:p>
      </dgm:t>
    </dgm:pt>
    <dgm:pt modelId="{B3701A7C-A930-4E1C-9BE3-64D8ED13ACBF}">
      <dgm:prSet/>
      <dgm:spPr/>
      <dgm:t>
        <a:bodyPr/>
        <a:lstStyle/>
        <a:p>
          <a:r>
            <a:rPr lang="tr-TR" dirty="0"/>
            <a:t>STP, bu döngüleri engellemek amacıyla döngüye sebep olan portlardan birini veya bir kaçını(topolojinin durumuma göre değişiklik gösterebilir) bloklar. Böylece ağa gönderilen bir paket döngüye girmeden istenilen hedefe gider.</a:t>
          </a:r>
          <a:endParaRPr lang="en-US" dirty="0"/>
        </a:p>
      </dgm:t>
    </dgm:pt>
    <dgm:pt modelId="{B4897A44-72AE-4860-9A12-98BBB7C769D7}" type="parTrans" cxnId="{86675D60-D874-42AD-B7F2-DA7CFFD261E5}">
      <dgm:prSet/>
      <dgm:spPr/>
      <dgm:t>
        <a:bodyPr/>
        <a:lstStyle/>
        <a:p>
          <a:endParaRPr lang="en-US"/>
        </a:p>
      </dgm:t>
    </dgm:pt>
    <dgm:pt modelId="{457993D0-CAA4-4AFB-BB97-A983326858D5}" type="sibTrans" cxnId="{86675D60-D874-42AD-B7F2-DA7CFFD261E5}">
      <dgm:prSet/>
      <dgm:spPr/>
      <dgm:t>
        <a:bodyPr/>
        <a:lstStyle/>
        <a:p>
          <a:endParaRPr lang="en-US"/>
        </a:p>
      </dgm:t>
    </dgm:pt>
    <dgm:pt modelId="{0455CDAB-0FE4-42E2-8B2F-23EF2AA37D82}">
      <dgm:prSet/>
      <dgm:spPr/>
      <dgm:t>
        <a:bodyPr/>
        <a:lstStyle/>
        <a:p>
          <a:r>
            <a:rPr lang="tr-TR" dirty="0"/>
            <a:t>Bu durum bazı </a:t>
          </a:r>
          <a:r>
            <a:rPr lang="tr-TR" dirty="0" err="1"/>
            <a:t>framelerin</a:t>
          </a:r>
          <a:r>
            <a:rPr lang="tr-TR" dirty="0"/>
            <a:t> daha uzun fiziksel yol kat etmesine neden olur.</a:t>
          </a:r>
          <a:endParaRPr lang="en-US" dirty="0"/>
        </a:p>
      </dgm:t>
    </dgm:pt>
    <dgm:pt modelId="{84857068-1319-44D0-829A-1E47692C4F98}" type="parTrans" cxnId="{742B895D-20B7-44A7-8933-D07F28123E8B}">
      <dgm:prSet/>
      <dgm:spPr/>
      <dgm:t>
        <a:bodyPr/>
        <a:lstStyle/>
        <a:p>
          <a:endParaRPr lang="en-US"/>
        </a:p>
      </dgm:t>
    </dgm:pt>
    <dgm:pt modelId="{BB5100A8-C456-4BB7-BD0C-E9F661746098}" type="sibTrans" cxnId="{742B895D-20B7-44A7-8933-D07F28123E8B}">
      <dgm:prSet/>
      <dgm:spPr/>
      <dgm:t>
        <a:bodyPr/>
        <a:lstStyle/>
        <a:p>
          <a:endParaRPr lang="en-US"/>
        </a:p>
      </dgm:t>
    </dgm:pt>
    <dgm:pt modelId="{6DA54267-BDC6-49F6-9175-FDA721A07D03}" type="pres">
      <dgm:prSet presAssocID="{7E9C6E49-03F2-4813-A990-FC1473368683}" presName="vert0" presStyleCnt="0">
        <dgm:presLayoutVars>
          <dgm:dir/>
          <dgm:animOne val="branch"/>
          <dgm:animLvl val="lvl"/>
        </dgm:presLayoutVars>
      </dgm:prSet>
      <dgm:spPr/>
    </dgm:pt>
    <dgm:pt modelId="{E74C4FFE-D7FC-4103-BED8-0023C78A0068}" type="pres">
      <dgm:prSet presAssocID="{0E033733-0F29-4DDF-9D1F-8246B6129ABF}" presName="thickLine" presStyleLbl="alignNode1" presStyleIdx="0" presStyleCnt="3"/>
      <dgm:spPr/>
    </dgm:pt>
    <dgm:pt modelId="{76461BCF-2F9F-4AE6-AEE5-DE5329C4A31D}" type="pres">
      <dgm:prSet presAssocID="{0E033733-0F29-4DDF-9D1F-8246B6129ABF}" presName="horz1" presStyleCnt="0"/>
      <dgm:spPr/>
    </dgm:pt>
    <dgm:pt modelId="{C3E26589-6651-430A-B096-7EF1A1C6C1E3}" type="pres">
      <dgm:prSet presAssocID="{0E033733-0F29-4DDF-9D1F-8246B6129ABF}" presName="tx1" presStyleLbl="revTx" presStyleIdx="0" presStyleCnt="3"/>
      <dgm:spPr/>
    </dgm:pt>
    <dgm:pt modelId="{C824FAC9-79CF-47D0-A285-8D1DF2644BF8}" type="pres">
      <dgm:prSet presAssocID="{0E033733-0F29-4DDF-9D1F-8246B6129ABF}" presName="vert1" presStyleCnt="0"/>
      <dgm:spPr/>
    </dgm:pt>
    <dgm:pt modelId="{141FDF58-B591-4C52-A129-975E5AE2DB13}" type="pres">
      <dgm:prSet presAssocID="{B3701A7C-A930-4E1C-9BE3-64D8ED13ACBF}" presName="thickLine" presStyleLbl="alignNode1" presStyleIdx="1" presStyleCnt="3"/>
      <dgm:spPr/>
    </dgm:pt>
    <dgm:pt modelId="{932E7328-C73D-45EB-AE15-7AB07561A9AB}" type="pres">
      <dgm:prSet presAssocID="{B3701A7C-A930-4E1C-9BE3-64D8ED13ACBF}" presName="horz1" presStyleCnt="0"/>
      <dgm:spPr/>
    </dgm:pt>
    <dgm:pt modelId="{EBC47DE6-8D73-4CC6-949B-16F0C3BF8B0C}" type="pres">
      <dgm:prSet presAssocID="{B3701A7C-A930-4E1C-9BE3-64D8ED13ACBF}" presName="tx1" presStyleLbl="revTx" presStyleIdx="1" presStyleCnt="3"/>
      <dgm:spPr/>
    </dgm:pt>
    <dgm:pt modelId="{CA9AE970-360C-4CCE-BF88-AFF9AC170469}" type="pres">
      <dgm:prSet presAssocID="{B3701A7C-A930-4E1C-9BE3-64D8ED13ACBF}" presName="vert1" presStyleCnt="0"/>
      <dgm:spPr/>
    </dgm:pt>
    <dgm:pt modelId="{E3FA168B-69EC-4E43-8D86-BB970916A6F9}" type="pres">
      <dgm:prSet presAssocID="{0455CDAB-0FE4-42E2-8B2F-23EF2AA37D82}" presName="thickLine" presStyleLbl="alignNode1" presStyleIdx="2" presStyleCnt="3"/>
      <dgm:spPr/>
    </dgm:pt>
    <dgm:pt modelId="{2C076D1C-7E9A-426D-B2A7-7B2F57988B88}" type="pres">
      <dgm:prSet presAssocID="{0455CDAB-0FE4-42E2-8B2F-23EF2AA37D82}" presName="horz1" presStyleCnt="0"/>
      <dgm:spPr/>
    </dgm:pt>
    <dgm:pt modelId="{87E4E4F5-7202-4893-A20F-969BFC8D85F6}" type="pres">
      <dgm:prSet presAssocID="{0455CDAB-0FE4-42E2-8B2F-23EF2AA37D82}" presName="tx1" presStyleLbl="revTx" presStyleIdx="2" presStyleCnt="3"/>
      <dgm:spPr/>
    </dgm:pt>
    <dgm:pt modelId="{CDF47FA0-017C-4885-A650-61B14E976147}" type="pres">
      <dgm:prSet presAssocID="{0455CDAB-0FE4-42E2-8B2F-23EF2AA37D82}" presName="vert1" presStyleCnt="0"/>
      <dgm:spPr/>
    </dgm:pt>
  </dgm:ptLst>
  <dgm:cxnLst>
    <dgm:cxn modelId="{178D5C20-3F33-4C42-8B18-F001B1553E91}" type="presOf" srcId="{0E033733-0F29-4DDF-9D1F-8246B6129ABF}" destId="{C3E26589-6651-430A-B096-7EF1A1C6C1E3}" srcOrd="0" destOrd="0" presId="urn:microsoft.com/office/officeart/2008/layout/LinedList"/>
    <dgm:cxn modelId="{E0434F3C-D55F-49CE-BA68-AD7D0B8A3EF5}" srcId="{7E9C6E49-03F2-4813-A990-FC1473368683}" destId="{0E033733-0F29-4DDF-9D1F-8246B6129ABF}" srcOrd="0" destOrd="0" parTransId="{19575096-6B91-43CD-8D79-218E1885523A}" sibTransId="{51B08708-8191-47A4-A9D3-932EED719A47}"/>
    <dgm:cxn modelId="{742B895D-20B7-44A7-8933-D07F28123E8B}" srcId="{7E9C6E49-03F2-4813-A990-FC1473368683}" destId="{0455CDAB-0FE4-42E2-8B2F-23EF2AA37D82}" srcOrd="2" destOrd="0" parTransId="{84857068-1319-44D0-829A-1E47692C4F98}" sibTransId="{BB5100A8-C456-4BB7-BD0C-E9F661746098}"/>
    <dgm:cxn modelId="{86675D60-D874-42AD-B7F2-DA7CFFD261E5}" srcId="{7E9C6E49-03F2-4813-A990-FC1473368683}" destId="{B3701A7C-A930-4E1C-9BE3-64D8ED13ACBF}" srcOrd="1" destOrd="0" parTransId="{B4897A44-72AE-4860-9A12-98BBB7C769D7}" sibTransId="{457993D0-CAA4-4AFB-BB97-A983326858D5}"/>
    <dgm:cxn modelId="{285DD991-791E-43BA-A6A2-845084F430DD}" type="presOf" srcId="{7E9C6E49-03F2-4813-A990-FC1473368683}" destId="{6DA54267-BDC6-49F6-9175-FDA721A07D03}" srcOrd="0" destOrd="0" presId="urn:microsoft.com/office/officeart/2008/layout/LinedList"/>
    <dgm:cxn modelId="{3E51B292-B313-4D9A-B500-2A62AEC1623D}" type="presOf" srcId="{0455CDAB-0FE4-42E2-8B2F-23EF2AA37D82}" destId="{87E4E4F5-7202-4893-A20F-969BFC8D85F6}" srcOrd="0" destOrd="0" presId="urn:microsoft.com/office/officeart/2008/layout/LinedList"/>
    <dgm:cxn modelId="{270E09D8-752F-428E-BE71-EA8C4ADE1F62}" type="presOf" srcId="{B3701A7C-A930-4E1C-9BE3-64D8ED13ACBF}" destId="{EBC47DE6-8D73-4CC6-949B-16F0C3BF8B0C}" srcOrd="0" destOrd="0" presId="urn:microsoft.com/office/officeart/2008/layout/LinedList"/>
    <dgm:cxn modelId="{8E474579-9B7D-4F0B-AB9D-4D13CF2E9E78}" type="presParOf" srcId="{6DA54267-BDC6-49F6-9175-FDA721A07D03}" destId="{E74C4FFE-D7FC-4103-BED8-0023C78A0068}" srcOrd="0" destOrd="0" presId="urn:microsoft.com/office/officeart/2008/layout/LinedList"/>
    <dgm:cxn modelId="{C395E2BF-4398-435C-901B-1E2C51154964}" type="presParOf" srcId="{6DA54267-BDC6-49F6-9175-FDA721A07D03}" destId="{76461BCF-2F9F-4AE6-AEE5-DE5329C4A31D}" srcOrd="1" destOrd="0" presId="urn:microsoft.com/office/officeart/2008/layout/LinedList"/>
    <dgm:cxn modelId="{912AEBE8-CA2E-469E-852B-8E0406F6BF09}" type="presParOf" srcId="{76461BCF-2F9F-4AE6-AEE5-DE5329C4A31D}" destId="{C3E26589-6651-430A-B096-7EF1A1C6C1E3}" srcOrd="0" destOrd="0" presId="urn:microsoft.com/office/officeart/2008/layout/LinedList"/>
    <dgm:cxn modelId="{7EE1DA12-D16B-4217-A325-812C485E5D99}" type="presParOf" srcId="{76461BCF-2F9F-4AE6-AEE5-DE5329C4A31D}" destId="{C824FAC9-79CF-47D0-A285-8D1DF2644BF8}" srcOrd="1" destOrd="0" presId="urn:microsoft.com/office/officeart/2008/layout/LinedList"/>
    <dgm:cxn modelId="{BA0F1F90-7255-46C9-A2AE-06A25F0083AA}" type="presParOf" srcId="{6DA54267-BDC6-49F6-9175-FDA721A07D03}" destId="{141FDF58-B591-4C52-A129-975E5AE2DB13}" srcOrd="2" destOrd="0" presId="urn:microsoft.com/office/officeart/2008/layout/LinedList"/>
    <dgm:cxn modelId="{46D64A79-99BF-4CDE-B715-165A7EBF06C1}" type="presParOf" srcId="{6DA54267-BDC6-49F6-9175-FDA721A07D03}" destId="{932E7328-C73D-45EB-AE15-7AB07561A9AB}" srcOrd="3" destOrd="0" presId="urn:microsoft.com/office/officeart/2008/layout/LinedList"/>
    <dgm:cxn modelId="{0897B16E-79E1-4C5C-B54D-1CC41001F8BA}" type="presParOf" srcId="{932E7328-C73D-45EB-AE15-7AB07561A9AB}" destId="{EBC47DE6-8D73-4CC6-949B-16F0C3BF8B0C}" srcOrd="0" destOrd="0" presId="urn:microsoft.com/office/officeart/2008/layout/LinedList"/>
    <dgm:cxn modelId="{3C2E517D-96E7-474E-AF0E-A0ADA01E8DC0}" type="presParOf" srcId="{932E7328-C73D-45EB-AE15-7AB07561A9AB}" destId="{CA9AE970-360C-4CCE-BF88-AFF9AC170469}" srcOrd="1" destOrd="0" presId="urn:microsoft.com/office/officeart/2008/layout/LinedList"/>
    <dgm:cxn modelId="{491C6322-99CC-4D4F-A16B-916579AA06D0}" type="presParOf" srcId="{6DA54267-BDC6-49F6-9175-FDA721A07D03}" destId="{E3FA168B-69EC-4E43-8D86-BB970916A6F9}" srcOrd="4" destOrd="0" presId="urn:microsoft.com/office/officeart/2008/layout/LinedList"/>
    <dgm:cxn modelId="{642AF55C-165A-47BD-BAA7-7C510D2EC4DC}" type="presParOf" srcId="{6DA54267-BDC6-49F6-9175-FDA721A07D03}" destId="{2C076D1C-7E9A-426D-B2A7-7B2F57988B88}" srcOrd="5" destOrd="0" presId="urn:microsoft.com/office/officeart/2008/layout/LinedList"/>
    <dgm:cxn modelId="{8D237556-E0B9-470E-BE25-1EE74D987CCC}" type="presParOf" srcId="{2C076D1C-7E9A-426D-B2A7-7B2F57988B88}" destId="{87E4E4F5-7202-4893-A20F-969BFC8D85F6}" srcOrd="0" destOrd="0" presId="urn:microsoft.com/office/officeart/2008/layout/LinedList"/>
    <dgm:cxn modelId="{19C22415-6161-4606-B4BB-2A0DCA8F9980}" type="presParOf" srcId="{2C076D1C-7E9A-426D-B2A7-7B2F57988B88}" destId="{CDF47FA0-017C-4885-A650-61B14E9761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4705F-15C4-480D-873F-F951B584E95B}">
      <dsp:nvSpPr>
        <dsp:cNvPr id="0" name=""/>
        <dsp:cNvSpPr/>
      </dsp:nvSpPr>
      <dsp:spPr>
        <a:xfrm>
          <a:off x="0" y="104366"/>
          <a:ext cx="6513603" cy="18423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Switchlere gelen broadcast paketleri gelen interface haricinde diğer tüm portlara iletilir. </a:t>
          </a:r>
          <a:endParaRPr lang="en-US" sz="2600" kern="1200"/>
        </a:p>
      </dsp:txBody>
      <dsp:txXfrm>
        <a:off x="89934" y="194300"/>
        <a:ext cx="6333735" cy="1662443"/>
      </dsp:txXfrm>
    </dsp:sp>
    <dsp:sp modelId="{3D80D73C-7333-44C5-BA7C-9B32378E223C}">
      <dsp:nvSpPr>
        <dsp:cNvPr id="0" name=""/>
        <dsp:cNvSpPr/>
      </dsp:nvSpPr>
      <dsp:spPr>
        <a:xfrm>
          <a:off x="0" y="2021557"/>
          <a:ext cx="6513603" cy="184231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Ağ topolojisinde </a:t>
          </a:r>
          <a:r>
            <a:rPr lang="tr-TR" sz="2600" kern="1200" dirty="0" err="1"/>
            <a:t>switchlerin</a:t>
          </a:r>
          <a:r>
            <a:rPr lang="tr-TR" sz="2600" kern="1200" dirty="0"/>
            <a:t> konumlandırılmasına ve fiziksel bağlantılarına durumuna göre bu paketler sonsuz döngüye(</a:t>
          </a:r>
          <a:r>
            <a:rPr lang="tr-TR" sz="2600" kern="1200" dirty="0" err="1"/>
            <a:t>loop</a:t>
          </a:r>
          <a:r>
            <a:rPr lang="tr-TR" sz="2600" kern="1200" dirty="0"/>
            <a:t>) girebilir. </a:t>
          </a:r>
          <a:endParaRPr lang="en-US" sz="2600" kern="1200" dirty="0"/>
        </a:p>
      </dsp:txBody>
      <dsp:txXfrm>
        <a:off x="89934" y="2111491"/>
        <a:ext cx="6333735" cy="1662443"/>
      </dsp:txXfrm>
    </dsp:sp>
    <dsp:sp modelId="{1F8E0123-1183-4493-A088-DC8FBF61CB20}">
      <dsp:nvSpPr>
        <dsp:cNvPr id="0" name=""/>
        <dsp:cNvSpPr/>
      </dsp:nvSpPr>
      <dsp:spPr>
        <a:xfrm>
          <a:off x="0" y="3938748"/>
          <a:ext cx="6513603" cy="184231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 err="1"/>
            <a:t>Spanning</a:t>
          </a:r>
          <a:r>
            <a:rPr lang="tr-TR" sz="2600" kern="1200" dirty="0"/>
            <a:t> </a:t>
          </a:r>
          <a:r>
            <a:rPr lang="tr-TR" sz="2600" kern="1200" dirty="0" err="1"/>
            <a:t>Tree</a:t>
          </a:r>
          <a:r>
            <a:rPr lang="tr-TR" sz="2600" kern="1200" dirty="0"/>
            <a:t> Protokolü(STP) de bu döngüleri engellemek amacıyla kullanılmaktadır.</a:t>
          </a:r>
          <a:endParaRPr lang="en-US" sz="2600" kern="1200" dirty="0"/>
        </a:p>
      </dsp:txBody>
      <dsp:txXfrm>
        <a:off x="89934" y="4028682"/>
        <a:ext cx="6333735" cy="1662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C4FFE-D7FC-4103-BED8-0023C78A0068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E26589-6651-430A-B096-7EF1A1C6C1E3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Döngüler, </a:t>
          </a:r>
          <a:r>
            <a:rPr lang="tr-TR" sz="2600" kern="1200" dirty="0" err="1"/>
            <a:t>switch’te</a:t>
          </a:r>
          <a:r>
            <a:rPr lang="tr-TR" sz="2600" kern="1200" dirty="0"/>
            <a:t> farklı portlardan tek bir MAC adresi öğrenerek, MAC adres tablosunda karışıklığa neden olmaktadır. Bu döngüler nedeniyle </a:t>
          </a:r>
          <a:r>
            <a:rPr lang="tr-TR" sz="2600" kern="1200" dirty="0" err="1"/>
            <a:t>switch</a:t>
          </a:r>
          <a:r>
            <a:rPr lang="tr-TR" sz="2600" kern="1200" dirty="0"/>
            <a:t> yönetilemez bir duruma gelebilir. </a:t>
          </a:r>
          <a:endParaRPr lang="en-US" sz="2600" kern="1200" dirty="0"/>
        </a:p>
      </dsp:txBody>
      <dsp:txXfrm>
        <a:off x="0" y="2124"/>
        <a:ext cx="10515600" cy="1449029"/>
      </dsp:txXfrm>
    </dsp:sp>
    <dsp:sp modelId="{141FDF58-B591-4C52-A129-975E5AE2DB13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C47DE6-8D73-4CC6-949B-16F0C3BF8B0C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STP, bu döngüleri engellemek amacıyla döngüye sebep olan portlardan birini veya bir kaçını(topolojinin durumuma göre değişiklik gösterebilir) bloklar. Böylece ağa gönderilen bir paket döngüye girmeden istenilen hedefe gider.</a:t>
          </a:r>
          <a:endParaRPr lang="en-US" sz="2600" kern="1200" dirty="0"/>
        </a:p>
      </dsp:txBody>
      <dsp:txXfrm>
        <a:off x="0" y="1451154"/>
        <a:ext cx="10515600" cy="1449029"/>
      </dsp:txXfrm>
    </dsp:sp>
    <dsp:sp modelId="{E3FA168B-69EC-4E43-8D86-BB970916A6F9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E4E4F5-7202-4893-A20F-969BFC8D85F6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Bu durum bazı </a:t>
          </a:r>
          <a:r>
            <a:rPr lang="tr-TR" sz="2600" kern="1200" dirty="0" err="1"/>
            <a:t>framelerin</a:t>
          </a:r>
          <a:r>
            <a:rPr lang="tr-TR" sz="2600" kern="1200" dirty="0"/>
            <a:t> daha uzun fiziksel yol kat etmesine neden olur.</a:t>
          </a:r>
          <a:endParaRPr lang="en-US" sz="2600" kern="1200" dirty="0"/>
        </a:p>
      </dsp:txBody>
      <dsp:txXfrm>
        <a:off x="0" y="2900183"/>
        <a:ext cx="105156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149D1-90CE-4DC7-BA8F-7B91DD45BDA0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6658A-961A-41D7-96B5-3242BBB6A6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75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BD078B-AD26-4276-BD73-059DDE5E8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22D5A5C-B0E1-47DC-8287-BEA911E1C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162D09-C5C9-40A0-BDE7-B1E25075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A308483-EE9C-4A5C-80B9-D53F2F7F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A47AF7-B6B0-45C2-8D0B-AFE5AEAE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8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97A647-7121-4E0E-BFDD-AA86CE244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A952D1F-28D8-41E0-B60B-D4E4087D3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CECBE5-66EF-4EED-B774-EFDA42FD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E52E15-6221-4143-81F3-C9D7B596C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8DA035-CF34-43D4-83D4-04E971C9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1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651D413-0BD9-4CAE-BDD0-4E1955360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5B33B03-4E26-48DE-94F3-63CC816E6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2DFB8B9-6109-4459-870C-BFF187A1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1A55B0-A0CC-4BF8-A0CA-F2C74AEF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E05C02B-2EC4-4729-B74F-DC2B31C8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89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D3E71F-5960-49EE-AA86-C49519F9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DB9048-E19F-4E3A-80E1-95ED095CA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F7118E-8504-4253-9F2E-7BAF01BD7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54E49E-4508-4BA1-B9B5-834E1497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8012D3-1AF2-46CB-95FD-87BB071F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45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97F3B6-FC37-4EF7-AEEF-0B0EC20DC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06F62F-79FB-4774-811A-A28BDBFAE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2C01C3-80F8-4B6C-A5DA-215CEC38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84AE8D-4DEE-44CD-A10F-86930BEB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16FA6B-4B96-45FD-B7D3-92C1A606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63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D265D5-2571-4CC1-AA41-433EF889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F22C56-33E2-49D0-B1BE-1160BB1B0A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88F0082-183B-4635-AE27-E0DF5EBE0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B8FC009-0516-4560-BCD9-4C61F5548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1AF2206-2A4C-407E-A37C-BBDF646C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F4C66E5-B2FC-48D9-81F2-607C57CD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3D7578-73A9-494D-93A9-E03CB2A8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32EB2F1-63D4-4469-8DA2-409F3496B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3507F3D-299A-454C-97E9-63997219D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AC82015-275A-44C8-862F-70DFFA0F4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8E2BBAD-34C8-400F-A65A-A705E15B2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14974E3-6141-49CE-8D8A-77DC22C1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7E090D0-21BC-4F0A-8FB6-F6BD2FFA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6BE0E12-424C-4E5B-B714-D4672461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627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268F44-A594-4112-B49E-D3942632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22BC05F-F539-43EA-BC4F-E9BD20C1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83FECA2-3628-4FF9-AF54-DC2A24C1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24573B6-86D0-4662-A4F0-57D7F3A7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60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6944D75-847B-41C9-9D1A-95EA5068C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327895C-E638-4DBF-9C73-0037872D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3015292-A4B2-479A-8872-D7F6D2CD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626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3619D8-2DF8-483C-B6DD-C0931359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814A8D-8FC0-4B64-9621-42F03FB8C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0573A6D-687C-48FC-B709-6DD5C8CED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0CD889B-5161-4BF7-BECC-E950C2B7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2BB38BB-8B57-4FF3-AC3F-A6B0F167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FBFB8DD-5076-4014-BE00-34CFD51F0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685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139941-6BE6-4FC7-BB16-6E26B8B6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C1E9248-65E3-4156-9A11-1C4F2B81B9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97AC467-CDE9-41BE-92F6-8458E94A3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AFB968-F1AB-48BC-9238-CA61B5D5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3D0B802-0124-4B6F-A8A7-D2A4D084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3436958-588E-4FD4-B713-E3BE3F96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491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388081C-2DE7-425A-8727-E05DD05DD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C293625-1543-4814-98CE-FFEC0776F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D9EE9E3-A9E8-4DF2-BA15-C166B49D6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A8F07-0DF1-4064-9065-58B90FF74A28}" type="datetimeFigureOut">
              <a:rPr lang="tr-TR" smtClean="0"/>
              <a:t>14.05.2020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86E458D-36D9-4334-A8DC-AA972FB44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05583C-1B0C-4B1F-A472-EDA432736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AF6A-EF2E-47F4-9F1E-F793381025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80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4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Freeform: Shape 47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6" name="Freeform: Shape 49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B0F650E-B6A9-4CBE-A405-BEEAFBC03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tr-TR" sz="7200" b="1" dirty="0">
                <a:latin typeface="+mn-lt"/>
              </a:rPr>
              <a:t>TEMEL NETWORK </a:t>
            </a:r>
          </a:p>
        </p:txBody>
      </p:sp>
      <p:sp>
        <p:nvSpPr>
          <p:cNvPr id="67" name="Rectangle 51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Resim 29" descr="işaret, saat içeren bir resim&#10;&#10;Açıklama otomatik olarak oluşturuldu">
            <a:extLst>
              <a:ext uri="{FF2B5EF4-FFF2-40B4-BE49-F238E27FC236}">
                <a16:creationId xmlns:a16="http://schemas.microsoft.com/office/drawing/2014/main" id="{23E5148E-06EA-4983-AB65-CC81C270F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" y="6017818"/>
            <a:ext cx="1831660" cy="8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5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A95ABE5E-C9A0-4B14-B382-AEE4E9F23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Spanning Tree </a:t>
            </a:r>
            <a:r>
              <a:rPr lang="en-US" sz="51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Protokolü</a:t>
            </a:r>
            <a:br>
              <a:rPr lang="en-US" sz="5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51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(STP)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34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E3281133-4839-40FF-B740-FB4D105D5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1012004"/>
            <a:ext cx="3807445" cy="4795408"/>
          </a:xfrm>
        </p:spPr>
        <p:txBody>
          <a:bodyPr>
            <a:normAutofit/>
          </a:bodyPr>
          <a:lstStyle/>
          <a:p>
            <a:r>
              <a:rPr lang="tr-TR" b="1" dirty="0" err="1">
                <a:solidFill>
                  <a:srgbClr val="FFFFFF"/>
                </a:solidFill>
                <a:latin typeface="+mn-lt"/>
              </a:rPr>
              <a:t>Spanning</a:t>
            </a:r>
            <a:r>
              <a:rPr lang="tr-TR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tr-TR" b="1" dirty="0" err="1">
                <a:solidFill>
                  <a:srgbClr val="FFFFFF"/>
                </a:solidFill>
                <a:latin typeface="+mn-lt"/>
              </a:rPr>
              <a:t>Tree</a:t>
            </a:r>
            <a:r>
              <a:rPr lang="tr-TR" b="1" dirty="0">
                <a:solidFill>
                  <a:srgbClr val="FFFFFF"/>
                </a:solidFill>
                <a:latin typeface="+mn-lt"/>
              </a:rPr>
              <a:t> Protokolü</a:t>
            </a:r>
            <a:br>
              <a:rPr lang="tr-TR" dirty="0">
                <a:solidFill>
                  <a:srgbClr val="FFFFFF"/>
                </a:solidFill>
              </a:rPr>
            </a:br>
            <a:endParaRPr lang="tr-TR" dirty="0">
              <a:solidFill>
                <a:srgbClr val="FFFFFF"/>
              </a:solidFill>
            </a:endParaRPr>
          </a:p>
        </p:txBody>
      </p:sp>
      <p:graphicFrame>
        <p:nvGraphicFramePr>
          <p:cNvPr id="6" name="İçerik Yer Tutucusu 3">
            <a:extLst>
              <a:ext uri="{FF2B5EF4-FFF2-40B4-BE49-F238E27FC236}">
                <a16:creationId xmlns:a16="http://schemas.microsoft.com/office/drawing/2014/main" id="{C2C740B0-C889-4418-9D41-94C9F50D1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90469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Resim 6" descr="işaret, saat içeren bir resim&#10;&#10;Açıklama otomatik olarak oluşturuldu">
            <a:extLst>
              <a:ext uri="{FF2B5EF4-FFF2-40B4-BE49-F238E27FC236}">
                <a16:creationId xmlns:a16="http://schemas.microsoft.com/office/drawing/2014/main" id="{21953700-B38C-4C0C-B6CC-1564C707B3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350"/>
            <a:ext cx="1223889" cy="5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9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AD1E2A6-403C-4744-B8C3-4A19A743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770020"/>
            <a:ext cx="3731584" cy="173998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tr-TR" sz="3600" b="1" dirty="0" err="1">
                <a:latin typeface="+mn-lt"/>
              </a:rPr>
              <a:t>Spanning</a:t>
            </a:r>
            <a:r>
              <a:rPr lang="tr-TR" sz="3600" b="1" dirty="0">
                <a:latin typeface="+mn-lt"/>
              </a:rPr>
              <a:t> </a:t>
            </a:r>
            <a:r>
              <a:rPr lang="tr-TR" sz="3600" b="1" dirty="0" err="1">
                <a:latin typeface="+mn-lt"/>
              </a:rPr>
              <a:t>Tree</a:t>
            </a:r>
            <a:r>
              <a:rPr lang="tr-TR" sz="3600" b="1" dirty="0">
                <a:latin typeface="+mn-lt"/>
              </a:rPr>
              <a:t> Protokolü</a:t>
            </a:r>
            <a:br>
              <a:rPr lang="tr-TR" sz="2800" dirty="0"/>
            </a:br>
            <a:endParaRPr lang="tr-TR" sz="2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607126-EB18-498A-B29D-130675659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4348000"/>
            <a:ext cx="3830058" cy="1047692"/>
          </a:xfrm>
        </p:spPr>
        <p:txBody>
          <a:bodyPr>
            <a:normAutofit/>
          </a:bodyPr>
          <a:lstStyle/>
          <a:p>
            <a:r>
              <a:rPr lang="tr-TR" sz="2400" dirty="0"/>
              <a:t>Döngüye sebep olabilecek topoloji örnekleri:</a:t>
            </a:r>
          </a:p>
          <a:p>
            <a:endParaRPr lang="tr-TR" sz="20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6F4632A-4E09-4354-8013-1AEA7FEF73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301440"/>
            <a:ext cx="6250769" cy="4094252"/>
          </a:xfrm>
          <a:prstGeom prst="rect">
            <a:avLst/>
          </a:prstGeom>
          <a:noFill/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BAE4341D-BCB6-4CCA-A8C6-21CC9868BB3E}"/>
              </a:ext>
            </a:extLst>
          </p:cNvPr>
          <p:cNvSpPr txBox="1"/>
          <p:nvPr/>
        </p:nvSpPr>
        <p:spPr>
          <a:xfrm>
            <a:off x="4614203" y="5522123"/>
            <a:ext cx="8231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Tek bir </a:t>
            </a:r>
            <a:r>
              <a:rPr lang="tr-TR" b="1" dirty="0" err="1">
                <a:solidFill>
                  <a:schemeClr val="bg1"/>
                </a:solidFill>
              </a:rPr>
              <a:t>switchte</a:t>
            </a:r>
            <a:r>
              <a:rPr lang="tr-TR" b="1" dirty="0">
                <a:solidFill>
                  <a:schemeClr val="bg1"/>
                </a:solidFill>
              </a:rPr>
              <a:t> tek bir kablonun yine aynı </a:t>
            </a:r>
            <a:r>
              <a:rPr lang="tr-TR" b="1" dirty="0" err="1">
                <a:solidFill>
                  <a:schemeClr val="bg1"/>
                </a:solidFill>
              </a:rPr>
              <a:t>switche</a:t>
            </a:r>
            <a:r>
              <a:rPr lang="tr-TR" b="1" dirty="0">
                <a:solidFill>
                  <a:schemeClr val="bg1"/>
                </a:solidFill>
              </a:rPr>
              <a:t> bağlanması ile oluşan döngü</a:t>
            </a:r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 descr="işaret, saat içeren bir resim&#10;&#10;Açıklama otomatik olarak oluşturuldu">
            <a:extLst>
              <a:ext uri="{FF2B5EF4-FFF2-40B4-BE49-F238E27FC236}">
                <a16:creationId xmlns:a16="http://schemas.microsoft.com/office/drawing/2014/main" id="{2E750C50-2AFD-4903-98C9-315A9497A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340" y="0"/>
            <a:ext cx="1831660" cy="8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03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CF76CC-7F8A-4344-8CD2-B49AEEFF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3200" b="1" dirty="0" err="1">
                <a:solidFill>
                  <a:srgbClr val="FFFFFF"/>
                </a:solidFill>
                <a:latin typeface="+mn-lt"/>
              </a:rPr>
              <a:t>Spanning</a:t>
            </a:r>
            <a:r>
              <a:rPr lang="tr-TR" sz="32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tr-TR" sz="3200" b="1" dirty="0" err="1">
                <a:solidFill>
                  <a:srgbClr val="FFFFFF"/>
                </a:solidFill>
                <a:latin typeface="+mn-lt"/>
              </a:rPr>
              <a:t>Tree</a:t>
            </a:r>
            <a:r>
              <a:rPr lang="tr-TR" sz="3200" b="1" dirty="0">
                <a:solidFill>
                  <a:srgbClr val="FFFFFF"/>
                </a:solidFill>
                <a:latin typeface="+mn-lt"/>
              </a:rPr>
              <a:t> Protokolü</a:t>
            </a:r>
            <a:endParaRPr lang="tr-TR" sz="3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1F98DF2-A818-49E7-BA24-429807CA62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6312" y="2704490"/>
            <a:ext cx="7708088" cy="1371600"/>
          </a:xfrm>
          <a:prstGeom prst="rect">
            <a:avLst/>
          </a:prstGeom>
          <a:noFill/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928731-235F-46C1-BDDF-F64620845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655" y="1483344"/>
            <a:ext cx="7188199" cy="671865"/>
          </a:xfrm>
        </p:spPr>
        <p:txBody>
          <a:bodyPr>
            <a:normAutofit/>
          </a:bodyPr>
          <a:lstStyle/>
          <a:p>
            <a:r>
              <a:rPr lang="tr-TR" sz="1800" dirty="0"/>
              <a:t>Döngüye sebep olabilecek topoloji örnekleri:</a:t>
            </a:r>
          </a:p>
          <a:p>
            <a:endParaRPr lang="tr-TR" sz="1800" dirty="0"/>
          </a:p>
        </p:txBody>
      </p:sp>
      <p:pic>
        <p:nvPicPr>
          <p:cNvPr id="5" name="Resim 4" descr="işaret, saat içeren bir resim&#10;&#10;Açıklama otomatik olarak oluşturuldu">
            <a:extLst>
              <a:ext uri="{FF2B5EF4-FFF2-40B4-BE49-F238E27FC236}">
                <a16:creationId xmlns:a16="http://schemas.microsoft.com/office/drawing/2014/main" id="{E5213B8F-45BA-4DF6-8764-076CF5B4C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340" y="0"/>
            <a:ext cx="1831660" cy="840182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CFE647A9-FE14-4D29-B512-2E66F47184D2}"/>
              </a:ext>
            </a:extLst>
          </p:cNvPr>
          <p:cNvSpPr/>
          <p:nvPr/>
        </p:nvSpPr>
        <p:spPr>
          <a:xfrm>
            <a:off x="4132220" y="4230472"/>
            <a:ext cx="7122367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ea typeface="Calibri" panose="020F0502020204030204" pitchFamily="34" charset="0"/>
                <a:cs typeface="Calibri" panose="020F0502020204030204" pitchFamily="34" charset="0"/>
              </a:rPr>
              <a:t>İki </a:t>
            </a:r>
            <a:r>
              <a:rPr lang="tr-TR" b="1" dirty="0" err="1">
                <a:ea typeface="Calibri" panose="020F0502020204030204" pitchFamily="34" charset="0"/>
                <a:cs typeface="Calibri" panose="020F0502020204030204" pitchFamily="34" charset="0"/>
              </a:rPr>
              <a:t>switch</a:t>
            </a:r>
            <a:r>
              <a:rPr lang="tr-TR" b="1" dirty="0">
                <a:ea typeface="Calibri" panose="020F0502020204030204" pitchFamily="34" charset="0"/>
                <a:cs typeface="Calibri" panose="020F0502020204030204" pitchFamily="34" charset="0"/>
              </a:rPr>
              <a:t> arasında yapılan birden fazla bağlantı arasındaki döngü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(E</a:t>
            </a:r>
            <a:r>
              <a:rPr lang="tr-TR" b="1" dirty="0">
                <a:ea typeface="Calibri" panose="020F0502020204030204" pitchFamily="34" charset="0"/>
                <a:cs typeface="Calibri" panose="020F0502020204030204" pitchFamily="34" charset="0"/>
              </a:rPr>
              <a:t>ğer portlar arasında LACP yoksa)</a:t>
            </a:r>
            <a:endParaRPr lang="tr-T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5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D412AD-9CF4-4510-97DC-34D6CC830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43467" y="691992"/>
            <a:ext cx="4025724" cy="552254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9B0210F-09B2-48D3-BB2B-3405D8A5D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055" y="1019503"/>
            <a:ext cx="3147848" cy="2065283"/>
          </a:xfrm>
        </p:spPr>
        <p:txBody>
          <a:bodyPr anchor="b">
            <a:normAutofit/>
          </a:bodyPr>
          <a:lstStyle/>
          <a:p>
            <a:r>
              <a:rPr lang="tr-TR" sz="4000" b="1" dirty="0" err="1">
                <a:solidFill>
                  <a:srgbClr val="FFFFFF"/>
                </a:solidFill>
                <a:latin typeface="+mn-lt"/>
              </a:rPr>
              <a:t>Spanning</a:t>
            </a:r>
            <a:r>
              <a:rPr lang="tr-TR" sz="40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tr-TR" sz="4000" b="1" dirty="0" err="1">
                <a:solidFill>
                  <a:srgbClr val="FFFFFF"/>
                </a:solidFill>
                <a:latin typeface="+mn-lt"/>
              </a:rPr>
              <a:t>Tree</a:t>
            </a:r>
            <a:r>
              <a:rPr lang="tr-TR" sz="4000" b="1" dirty="0">
                <a:solidFill>
                  <a:srgbClr val="FFFFFF"/>
                </a:solidFill>
                <a:latin typeface="+mn-lt"/>
              </a:rPr>
              <a:t> Protokolü</a:t>
            </a:r>
            <a:endParaRPr lang="tr-TR" sz="4000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FC89CA-47F1-4934-B283-0E52680A1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20600" y="3163562"/>
            <a:ext cx="310896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F4F31F8D-DB92-4278-9581-28B7DE03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311" y="3964560"/>
            <a:ext cx="3147848" cy="1479636"/>
          </a:xfrm>
        </p:spPr>
        <p:txBody>
          <a:bodyPr>
            <a:normAutofit/>
          </a:bodyPr>
          <a:lstStyle/>
          <a:p>
            <a:r>
              <a:rPr lang="tr-TR" sz="1800" dirty="0">
                <a:solidFill>
                  <a:srgbClr val="FFFFFF"/>
                </a:solidFill>
              </a:rPr>
              <a:t>Döngüye sebep olabilecek topoloji örnekleri:</a:t>
            </a:r>
          </a:p>
          <a:p>
            <a:endParaRPr lang="tr-TR" sz="1800" dirty="0">
              <a:solidFill>
                <a:srgbClr val="FFFFFF"/>
              </a:solidFill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C04AEF3-768D-4E00-A05D-3B0675C850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6539" y="2052144"/>
            <a:ext cx="6331994" cy="2532797"/>
          </a:xfrm>
          <a:prstGeom prst="rect">
            <a:avLst/>
          </a:prstGeom>
          <a:noFill/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53E9F0F-D8F0-4FA9-9722-6D42413A5095}"/>
              </a:ext>
            </a:extLst>
          </p:cNvPr>
          <p:cNvSpPr txBox="1"/>
          <p:nvPr/>
        </p:nvSpPr>
        <p:spPr>
          <a:xfrm>
            <a:off x="6642226" y="4877179"/>
            <a:ext cx="414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/>
              <a:t>Birden fazla switch ile oluşabilecek döngü</a:t>
            </a:r>
            <a:endParaRPr lang="tr-TR"/>
          </a:p>
        </p:txBody>
      </p:sp>
      <p:pic>
        <p:nvPicPr>
          <p:cNvPr id="12" name="Resim 11" descr="işaret, saat içeren bir resim&#10;&#10;Açıklama otomatik olarak oluşturuldu">
            <a:extLst>
              <a:ext uri="{FF2B5EF4-FFF2-40B4-BE49-F238E27FC236}">
                <a16:creationId xmlns:a16="http://schemas.microsoft.com/office/drawing/2014/main" id="{44B2852F-CE03-4EBA-8F72-52910E6CC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340" y="0"/>
            <a:ext cx="1831660" cy="8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0D41E61-40CF-47B0-BD8E-97F18BCCB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36" r="3785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80A91F0-89DE-49F9-86EF-9758E6119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>
                <a:latin typeface="+mn-lt"/>
              </a:rPr>
              <a:t>Spanning Tree Protokolü</a:t>
            </a:r>
            <a:endParaRPr lang="tr-TR">
              <a:latin typeface="+mn-lt"/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CA9F0DD1-F7F0-4B9C-8482-B294D5612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0298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Resim 20" descr="işaret, saat içeren bir resim&#10;&#10;Açıklama otomatik olarak oluşturuldu">
            <a:extLst>
              <a:ext uri="{FF2B5EF4-FFF2-40B4-BE49-F238E27FC236}">
                <a16:creationId xmlns:a16="http://schemas.microsoft.com/office/drawing/2014/main" id="{9DEC3FBC-D2B0-45D5-9EE7-1560D61695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7818"/>
            <a:ext cx="1831660" cy="8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0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A7E2974-C14F-4CD5-8FCF-6D1D03BE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94027"/>
            <a:ext cx="3816095" cy="4782873"/>
          </a:xfrm>
        </p:spPr>
        <p:txBody>
          <a:bodyPr>
            <a:normAutofit/>
          </a:bodyPr>
          <a:lstStyle/>
          <a:p>
            <a:pPr algn="r"/>
            <a:r>
              <a:rPr lang="tr-TR" b="1" dirty="0" err="1">
                <a:solidFill>
                  <a:schemeClr val="bg1"/>
                </a:solidFill>
                <a:latin typeface="+mn-lt"/>
              </a:rPr>
              <a:t>Spanning</a:t>
            </a:r>
            <a:r>
              <a:rPr lang="tr-T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b="1" dirty="0" err="1">
                <a:solidFill>
                  <a:schemeClr val="bg1"/>
                </a:solidFill>
                <a:latin typeface="+mn-lt"/>
              </a:rPr>
              <a:t>Tree</a:t>
            </a:r>
            <a:r>
              <a:rPr lang="tr-TR" b="1" dirty="0">
                <a:solidFill>
                  <a:schemeClr val="bg1"/>
                </a:solidFill>
                <a:latin typeface="+mn-lt"/>
              </a:rPr>
              <a:t> Protokolü Konfigürasyonu</a:t>
            </a:r>
            <a:endParaRPr lang="tr-TR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7505D246-1A78-423C-938C-FCA68E3D3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937" y="1966159"/>
            <a:ext cx="6791016" cy="263860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C4F1E4C6-CC83-464B-A16B-56FB9A88E883}"/>
              </a:ext>
            </a:extLst>
          </p:cNvPr>
          <p:cNvSpPr txBox="1"/>
          <p:nvPr/>
        </p:nvSpPr>
        <p:spPr>
          <a:xfrm>
            <a:off x="6456600" y="4668503"/>
            <a:ext cx="3468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DGS – 1210 STP Global Ayarları</a:t>
            </a:r>
          </a:p>
        </p:txBody>
      </p:sp>
      <p:pic>
        <p:nvPicPr>
          <p:cNvPr id="11" name="Resim 10" descr="işaret, saat içeren bir resim&#10;&#10;Açıklama otomatik olarak oluşturuldu">
            <a:extLst>
              <a:ext uri="{FF2B5EF4-FFF2-40B4-BE49-F238E27FC236}">
                <a16:creationId xmlns:a16="http://schemas.microsoft.com/office/drawing/2014/main" id="{9017DA88-4E4C-4433-9D4F-FB0EC0FF1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25987"/>
            <a:ext cx="1831660" cy="8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34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2550E4D-8C35-40EF-B228-6360DE5C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816096" cy="4782873"/>
          </a:xfrm>
        </p:spPr>
        <p:txBody>
          <a:bodyPr>
            <a:normAutofit/>
          </a:bodyPr>
          <a:lstStyle/>
          <a:p>
            <a:pPr algn="r"/>
            <a:r>
              <a:rPr lang="tr-TR" b="1" dirty="0" err="1">
                <a:solidFill>
                  <a:schemeClr val="bg1"/>
                </a:solidFill>
                <a:latin typeface="+mn-lt"/>
              </a:rPr>
              <a:t>Spanning</a:t>
            </a:r>
            <a:r>
              <a:rPr lang="tr-TR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b="1" dirty="0" err="1">
                <a:solidFill>
                  <a:schemeClr val="bg1"/>
                </a:solidFill>
                <a:latin typeface="+mn-lt"/>
              </a:rPr>
              <a:t>Tree</a:t>
            </a:r>
            <a:r>
              <a:rPr lang="tr-TR" b="1" dirty="0">
                <a:solidFill>
                  <a:schemeClr val="bg1"/>
                </a:solidFill>
                <a:latin typeface="+mn-lt"/>
              </a:rPr>
              <a:t> Protokolü Konfigürasyonu</a:t>
            </a:r>
            <a:endParaRPr lang="tr-TR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6CD74C3B-EC9F-4DDD-ACC5-3C8320AB0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9298" y="894027"/>
            <a:ext cx="6787720" cy="4423561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71701E9D-B5D4-4CFF-AFD4-A8516924CE37}"/>
              </a:ext>
            </a:extLst>
          </p:cNvPr>
          <p:cNvSpPr txBox="1"/>
          <p:nvPr/>
        </p:nvSpPr>
        <p:spPr>
          <a:xfrm>
            <a:off x="6620193" y="5293888"/>
            <a:ext cx="3226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DGS – 1210 STP Port Ayarları</a:t>
            </a:r>
          </a:p>
        </p:txBody>
      </p:sp>
      <p:pic>
        <p:nvPicPr>
          <p:cNvPr id="11" name="Resim 10" descr="işaret, saat içeren bir resim&#10;&#10;Açıklama otomatik olarak oluşturuldu">
            <a:extLst>
              <a:ext uri="{FF2B5EF4-FFF2-40B4-BE49-F238E27FC236}">
                <a16:creationId xmlns:a16="http://schemas.microsoft.com/office/drawing/2014/main" id="{0564F84E-407E-4A73-8125-252CB84A2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25987"/>
            <a:ext cx="1831660" cy="8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74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210</Words>
  <Application>Microsoft Office PowerPoint</Application>
  <PresentationFormat>Geniş ekran</PresentationFormat>
  <Paragraphs>24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TEMEL NETWORK </vt:lpstr>
      <vt:lpstr>Spanning Tree Protokolü (STP)</vt:lpstr>
      <vt:lpstr>Spanning Tree Protokolü </vt:lpstr>
      <vt:lpstr>Spanning Tree Protokolü </vt:lpstr>
      <vt:lpstr>Spanning Tree Protokolü</vt:lpstr>
      <vt:lpstr>Spanning Tree Protokolü</vt:lpstr>
      <vt:lpstr>Spanning Tree Protokolü</vt:lpstr>
      <vt:lpstr>Spanning Tree Protokolü Konfigürasyonu</vt:lpstr>
      <vt:lpstr>Spanning Tree Protokolü Konfigürasyonu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NETWORK</dc:title>
  <dc:creator>Ruken KART</dc:creator>
  <cp:lastModifiedBy>Windows Kullanıcısı</cp:lastModifiedBy>
  <cp:revision>9</cp:revision>
  <dcterms:created xsi:type="dcterms:W3CDTF">2020-04-08T22:15:49Z</dcterms:created>
  <dcterms:modified xsi:type="dcterms:W3CDTF">2020-05-14T12:08:15Z</dcterms:modified>
</cp:coreProperties>
</file>