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57" r:id="rId4"/>
    <p:sldId id="264" r:id="rId5"/>
    <p:sldId id="259" r:id="rId6"/>
    <p:sldId id="265" r:id="rId7"/>
    <p:sldId id="260" r:id="rId8"/>
    <p:sldId id="266"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285903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465614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02457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1847170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41398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4264645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606386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158559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216628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300486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381931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2696914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9" y="540328"/>
            <a:ext cx="8363272" cy="6129032"/>
          </a:xfrm>
        </p:spPr>
        <p:txBody>
          <a:bodyPr>
            <a:normAutofit/>
          </a:bodyPr>
          <a:lstStyle/>
          <a:p>
            <a:pPr marL="0" indent="0" algn="ctr">
              <a:buNone/>
            </a:pPr>
            <a:r>
              <a:rPr lang="tr-TR" sz="3200" b="1" cap="all" dirty="0" smtClean="0"/>
              <a:t>HUKUKÎ </a:t>
            </a:r>
            <a:r>
              <a:rPr lang="tr-TR" sz="3200" b="1" cap="all" dirty="0"/>
              <a:t>İŞLEMDEN </a:t>
            </a:r>
            <a:r>
              <a:rPr lang="tr-TR" sz="3200" b="1" cap="all" dirty="0" smtClean="0"/>
              <a:t>DOĞAN BORÇ </a:t>
            </a:r>
            <a:r>
              <a:rPr lang="tr-TR" sz="3200" b="1" cap="all" dirty="0"/>
              <a:t>İLİŞKİLERİ</a:t>
            </a:r>
          </a:p>
          <a:p>
            <a:pPr marL="0" indent="0" algn="ctr">
              <a:buNone/>
            </a:pPr>
            <a:r>
              <a:rPr lang="tr-TR" sz="3200" b="1" cap="all" dirty="0" err="1" smtClean="0"/>
              <a:t>HUKUKî</a:t>
            </a:r>
            <a:r>
              <a:rPr lang="tr-TR" sz="3200" b="1" cap="all" dirty="0" smtClean="0"/>
              <a:t> </a:t>
            </a:r>
            <a:r>
              <a:rPr lang="tr-TR" sz="3200" b="1" cap="all" dirty="0"/>
              <a:t>İŞLEM KAVRAMI</a:t>
            </a:r>
            <a:r>
              <a:rPr lang="tr-TR" cap="all" dirty="0"/>
              <a:t>	</a:t>
            </a:r>
            <a:endParaRPr lang="tr-TR" b="1" cap="all" dirty="0"/>
          </a:p>
          <a:p>
            <a:pPr marL="0" indent="0">
              <a:buNone/>
            </a:pPr>
            <a:endParaRPr lang="tr-TR" cap="all" dirty="0" smtClean="0"/>
          </a:p>
          <a:p>
            <a:pPr marL="0" indent="0">
              <a:buNone/>
            </a:pPr>
            <a:r>
              <a:rPr lang="tr-TR" cap="all" dirty="0" smtClean="0"/>
              <a:t>I.HUKUKÎ </a:t>
            </a:r>
            <a:r>
              <a:rPr lang="tr-TR" cap="all" dirty="0"/>
              <a:t>İŞLEMİN TARİFİ	</a:t>
            </a:r>
          </a:p>
          <a:p>
            <a:pPr marL="0" indent="0">
              <a:buNone/>
            </a:pPr>
            <a:r>
              <a:rPr lang="tr-TR" cap="all" dirty="0" err="1" smtClean="0"/>
              <a:t>II.HUKUKî</a:t>
            </a:r>
            <a:r>
              <a:rPr lang="tr-TR" cap="all" dirty="0" smtClean="0"/>
              <a:t> </a:t>
            </a:r>
            <a:r>
              <a:rPr lang="tr-TR" cap="all" dirty="0"/>
              <a:t>İŞLEMİN UNSURLARI	</a:t>
            </a:r>
          </a:p>
          <a:p>
            <a:pPr marL="0" indent="0">
              <a:buNone/>
            </a:pPr>
            <a:r>
              <a:rPr lang="tr-TR" dirty="0"/>
              <a:t>	</a:t>
            </a:r>
          </a:p>
          <a:p>
            <a:pPr marL="0" indent="0">
              <a:buNone/>
            </a:pPr>
            <a:r>
              <a:rPr lang="tr-TR" cap="all" dirty="0" smtClean="0"/>
              <a:t>III.HUKUKÎ </a:t>
            </a:r>
            <a:r>
              <a:rPr lang="tr-TR" cap="all" dirty="0"/>
              <a:t>İŞLEMİN SONUÇLARI	</a:t>
            </a:r>
          </a:p>
          <a:p>
            <a:pPr marL="0" indent="0">
              <a:buNone/>
            </a:pPr>
            <a:r>
              <a:rPr lang="en-GB" dirty="0" smtClean="0"/>
              <a:t>IV.HUKUKÎ </a:t>
            </a:r>
            <a:r>
              <a:rPr lang="en-GB" dirty="0"/>
              <a:t>İŞLEM KAVRAMI, SOYUT BİR </a:t>
            </a:r>
            <a:r>
              <a:rPr lang="en-GB" dirty="0" smtClean="0"/>
              <a:t>KAVRAMDIR</a:t>
            </a:r>
            <a:endParaRPr lang="tr-TR" dirty="0"/>
          </a:p>
        </p:txBody>
      </p:sp>
    </p:spTree>
    <p:extLst>
      <p:ext uri="{BB962C8B-B14F-4D97-AF65-F5344CB8AC3E}">
        <p14:creationId xmlns:p14="http://schemas.microsoft.com/office/powerpoint/2010/main" val="3167689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188640"/>
            <a:ext cx="8712968" cy="1008112"/>
          </a:xfrm>
        </p:spPr>
        <p:txBody>
          <a:bodyPr>
            <a:normAutofit/>
          </a:bodyPr>
          <a:lstStyle/>
          <a:p>
            <a:pPr algn="ctr"/>
            <a:r>
              <a:rPr lang="tr-TR" sz="2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HGK. T. 12.05.2004, E. 2004/11-254, K. 2004/295</a:t>
            </a:r>
            <a:endParaRPr lang="tr-TR" sz="2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İçerik Yer Tutucusu 2"/>
          <p:cNvSpPr>
            <a:spLocks noGrp="1"/>
          </p:cNvSpPr>
          <p:nvPr>
            <p:ph idx="1"/>
          </p:nvPr>
        </p:nvSpPr>
        <p:spPr>
          <a:xfrm>
            <a:off x="457200" y="1196752"/>
            <a:ext cx="8229600" cy="5127848"/>
          </a:xfrm>
        </p:spPr>
        <p:txBody>
          <a:bodyPr/>
          <a:lstStyle/>
          <a:p>
            <a:pPr algn="just"/>
            <a:r>
              <a:rPr lang="tr-TR" sz="3600" dirty="0">
                <a:latin typeface="Times New Roman" pitchFamily="18" charset="0"/>
                <a:cs typeface="Times New Roman" pitchFamily="18" charset="0"/>
              </a:rPr>
              <a:t>Muvazaalı işlemlerde ise tarafların sadece görünürdeki beyanları birbirine uygundur. Taraflar arasında </a:t>
            </a:r>
            <a:r>
              <a:rPr lang="tr-TR" sz="3600" b="1" u="sng" dirty="0">
                <a:effectLst>
                  <a:outerShdw blurRad="38100" dist="38100" dir="2700000" algn="tl">
                    <a:srgbClr val="000000">
                      <a:alpha val="43137"/>
                    </a:srgbClr>
                  </a:outerShdw>
                </a:effectLst>
                <a:latin typeface="Times New Roman" pitchFamily="18" charset="0"/>
                <a:cs typeface="Times New Roman" pitchFamily="18" charset="0"/>
              </a:rPr>
              <a:t>işlem iradesi mevcut </a:t>
            </a:r>
            <a:r>
              <a:rPr lang="tr-TR" sz="3600" dirty="0">
                <a:latin typeface="Times New Roman" pitchFamily="18" charset="0"/>
                <a:cs typeface="Times New Roman" pitchFamily="18" charset="0"/>
              </a:rPr>
              <a:t>değildir. Aksine tarafların iradesi muvazaalı işlemin geçerli olmaması konusunda birbirine uyumludur. Bu nedenle görünürdeki, muvazaalı işlem taraflar arasında geçersiz olup, hüküm ve sonuç doğurmaz. </a:t>
            </a:r>
          </a:p>
          <a:p>
            <a:endParaRPr lang="tr-TR" dirty="0"/>
          </a:p>
        </p:txBody>
      </p:sp>
    </p:spTree>
    <p:extLst>
      <p:ext uri="{BB962C8B-B14F-4D97-AF65-F5344CB8AC3E}">
        <p14:creationId xmlns:p14="http://schemas.microsoft.com/office/powerpoint/2010/main" val="737942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1" y="540328"/>
            <a:ext cx="8435280" cy="5913008"/>
          </a:xfrm>
        </p:spPr>
        <p:txBody>
          <a:bodyPr>
            <a:normAutofit/>
          </a:bodyPr>
          <a:lstStyle/>
          <a:p>
            <a:pPr marL="0" indent="0" algn="ctr">
              <a:buNone/>
            </a:pPr>
            <a:r>
              <a:rPr lang="tr-TR" sz="4000" b="1" cap="all" dirty="0" smtClean="0"/>
              <a:t> İRADE </a:t>
            </a:r>
            <a:r>
              <a:rPr lang="tr-TR" sz="4000" b="1" cap="all" dirty="0"/>
              <a:t>AÇIKLAMASI</a:t>
            </a:r>
            <a:r>
              <a:rPr lang="tr-TR" cap="all" dirty="0"/>
              <a:t>	</a:t>
            </a:r>
            <a:endParaRPr lang="tr-TR" b="1" cap="all" dirty="0"/>
          </a:p>
          <a:p>
            <a:pPr marL="0" indent="0">
              <a:buNone/>
            </a:pPr>
            <a:endParaRPr lang="tr-TR" cap="all" dirty="0" smtClean="0"/>
          </a:p>
          <a:p>
            <a:pPr marL="0" indent="0">
              <a:buNone/>
            </a:pPr>
            <a:endParaRPr lang="tr-TR" cap="all" dirty="0"/>
          </a:p>
          <a:p>
            <a:pPr marL="0" indent="0">
              <a:buNone/>
            </a:pPr>
            <a:r>
              <a:rPr lang="tr-TR" cap="all" dirty="0" smtClean="0"/>
              <a:t>I.İRADE </a:t>
            </a:r>
            <a:r>
              <a:rPr lang="tr-TR" cap="all" dirty="0"/>
              <a:t>AÇIKLAMASININ TANIMI	 </a:t>
            </a:r>
          </a:p>
          <a:p>
            <a:pPr marL="0" indent="0">
              <a:buNone/>
            </a:pPr>
            <a:r>
              <a:rPr lang="tr-TR" dirty="0"/>
              <a:t>	</a:t>
            </a:r>
          </a:p>
          <a:p>
            <a:pPr marL="0" indent="0">
              <a:buNone/>
            </a:pPr>
            <a:r>
              <a:rPr lang="tr-TR" cap="all" dirty="0" smtClean="0"/>
              <a:t>II.İRADE </a:t>
            </a:r>
            <a:r>
              <a:rPr lang="tr-TR" cap="all" dirty="0"/>
              <a:t>BEYANININ </a:t>
            </a:r>
            <a:r>
              <a:rPr lang="tr-TR" cap="all" dirty="0" smtClean="0"/>
              <a:t>UNSURLARI</a:t>
            </a:r>
          </a:p>
          <a:p>
            <a:pPr marL="0" indent="0">
              <a:buNone/>
            </a:pPr>
            <a:endParaRPr lang="tr-TR" cap="all" dirty="0" smtClean="0"/>
          </a:p>
          <a:p>
            <a:pPr marL="0" indent="0">
              <a:buNone/>
            </a:pPr>
            <a:r>
              <a:rPr lang="tr-TR" cap="all" dirty="0"/>
              <a:t>III.İRADE BEYANININ ÇEŞİTLERİ </a:t>
            </a:r>
            <a:r>
              <a:rPr lang="tr-TR" cap="all" dirty="0"/>
              <a:t>	</a:t>
            </a:r>
          </a:p>
          <a:p>
            <a:pPr marL="0" indent="0">
              <a:buNone/>
            </a:pPr>
            <a:r>
              <a:rPr lang="tr-TR" dirty="0" smtClean="0"/>
              <a:t>    </a:t>
            </a:r>
            <a:endParaRPr lang="tr-TR" dirty="0"/>
          </a:p>
        </p:txBody>
      </p:sp>
    </p:spTree>
    <p:extLst>
      <p:ext uri="{BB962C8B-B14F-4D97-AF65-F5344CB8AC3E}">
        <p14:creationId xmlns:p14="http://schemas.microsoft.com/office/powerpoint/2010/main" val="13794131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 </a:t>
            </a:r>
            <a:r>
              <a:rPr lang="tr-TR" dirty="0" smtClean="0">
                <a:solidFill>
                  <a:schemeClr val="tx1"/>
                </a:solidFill>
                <a:latin typeface="Times New Roman" pitchFamily="18" charset="0"/>
                <a:cs typeface="Times New Roman" pitchFamily="18" charset="0"/>
              </a:rPr>
              <a:t>Örtülü irade beyanı </a:t>
            </a:r>
            <a:endParaRPr lang="tr-TR" dirty="0">
              <a:solidFill>
                <a:schemeClr val="tx1"/>
              </a:solidFill>
              <a:latin typeface="Times New Roman" pitchFamily="18" charset="0"/>
              <a:cs typeface="Times New Roman" pitchFamily="18" charset="0"/>
            </a:endParaRPr>
          </a:p>
        </p:txBody>
      </p:sp>
      <p:sp>
        <p:nvSpPr>
          <p:cNvPr id="3" name="İçerik Yer Tutucusu 2"/>
          <p:cNvSpPr>
            <a:spLocks noGrp="1"/>
          </p:cNvSpPr>
          <p:nvPr>
            <p:ph idx="1"/>
          </p:nvPr>
        </p:nvSpPr>
        <p:spPr/>
        <p:txBody>
          <a:bodyPr>
            <a:normAutofit fontScale="77500" lnSpcReduction="20000"/>
          </a:bodyPr>
          <a:lstStyle/>
          <a:p>
            <a:pPr algn="just"/>
            <a:r>
              <a:rPr lang="tr-TR" sz="3000" b="1" dirty="0" smtClean="0">
                <a:latin typeface="Times New Roman" pitchFamily="18" charset="0"/>
                <a:cs typeface="Times New Roman" pitchFamily="18" charset="0"/>
              </a:rPr>
              <a:t>9. HD. T. 17.03.2008, E. 2007/27583, K. 2008/5294</a:t>
            </a:r>
          </a:p>
          <a:p>
            <a:pPr algn="just"/>
            <a:r>
              <a:rPr lang="tr-TR" dirty="0" smtClean="0"/>
              <a:t>Özel </a:t>
            </a:r>
            <a:r>
              <a:rPr lang="tr-TR" dirty="0"/>
              <a:t>amaçlı kullanım izni verilmiş olsa dahi, işçi internet ya da e-mail komünikasyon sisteminin sınırsız kullanımına mezun değildir. İşçiye interneti özel amaçlı kullanımı sadece açık irade beyanı ile verilmesi şart değildir. Bu yönde </a:t>
            </a:r>
            <a:r>
              <a:rPr lang="tr-TR" b="1" u="sng" dirty="0">
                <a:effectLst>
                  <a:outerShdw blurRad="38100" dist="38100" dir="2700000" algn="tl">
                    <a:srgbClr val="000000">
                      <a:alpha val="43137"/>
                    </a:srgbClr>
                  </a:outerShdw>
                </a:effectLst>
              </a:rPr>
              <a:t>izin örtülü olarak da verilebilir</a:t>
            </a:r>
            <a:r>
              <a:rPr lang="tr-TR" dirty="0"/>
              <a:t>. İşyerinde en az altı ay boyunca işveren tarafından özel amaçlı kullanımın </a:t>
            </a:r>
            <a:r>
              <a:rPr lang="tr-TR" dirty="0" err="1"/>
              <a:t>farkedilmesine</a:t>
            </a:r>
            <a:r>
              <a:rPr lang="tr-TR" dirty="0"/>
              <a:t> rağmen ses çıkarılmamış olması, örtülü izin olarak değerlendirilmelidir. Ancak bu surette işçinin, işverenin gelecekte de ses çıkarmayacağına dair haklı güveninden bahsedilebilir. Keza, işverenin dinlenme odasında internet bağlantısı olan bilgisayarları işçilerin kullanımına tahsis etmesi de </a:t>
            </a:r>
            <a:r>
              <a:rPr lang="tr-TR" b="1" dirty="0">
                <a:effectLst>
                  <a:outerShdw blurRad="38100" dist="38100" dir="2700000" algn="tl">
                    <a:srgbClr val="000000">
                      <a:alpha val="43137"/>
                    </a:srgbClr>
                  </a:outerShdw>
                </a:effectLst>
              </a:rPr>
              <a:t>örtülü</a:t>
            </a:r>
            <a:r>
              <a:rPr lang="tr-TR" dirty="0"/>
              <a:t> izin olarak görülmelidir. </a:t>
            </a:r>
          </a:p>
        </p:txBody>
      </p:sp>
    </p:spTree>
    <p:extLst>
      <p:ext uri="{BB962C8B-B14F-4D97-AF65-F5344CB8AC3E}">
        <p14:creationId xmlns:p14="http://schemas.microsoft.com/office/powerpoint/2010/main" val="3096221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1" y="540328"/>
            <a:ext cx="8435280" cy="6129032"/>
          </a:xfrm>
        </p:spPr>
        <p:txBody>
          <a:bodyPr>
            <a:normAutofit/>
          </a:bodyPr>
          <a:lstStyle/>
          <a:p>
            <a:pPr marL="0" indent="0" algn="ctr">
              <a:buNone/>
            </a:pPr>
            <a:r>
              <a:rPr lang="tr-TR" sz="4000" b="1" cap="all" dirty="0" smtClean="0"/>
              <a:t>İRADE </a:t>
            </a:r>
            <a:r>
              <a:rPr lang="tr-TR" sz="4000" b="1" cap="all" dirty="0"/>
              <a:t>BEYANLARININ YORUMU</a:t>
            </a:r>
            <a:r>
              <a:rPr lang="tr-TR" cap="all" dirty="0"/>
              <a:t>	</a:t>
            </a:r>
            <a:endParaRPr lang="tr-TR" b="1" cap="all" dirty="0"/>
          </a:p>
          <a:p>
            <a:pPr marL="400050" lvl="1" indent="0">
              <a:buNone/>
            </a:pPr>
            <a:endParaRPr lang="tr-TR" cap="all" dirty="0" smtClean="0"/>
          </a:p>
          <a:p>
            <a:pPr marL="400050" lvl="1" indent="0">
              <a:buNone/>
            </a:pPr>
            <a:endParaRPr lang="tr-TR" cap="all" dirty="0" smtClean="0"/>
          </a:p>
          <a:p>
            <a:pPr marL="400050" lvl="1" indent="0">
              <a:buNone/>
            </a:pPr>
            <a:r>
              <a:rPr lang="tr-TR" cap="all" dirty="0" smtClean="0"/>
              <a:t>I.YORUM </a:t>
            </a:r>
            <a:r>
              <a:rPr lang="tr-TR" cap="all" dirty="0"/>
              <a:t>KAVRAMI	</a:t>
            </a:r>
          </a:p>
          <a:p>
            <a:pPr marL="400050" lvl="1" indent="0">
              <a:buNone/>
            </a:pPr>
            <a:r>
              <a:rPr lang="tr-TR" cap="all" dirty="0" smtClean="0"/>
              <a:t>II.YORUM </a:t>
            </a:r>
            <a:r>
              <a:rPr lang="tr-TR" cap="all" dirty="0"/>
              <a:t>TEORİLERİ	</a:t>
            </a:r>
          </a:p>
          <a:p>
            <a:pPr marL="800100" lvl="2" indent="0">
              <a:buNone/>
            </a:pPr>
            <a:r>
              <a:rPr lang="tr-TR" dirty="0" smtClean="0"/>
              <a:t>1.İrade </a:t>
            </a:r>
            <a:r>
              <a:rPr lang="tr-TR" dirty="0"/>
              <a:t>teorisi 	</a:t>
            </a:r>
          </a:p>
          <a:p>
            <a:pPr marL="800100" lvl="2" indent="0">
              <a:buNone/>
            </a:pPr>
            <a:r>
              <a:rPr lang="tr-TR" dirty="0" smtClean="0"/>
              <a:t>2.Beyan </a:t>
            </a:r>
            <a:r>
              <a:rPr lang="tr-TR" dirty="0"/>
              <a:t>teorisi 	</a:t>
            </a:r>
          </a:p>
          <a:p>
            <a:pPr marL="800100" lvl="2" indent="0">
              <a:buNone/>
            </a:pPr>
            <a:r>
              <a:rPr lang="tr-TR" dirty="0" smtClean="0"/>
              <a:t>3.Güven </a:t>
            </a:r>
            <a:r>
              <a:rPr lang="tr-TR" dirty="0"/>
              <a:t>teorisi 	</a:t>
            </a:r>
          </a:p>
        </p:txBody>
      </p:sp>
    </p:spTree>
    <p:extLst>
      <p:ext uri="{BB962C8B-B14F-4D97-AF65-F5344CB8AC3E}">
        <p14:creationId xmlns:p14="http://schemas.microsoft.com/office/powerpoint/2010/main" val="1148128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88640"/>
            <a:ext cx="8229600" cy="720080"/>
          </a:xfrm>
        </p:spPr>
        <p:txBody>
          <a:bodyPr>
            <a:normAutofit fontScale="90000"/>
          </a:bodyPr>
          <a:lstStyle/>
          <a:p>
            <a:pPr algn="ctr"/>
            <a:r>
              <a:rPr lang="tr-TR"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Güven Teorisi</a:t>
            </a:r>
            <a:endParaRPr lang="tr-TR"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İçerik Yer Tutucusu 2"/>
          <p:cNvSpPr>
            <a:spLocks noGrp="1"/>
          </p:cNvSpPr>
          <p:nvPr>
            <p:ph idx="1"/>
          </p:nvPr>
        </p:nvSpPr>
        <p:spPr>
          <a:xfrm>
            <a:off x="179512" y="980728"/>
            <a:ext cx="8784976" cy="5760640"/>
          </a:xfrm>
        </p:spPr>
        <p:txBody>
          <a:bodyPr>
            <a:normAutofit fontScale="85000" lnSpcReduction="20000"/>
          </a:bodyPr>
          <a:lstStyle/>
          <a:p>
            <a:r>
              <a:rPr lang="tr-TR" sz="3600" b="1" dirty="0" smtClean="0">
                <a:latin typeface="Times New Roman" pitchFamily="18" charset="0"/>
                <a:cs typeface="Times New Roman" pitchFamily="18" charset="0"/>
              </a:rPr>
              <a:t>9. HD., </a:t>
            </a:r>
            <a:r>
              <a:rPr lang="tr-TR" sz="3600" b="1" dirty="0">
                <a:latin typeface="Times New Roman" pitchFamily="18" charset="0"/>
                <a:cs typeface="Times New Roman" pitchFamily="18" charset="0"/>
              </a:rPr>
              <a:t>T. </a:t>
            </a:r>
            <a:r>
              <a:rPr lang="tr-TR" sz="3600" b="1" dirty="0" smtClean="0">
                <a:latin typeface="Times New Roman" pitchFamily="18" charset="0"/>
                <a:cs typeface="Times New Roman" pitchFamily="18" charset="0"/>
              </a:rPr>
              <a:t>31.5.2016, E</a:t>
            </a:r>
            <a:r>
              <a:rPr lang="tr-TR" sz="3600" b="1" dirty="0">
                <a:latin typeface="Times New Roman" pitchFamily="18" charset="0"/>
                <a:cs typeface="Times New Roman" pitchFamily="18" charset="0"/>
              </a:rPr>
              <a:t>. </a:t>
            </a:r>
            <a:r>
              <a:rPr lang="tr-TR" sz="3600" b="1" dirty="0" smtClean="0">
                <a:latin typeface="Times New Roman" pitchFamily="18" charset="0"/>
                <a:cs typeface="Times New Roman" pitchFamily="18" charset="0"/>
              </a:rPr>
              <a:t>2016/16702, K</a:t>
            </a:r>
            <a:r>
              <a:rPr lang="tr-TR" sz="3600" b="1" dirty="0">
                <a:latin typeface="Times New Roman" pitchFamily="18" charset="0"/>
                <a:cs typeface="Times New Roman" pitchFamily="18" charset="0"/>
              </a:rPr>
              <a:t>. 2016/12869</a:t>
            </a:r>
          </a:p>
          <a:p>
            <a:pPr algn="just"/>
            <a:r>
              <a:rPr lang="tr-TR" sz="2800" dirty="0" smtClean="0"/>
              <a:t>Toplu </a:t>
            </a:r>
            <a:r>
              <a:rPr lang="tr-TR" sz="2800" dirty="0"/>
              <a:t>iş sözleşmesi kendine özgü bir özel hukuk sözleşmesidir ve normatif hükümler sözleşme taraflarının ortak iradesinin ürünü olduğu, bu nedenle, davaya konu hükmün yorumunda sözleşmelerin yorumlanmasına dair esaslara uyulması, </a:t>
            </a:r>
            <a:r>
              <a:rPr lang="tr-TR" sz="2800" b="1" u="sng" dirty="0">
                <a:effectLst>
                  <a:outerShdw blurRad="38100" dist="38100" dir="2700000" algn="tl">
                    <a:srgbClr val="000000">
                      <a:alpha val="43137"/>
                    </a:srgbClr>
                  </a:outerShdw>
                </a:effectLst>
              </a:rPr>
              <a:t>böylece güven teorisi çerçevesinde tarafların ortak sözleşme iradelerinin belirlenmesi</a:t>
            </a:r>
            <a:r>
              <a:rPr lang="tr-TR" sz="2800" u="sng" dirty="0"/>
              <a:t>, buna rağmen sonuca ulaşılamıyor ise, toplu iş sözleşmelerinin</a:t>
            </a:r>
            <a:r>
              <a:rPr lang="tr-TR" sz="2800" dirty="0"/>
              <a:t> kural olarak işçi lehine hükümler getirdiğinden hareketle, işçi lehine yoruma başvurulması gerektiği, sözleşmenin yorumlanması ile tarafların karşılıklı irade beyanlarının ortak anlamının tespit edileceği, gerçek veya </a:t>
            </a:r>
            <a:r>
              <a:rPr lang="tr-TR" sz="2800" dirty="0" err="1"/>
              <a:t>varsayımsal</a:t>
            </a:r>
            <a:r>
              <a:rPr lang="tr-TR" sz="2800" dirty="0"/>
              <a:t> ortak arzunun tespitinde ilk başvurulacak unsurun, sözleşmede tarafların kullandıkları deyimler olduğu, kullanılan deyimler ve sözleşmenin hükümlerinin tek başına değil, </a:t>
            </a:r>
            <a:r>
              <a:rPr lang="tr-TR" sz="2800" dirty="0" err="1"/>
              <a:t>sözleşmeninin</a:t>
            </a:r>
            <a:r>
              <a:rPr lang="tr-TR" sz="2800" dirty="0"/>
              <a:t> bütünü içinde değerlendirileceği, lafzi yorumla varılan çözümün sözleşmenin yapıldığı sıradaki şartlara uygun olup olmadığının üzerine durulması gerektiği, </a:t>
            </a:r>
          </a:p>
        </p:txBody>
      </p:sp>
    </p:spTree>
    <p:extLst>
      <p:ext uri="{BB962C8B-B14F-4D97-AF65-F5344CB8AC3E}">
        <p14:creationId xmlns:p14="http://schemas.microsoft.com/office/powerpoint/2010/main" val="1593173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3" y="540328"/>
            <a:ext cx="8507288" cy="6201040"/>
          </a:xfrm>
        </p:spPr>
        <p:txBody>
          <a:bodyPr>
            <a:normAutofit fontScale="85000" lnSpcReduction="10000"/>
          </a:bodyPr>
          <a:lstStyle/>
          <a:p>
            <a:pPr marL="0" indent="0" algn="ctr" defTabSz="360000">
              <a:buNone/>
            </a:pPr>
            <a:r>
              <a:rPr lang="tr-TR" sz="4000" b="1" cap="all" dirty="0" err="1" smtClean="0"/>
              <a:t>HUKUKî</a:t>
            </a:r>
            <a:r>
              <a:rPr lang="tr-TR" sz="4000" b="1" cap="all" dirty="0" smtClean="0"/>
              <a:t> </a:t>
            </a:r>
            <a:r>
              <a:rPr lang="tr-TR" sz="4000" b="1" cap="all" dirty="0"/>
              <a:t>İŞLEMLERİN DİĞER HUKUKİ FİİLLERDEN AYRILMASI</a:t>
            </a:r>
            <a:r>
              <a:rPr lang="tr-TR" cap="all" dirty="0"/>
              <a:t>	</a:t>
            </a:r>
            <a:endParaRPr lang="tr-TR" b="1" cap="all" dirty="0"/>
          </a:p>
          <a:p>
            <a:pPr marL="0" indent="0" defTabSz="360000">
              <a:buNone/>
            </a:pPr>
            <a:endParaRPr lang="tr-TR" cap="all" dirty="0" smtClean="0"/>
          </a:p>
          <a:p>
            <a:pPr marL="0" indent="0" defTabSz="360000">
              <a:buNone/>
            </a:pPr>
            <a:endParaRPr lang="tr-TR" cap="all" dirty="0" smtClean="0"/>
          </a:p>
          <a:p>
            <a:pPr marL="0" indent="0" defTabSz="360000">
              <a:buNone/>
            </a:pPr>
            <a:r>
              <a:rPr lang="tr-TR" cap="all" dirty="0" err="1" smtClean="0"/>
              <a:t>I.HUKUKî</a:t>
            </a:r>
            <a:r>
              <a:rPr lang="tr-TR" cap="all" dirty="0" smtClean="0"/>
              <a:t> </a:t>
            </a:r>
            <a:r>
              <a:rPr lang="tr-TR" cap="all" dirty="0"/>
              <a:t>OLAYLAR	</a:t>
            </a:r>
          </a:p>
          <a:p>
            <a:pPr marL="0" indent="0" defTabSz="360000">
              <a:buNone/>
            </a:pPr>
            <a:r>
              <a:rPr lang="tr-TR" cap="all" dirty="0" err="1" smtClean="0"/>
              <a:t>II.HUKUKî</a:t>
            </a:r>
            <a:r>
              <a:rPr lang="tr-TR" cap="all" dirty="0" smtClean="0"/>
              <a:t> </a:t>
            </a:r>
            <a:r>
              <a:rPr lang="tr-TR" cap="all" dirty="0"/>
              <a:t>FİİLLER	</a:t>
            </a:r>
            <a:endParaRPr lang="tr-TR" cap="all" dirty="0" smtClean="0"/>
          </a:p>
          <a:p>
            <a:pPr marL="0" indent="0">
              <a:buNone/>
            </a:pPr>
            <a:r>
              <a:rPr lang="tr-TR" cap="all" dirty="0" err="1"/>
              <a:t>I.HUKUKî</a:t>
            </a:r>
            <a:r>
              <a:rPr lang="tr-TR" cap="all" dirty="0"/>
              <a:t> İŞLEM İLE DÜZENLENEN </a:t>
            </a:r>
            <a:r>
              <a:rPr lang="tr-TR" cap="all" dirty="0" err="1"/>
              <a:t>HUKUKî</a:t>
            </a:r>
            <a:r>
              <a:rPr lang="tr-TR" cap="all" dirty="0"/>
              <a:t> İLİŞKİNİN İÇERİĞİNE GÖRE	</a:t>
            </a:r>
          </a:p>
          <a:p>
            <a:pPr marL="0" indent="0">
              <a:buNone/>
            </a:pPr>
            <a:r>
              <a:rPr lang="tr-TR" cap="all" dirty="0" err="1"/>
              <a:t>II.HUKUKî</a:t>
            </a:r>
            <a:r>
              <a:rPr lang="tr-TR" cap="all" dirty="0"/>
              <a:t> İŞLEME KATILANLARIN SAYISINA GÖRE	 </a:t>
            </a:r>
          </a:p>
          <a:p>
            <a:pPr marL="0" indent="0">
              <a:buNone/>
            </a:pPr>
            <a:r>
              <a:rPr lang="tr-TR" dirty="0"/>
              <a:t>	</a:t>
            </a:r>
          </a:p>
          <a:p>
            <a:pPr marL="0" indent="0">
              <a:buNone/>
            </a:pPr>
            <a:r>
              <a:rPr lang="tr-TR" cap="all" dirty="0"/>
              <a:t>III.İVAZLI İVAZSIZ OLMALARINA GÖRE HUKUKİ İŞLEMLER	</a:t>
            </a:r>
          </a:p>
          <a:p>
            <a:pPr marL="0" indent="0">
              <a:buNone/>
            </a:pPr>
            <a:r>
              <a:rPr lang="tr-TR" cap="all" dirty="0"/>
              <a:t>IV.HUKUKÎ SONUÇLARINI MEYDANA GETİRDİKLERİ ANA GÖRE</a:t>
            </a:r>
            <a:br>
              <a:rPr lang="tr-TR" cap="all" dirty="0"/>
            </a:br>
            <a:r>
              <a:rPr lang="tr-TR" cap="all" dirty="0"/>
              <a:t>HUKUKÎ </a:t>
            </a:r>
            <a:r>
              <a:rPr lang="tr-TR" cap="all" dirty="0" smtClean="0"/>
              <a:t>İŞLEMLER</a:t>
            </a:r>
          </a:p>
          <a:p>
            <a:pPr marL="0" indent="0">
              <a:buNone/>
            </a:pPr>
            <a:r>
              <a:rPr lang="tr-TR" cap="all" dirty="0"/>
              <a:t>V.MALVARLIĞINA YAPTIKLARI ETKİLERE GÖRE </a:t>
            </a:r>
            <a:r>
              <a:rPr lang="tr-TR" cap="all" dirty="0" err="1"/>
              <a:t>HUKUKî</a:t>
            </a:r>
            <a:r>
              <a:rPr lang="tr-TR" cap="all" dirty="0"/>
              <a:t> İŞLEM ÇEŞİTLERİ	</a:t>
            </a:r>
          </a:p>
          <a:p>
            <a:pPr marL="0" indent="0">
              <a:buNone/>
            </a:pPr>
            <a:r>
              <a:rPr lang="en-GB" dirty="0"/>
              <a:t>VI.SEBEBE BAĞLI OLUP OLMAMALARINA GÖRE</a:t>
            </a:r>
            <a:r>
              <a:rPr lang="tr-TR" dirty="0"/>
              <a:t> </a:t>
            </a:r>
            <a:r>
              <a:rPr lang="en-GB" dirty="0" err="1"/>
              <a:t>HUKUKî</a:t>
            </a:r>
            <a:r>
              <a:rPr lang="en-GB" dirty="0"/>
              <a:t> İŞLEM  ÇEŞİTLERİ</a:t>
            </a:r>
            <a:endParaRPr lang="tr-TR" dirty="0"/>
          </a:p>
          <a:p>
            <a:pPr marL="0" indent="0">
              <a:buNone/>
            </a:pPr>
            <a:r>
              <a:rPr lang="tr-TR" cap="all" dirty="0"/>
              <a:t>	</a:t>
            </a:r>
          </a:p>
          <a:p>
            <a:pPr marL="0" indent="0" defTabSz="360000">
              <a:buNone/>
            </a:pPr>
            <a:endParaRPr lang="tr-TR" cap="all" dirty="0"/>
          </a:p>
          <a:p>
            <a:pPr marL="0" indent="0" defTabSz="360000">
              <a:buNone/>
            </a:pPr>
            <a:r>
              <a:rPr lang="tr-TR" dirty="0" smtClean="0"/>
              <a:t>	</a:t>
            </a:r>
            <a:endParaRPr lang="tr-TR" dirty="0"/>
          </a:p>
        </p:txBody>
      </p:sp>
    </p:spTree>
    <p:extLst>
      <p:ext uri="{BB962C8B-B14F-4D97-AF65-F5344CB8AC3E}">
        <p14:creationId xmlns:p14="http://schemas.microsoft.com/office/powerpoint/2010/main" val="8069050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77500" lnSpcReduction="20000"/>
          </a:bodyPr>
          <a:lstStyle/>
          <a:p>
            <a:r>
              <a:rPr lang="tr-TR" b="1" dirty="0" smtClean="0">
                <a:effectLst>
                  <a:outerShdw blurRad="38100" dist="38100" dir="2700000" algn="tl">
                    <a:srgbClr val="000000">
                      <a:alpha val="43137"/>
                    </a:srgbClr>
                  </a:outerShdw>
                </a:effectLst>
                <a:latin typeface="Times New Roman" pitchFamily="18" charset="0"/>
                <a:cs typeface="Times New Roman" pitchFamily="18" charset="0"/>
              </a:rPr>
              <a:t>1. HD. T. 11.12.1996, E. 1996/14548, K. 1996/14984</a:t>
            </a:r>
          </a:p>
          <a:p>
            <a:r>
              <a:rPr lang="tr-TR" dirty="0" smtClean="0"/>
              <a:t>«Tapuda </a:t>
            </a:r>
            <a:r>
              <a:rPr lang="tr-TR" dirty="0"/>
              <a:t>yapılan temlik ve tesciller </a:t>
            </a:r>
            <a:r>
              <a:rPr lang="tr-TR" b="1" u="sng" dirty="0">
                <a:effectLst>
                  <a:outerShdw blurRad="38100" dist="38100" dir="2700000" algn="tl">
                    <a:srgbClr val="000000">
                      <a:alpha val="43137"/>
                    </a:srgbClr>
                  </a:outerShdw>
                </a:effectLst>
              </a:rPr>
              <a:t>illi işlemler olduğundan</a:t>
            </a:r>
            <a:r>
              <a:rPr lang="tr-TR" dirty="0"/>
              <a:t>, tapunun dayanağı sözleşme geçersiz ise tapu kaydının da iptali gerekir</a:t>
            </a:r>
            <a:r>
              <a:rPr lang="tr-TR" dirty="0" smtClean="0"/>
              <a:t>.»</a:t>
            </a:r>
          </a:p>
          <a:p>
            <a:r>
              <a:rPr lang="tr-TR" sz="3300" b="1" dirty="0" smtClean="0">
                <a:effectLst>
                  <a:outerShdw blurRad="38100" dist="38100" dir="2700000" algn="tl">
                    <a:srgbClr val="000000">
                      <a:alpha val="43137"/>
                    </a:srgbClr>
                  </a:outerShdw>
                </a:effectLst>
                <a:latin typeface="Times New Roman" pitchFamily="18" charset="0"/>
                <a:cs typeface="Times New Roman" pitchFamily="18" charset="0"/>
              </a:rPr>
              <a:t>HGK. T. 27.01.1999, E. 1999/1-20, K. 1999/17</a:t>
            </a:r>
          </a:p>
          <a:p>
            <a:pPr algn="just"/>
            <a:r>
              <a:rPr lang="tr-TR" dirty="0" smtClean="0">
                <a:latin typeface="Times New Roman" pitchFamily="18" charset="0"/>
                <a:cs typeface="Times New Roman" pitchFamily="18" charset="0"/>
              </a:rPr>
              <a:t>Muvazaa </a:t>
            </a:r>
            <a:r>
              <a:rPr lang="tr-TR" dirty="0">
                <a:latin typeface="Times New Roman" pitchFamily="18" charset="0"/>
                <a:cs typeface="Times New Roman" pitchFamily="18" charset="0"/>
              </a:rPr>
              <a:t>nedeniyle geçersiz sözleşmeye dayanılarak bir taşınmazın tapuda temliki yapılmışsa bu tescil yolsuz bir tescil hükmündedir. </a:t>
            </a:r>
            <a:r>
              <a:rPr lang="tr-TR" b="1" u="sng" dirty="0">
                <a:effectLst>
                  <a:outerShdw blurRad="38100" dist="38100" dir="2700000" algn="tl">
                    <a:srgbClr val="000000">
                      <a:alpha val="43137"/>
                    </a:srgbClr>
                  </a:outerShdw>
                </a:effectLst>
                <a:latin typeface="Times New Roman" pitchFamily="18" charset="0"/>
                <a:cs typeface="Times New Roman" pitchFamily="18" charset="0"/>
              </a:rPr>
              <a:t>Tapuda yapılan temlik ve tesciller illi işlemler olduğundan</a:t>
            </a:r>
            <a:r>
              <a:rPr lang="tr-TR" dirty="0">
                <a:latin typeface="Times New Roman" pitchFamily="18" charset="0"/>
                <a:cs typeface="Times New Roman" pitchFamily="18" charset="0"/>
              </a:rPr>
              <a:t> tapunun dayanağı sözleşme geçersiz ise tapu kaydının da Medeni Kanun'un 933. </a:t>
            </a:r>
            <a:r>
              <a:rPr lang="tr-TR" dirty="0" smtClean="0">
                <a:latin typeface="Times New Roman" pitchFamily="18" charset="0"/>
                <a:cs typeface="Times New Roman" pitchFamily="18" charset="0"/>
              </a:rPr>
              <a:t>maddesine (TMK. m. 1025) </a:t>
            </a:r>
            <a:r>
              <a:rPr lang="tr-TR" dirty="0">
                <a:latin typeface="Times New Roman" pitchFamily="18" charset="0"/>
                <a:cs typeface="Times New Roman" pitchFamily="18" charset="0"/>
              </a:rPr>
              <a:t>göre iptali gerekir. </a:t>
            </a:r>
            <a:r>
              <a:rPr lang="tr-TR" dirty="0" err="1">
                <a:latin typeface="Times New Roman" pitchFamily="18" charset="0"/>
                <a:cs typeface="Times New Roman" pitchFamily="18" charset="0"/>
              </a:rPr>
              <a:t>Aynca</a:t>
            </a:r>
            <a:r>
              <a:rPr lang="tr-TR" dirty="0">
                <a:latin typeface="Times New Roman" pitchFamily="18" charset="0"/>
                <a:cs typeface="Times New Roman" pitchFamily="18" charset="0"/>
              </a:rPr>
              <a:t> muvazaalı sözleşmeler yapıldığı andan itibaren taraflar arasında hüküm ve sonuç doğurmayacağından, açılan dava sonunda verilen karar, yenilik doğurucu ( </a:t>
            </a:r>
            <a:r>
              <a:rPr lang="tr-TR" dirty="0" err="1">
                <a:latin typeface="Times New Roman" pitchFamily="18" charset="0"/>
                <a:cs typeface="Times New Roman" pitchFamily="18" charset="0"/>
              </a:rPr>
              <a:t>inşai</a:t>
            </a:r>
            <a:r>
              <a:rPr lang="tr-TR" dirty="0">
                <a:latin typeface="Times New Roman" pitchFamily="18" charset="0"/>
                <a:cs typeface="Times New Roman" pitchFamily="18" charset="0"/>
              </a:rPr>
              <a:t> ) bir hüküm değil, açıklayıcı ( </a:t>
            </a:r>
            <a:r>
              <a:rPr lang="tr-TR" dirty="0" err="1">
                <a:latin typeface="Times New Roman" pitchFamily="18" charset="0"/>
                <a:cs typeface="Times New Roman" pitchFamily="18" charset="0"/>
              </a:rPr>
              <a:t>ihdasi</a:t>
            </a:r>
            <a:r>
              <a:rPr lang="tr-TR" dirty="0">
                <a:latin typeface="Times New Roman" pitchFamily="18" charset="0"/>
                <a:cs typeface="Times New Roman" pitchFamily="18" charset="0"/>
              </a:rPr>
              <a:t> ) bir hüküm durumundadır. </a:t>
            </a:r>
          </a:p>
        </p:txBody>
      </p:sp>
    </p:spTree>
    <p:extLst>
      <p:ext uri="{BB962C8B-B14F-4D97-AF65-F5344CB8AC3E}">
        <p14:creationId xmlns:p14="http://schemas.microsoft.com/office/powerpoint/2010/main" val="9315466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467</Words>
  <Application>Microsoft Office PowerPoint</Application>
  <PresentationFormat>Ekran Gösterisi (4:3)</PresentationFormat>
  <Paragraphs>52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Dalga Biçimi</vt:lpstr>
      <vt:lpstr>PowerPoint Sunusu</vt:lpstr>
      <vt:lpstr>HGK. T. 12.05.2004, E. 2004/11-254, K. 2004/295</vt:lpstr>
      <vt:lpstr>PowerPoint Sunusu</vt:lpstr>
      <vt:lpstr> Örtülü irade beyanı </vt:lpstr>
      <vt:lpstr>PowerPoint Sunusu</vt:lpstr>
      <vt:lpstr>Güven Teorisi</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7</cp:revision>
  <dcterms:created xsi:type="dcterms:W3CDTF">2018-02-28T12:46:50Z</dcterms:created>
  <dcterms:modified xsi:type="dcterms:W3CDTF">2018-03-03T09:30:38Z</dcterms:modified>
</cp:coreProperties>
</file>