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  <p:sldId id="269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0"/>
    <p:restoredTop sz="94662"/>
  </p:normalViewPr>
  <p:slideViewPr>
    <p:cSldViewPr snapToGrid="0" snapToObjects="1">
      <p:cViewPr varScale="1">
        <p:scale>
          <a:sx n="73" d="100"/>
          <a:sy n="73" d="100"/>
        </p:scale>
        <p:origin x="59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71814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aşlık ve Resim Yazıs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32442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Resim Yazılı Alın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2000880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950344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Alıntı İsim Kart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8205056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Doğru veya Yanlı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047530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768791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09321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94099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417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8404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90044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409968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3097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08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4362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3/24/2021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83363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09C034D3-149A-C940-A0EF-9D1624A33F4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HUKUK BAŞLANGICI</a:t>
            </a:r>
            <a:endParaRPr lang="tr-TR" dirty="0"/>
          </a:p>
        </p:txBody>
      </p:sp>
      <p:sp>
        <p:nvSpPr>
          <p:cNvPr id="3" name="Alt Başlık 2">
            <a:extLst>
              <a:ext uri="{FF2B5EF4-FFF2-40B4-BE49-F238E27FC236}">
                <a16:creationId xmlns:a16="http://schemas.microsoft.com/office/drawing/2014/main" id="{37E78F00-F2C7-364B-B937-63F11DBE461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HAKLARIN TÜRLERİ - III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318476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F586C-1668-3E46-BAD7-B5316B3545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AMAÇLARINA GÖRE ÖZEL HAKLAR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D1865942-4556-EF43-988F-222594F23DE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06245"/>
          </a:xfrm>
        </p:spPr>
        <p:txBody>
          <a:bodyPr/>
          <a:lstStyle/>
          <a:p>
            <a:r>
              <a:rPr lang="tr-TR" dirty="0"/>
              <a:t>Yenilik doğuran </a:t>
            </a:r>
            <a:r>
              <a:rPr lang="tr-TR" dirty="0" smtClean="0"/>
              <a:t>haklar (devam)</a:t>
            </a:r>
          </a:p>
          <a:p>
            <a:pPr lvl="1"/>
            <a:r>
              <a:rPr lang="tr-TR" dirty="0" smtClean="0"/>
              <a:t>Bozucu yenilik </a:t>
            </a:r>
            <a:r>
              <a:rPr lang="tr-TR" dirty="0"/>
              <a:t>doğuran </a:t>
            </a:r>
            <a:r>
              <a:rPr lang="tr-TR" dirty="0" smtClean="0"/>
              <a:t>haklar</a:t>
            </a:r>
          </a:p>
          <a:p>
            <a:pPr lvl="2"/>
            <a:r>
              <a:rPr lang="tr-TR" dirty="0" smtClean="0"/>
              <a:t>Kullanılmasıyla mevcut bir hak veya hukuki ilişkiyi ortadan kaldırır.</a:t>
            </a:r>
          </a:p>
          <a:p>
            <a:pPr lvl="2"/>
            <a:r>
              <a:rPr lang="tr-TR" dirty="0" smtClean="0"/>
              <a:t>Sözleşmeyi fesih hakkı bu haklardandır.</a:t>
            </a:r>
          </a:p>
          <a:p>
            <a:r>
              <a:rPr lang="tr-TR" dirty="0" smtClean="0"/>
              <a:t>Alelâde haklar</a:t>
            </a:r>
          </a:p>
          <a:p>
            <a:pPr lvl="1"/>
            <a:r>
              <a:rPr lang="tr-TR" dirty="0" smtClean="0"/>
              <a:t>Kullanılmasıyla yeni bir hukuki durum meydana getirmeyen haklardır.</a:t>
            </a:r>
          </a:p>
          <a:p>
            <a:pPr lvl="1"/>
            <a:r>
              <a:rPr lang="tr-TR" dirty="0" smtClean="0"/>
              <a:t>Özel hukuktaki hakların çoğunluğu bu şekildedir. Geçit hakkı bu haklardandır. Kullanılmasıyla sona ermez ve yeni bir hukuki durum ortaya çıkarmaz.</a:t>
            </a:r>
          </a:p>
          <a:p>
            <a:pPr lvl="1"/>
            <a:r>
              <a:rPr lang="tr-TR" dirty="0" smtClean="0"/>
              <a:t>Bu haklar aynı zamanda «yenilik doğurmayan haklar» veya «hâkimiyet ifade eden haklar» olarak da ifade edilmektedir.</a:t>
            </a:r>
            <a:endParaRPr lang="tr-TR" dirty="0"/>
          </a:p>
          <a:p>
            <a:pPr lvl="1"/>
            <a:endParaRPr lang="tr-TR" dirty="0"/>
          </a:p>
          <a:p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5492504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Bağımsız olup olmamalarına göre özel haklar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Bağımsız haklar</a:t>
            </a:r>
          </a:p>
          <a:p>
            <a:pPr lvl="1"/>
            <a:r>
              <a:rPr lang="tr-TR" dirty="0" smtClean="0"/>
              <a:t>Doğrudan doğruya sahip olunan haklardır. Kullanılması için başka bir hakka sahip olunması gerekmemektedir.</a:t>
            </a:r>
          </a:p>
          <a:p>
            <a:pPr lvl="1"/>
            <a:r>
              <a:rPr lang="tr-TR" dirty="0" smtClean="0"/>
              <a:t>Mülkiyet hakkı ve alacak hakkı bu haklardandır.</a:t>
            </a:r>
          </a:p>
          <a:p>
            <a:r>
              <a:rPr lang="tr-TR" dirty="0" smtClean="0"/>
              <a:t>Bağımlı haklar</a:t>
            </a:r>
          </a:p>
          <a:p>
            <a:pPr lvl="1"/>
            <a:r>
              <a:rPr lang="tr-TR" dirty="0" smtClean="0"/>
              <a:t>Kullanılması için başka bir hakkın varlığına veya bir hukuki ilişkide taraf olunmasına ihtiyaç vardır.</a:t>
            </a:r>
          </a:p>
          <a:p>
            <a:pPr lvl="1"/>
            <a:r>
              <a:rPr lang="tr-TR" dirty="0" smtClean="0"/>
              <a:t>Bağlı oldukları hak veya ilişkilere göre, eşyaya bağlı haklar, alacağa bağlı haklar ve sözleşmeye bağlı haklar olmak üzere üçe ayrılırlar.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59729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Bağımsız olup olmamalarına göre özel haklar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58498"/>
          </a:xfrm>
        </p:spPr>
        <p:txBody>
          <a:bodyPr/>
          <a:lstStyle/>
          <a:p>
            <a:r>
              <a:rPr lang="tr-TR" dirty="0"/>
              <a:t>Bağımlı </a:t>
            </a:r>
            <a:r>
              <a:rPr lang="tr-TR" dirty="0" smtClean="0"/>
              <a:t>haklar (devam)</a:t>
            </a:r>
          </a:p>
          <a:p>
            <a:pPr lvl="1"/>
            <a:r>
              <a:rPr lang="tr-TR" dirty="0" smtClean="0"/>
              <a:t>Eşyaya bağlı haklar</a:t>
            </a:r>
          </a:p>
          <a:p>
            <a:pPr lvl="2"/>
            <a:r>
              <a:rPr lang="tr-TR" dirty="0" smtClean="0"/>
              <a:t>Bir hakka sahip olmak için eşya üzerinde mülkiyet hakkı sahipliğinin önemli olduğu haklardır.</a:t>
            </a:r>
          </a:p>
          <a:p>
            <a:pPr lvl="2"/>
            <a:r>
              <a:rPr lang="tr-TR" dirty="0" smtClean="0"/>
              <a:t>Örneğin bir taşınmaz lehine başka taşınmaz üzerindeki manzara kapatmama irtifakı, kurulmuşsa, bu irtifak hakkından, ilgili taşınmaz üzerinde mülkiyet hakkı bulunan kişi yararlanabilir.</a:t>
            </a:r>
          </a:p>
          <a:p>
            <a:pPr lvl="1"/>
            <a:r>
              <a:rPr lang="tr-TR" dirty="0" smtClean="0"/>
              <a:t>Alacağa bağlı haklar</a:t>
            </a:r>
          </a:p>
          <a:p>
            <a:pPr lvl="2"/>
            <a:r>
              <a:rPr lang="tr-TR" dirty="0" smtClean="0"/>
              <a:t>Hak sahipliğinin bir alacağa bağlı olduğu durumlarda söz konusudur. Faiz talep etme hakkı bu haklardandır.</a:t>
            </a:r>
          </a:p>
          <a:p>
            <a:pPr lvl="1"/>
            <a:r>
              <a:rPr lang="tr-TR" dirty="0" smtClean="0"/>
              <a:t>Sözleşmeye bağlı haklar</a:t>
            </a:r>
          </a:p>
          <a:p>
            <a:pPr lvl="2"/>
            <a:r>
              <a:rPr lang="tr-TR" dirty="0" smtClean="0"/>
              <a:t>Hak sahipliğinin bir sözleşmeye taraf olmaya bağlı olduğu durumlarda söz konusudur. Sözleşmeyi feshetme veya sözleşmeden dönme hakları bu haklardandır.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009317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Özel haklar ile kamu haklarının karşılaştırılması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Özel haklardan yararlanma konusunda herkes eşit olduğu hâlde, kamu haklarından yararlanmada tam bir eşitlik yoktur. Zira kamu haklarından yararlanma; yaş seviyesi, öğrenim durumu gibi şartlara bağlı tutulmaktadır. Ancak kamu haklarında da aynı konumda olan kişiler arasında eşitlik mevcuttur.</a:t>
            </a:r>
          </a:p>
          <a:p>
            <a:r>
              <a:rPr lang="tr-TR" dirty="0" smtClean="0"/>
              <a:t>Özle haklardan hem vatandaşlar hem de yabancılar yararlanabilirken kamu haklarından kural olarak yalnızca vatandaşlar yararlanabilir. Örneğin seçme ve seçilme hakkı veya kamuda çalışma hakkı için vatandaş olma </a:t>
            </a:r>
            <a:r>
              <a:rPr lang="tr-TR" smtClean="0"/>
              <a:t>şartı bulunmaktadır.</a:t>
            </a:r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1402118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C315317-64F8-E14E-AD9A-599A0C228C7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Konularına göre özel haklar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4D90202D-61EA-FC4C-AC65-972CD73C2D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Hakkın korumak istedikleri menfaatler ve yöneldikleri varlıklar göz önüne alınarak yapılan ayrımdır. </a:t>
            </a:r>
          </a:p>
          <a:p>
            <a:r>
              <a:rPr lang="tr-TR" dirty="0" smtClean="0"/>
              <a:t>Bu menfaat ve varlıklar maddi veya manevi olabilir.</a:t>
            </a:r>
          </a:p>
          <a:p>
            <a:r>
              <a:rPr lang="tr-TR" dirty="0" smtClean="0"/>
              <a:t>Maddi menfaat ve varlıkların korunmasına yönelik haklar «malvarlığı (mamelek) hakları», manevi olanların korunmasına yönelik haklar ise «kişilik </a:t>
            </a:r>
            <a:r>
              <a:rPr lang="tr-TR" dirty="0" err="1" smtClean="0"/>
              <a:t>hakları»dır</a:t>
            </a:r>
            <a:r>
              <a:rPr lang="tr-TR" dirty="0" smtClean="0"/>
              <a:t>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719524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B1466FE0-3649-514B-A96E-916D11851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Konularına göre özel haklar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24AA03F5-B1F4-2A4F-BCDB-2AC5BA9FF6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993182"/>
          </a:xfrm>
        </p:spPr>
        <p:txBody>
          <a:bodyPr/>
          <a:lstStyle/>
          <a:p>
            <a:r>
              <a:rPr lang="tr-TR" dirty="0" smtClean="0"/>
              <a:t>Malvarlığı (mamelek) hakları</a:t>
            </a:r>
          </a:p>
          <a:p>
            <a:pPr lvl="1"/>
            <a:r>
              <a:rPr lang="tr-TR" dirty="0" smtClean="0"/>
              <a:t>Kişinin sahip olduğu ve para ile ölçülebilen hak ve yükümlülüklerinin toplamına malvarlığı denilmektedir.</a:t>
            </a:r>
          </a:p>
          <a:p>
            <a:pPr lvl="1"/>
            <a:r>
              <a:rPr lang="tr-TR" dirty="0" smtClean="0"/>
              <a:t>Dolayısıyla malvarlığı, aktif ve pasif unsurdan meydana gelir.</a:t>
            </a:r>
          </a:p>
          <a:p>
            <a:pPr lvl="1"/>
            <a:r>
              <a:rPr lang="tr-TR" dirty="0" smtClean="0"/>
              <a:t>Aktif unsur, kişinin sahip olduğu mal, alacak ve diğer tüm haklardan oluşur.</a:t>
            </a:r>
          </a:p>
          <a:p>
            <a:pPr lvl="1"/>
            <a:r>
              <a:rPr lang="tr-TR" dirty="0" smtClean="0"/>
              <a:t>Pasif unsur ise kişinin borç ve diğer yükümlülüklerinden oluşur.</a:t>
            </a:r>
          </a:p>
          <a:p>
            <a:pPr lvl="1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7389403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99DADC04-3746-B240-863C-D8BB847908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Konularına göre özel haklar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7C05BC67-F519-104E-BD93-E64B9FE72E2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823365"/>
          </a:xfrm>
        </p:spPr>
        <p:txBody>
          <a:bodyPr/>
          <a:lstStyle/>
          <a:p>
            <a:r>
              <a:rPr lang="tr-TR" dirty="0"/>
              <a:t>Malvarlığı (mamelek) </a:t>
            </a:r>
            <a:r>
              <a:rPr lang="tr-TR" dirty="0" smtClean="0"/>
              <a:t>hakları (devam)</a:t>
            </a:r>
          </a:p>
          <a:p>
            <a:pPr lvl="1"/>
            <a:r>
              <a:rPr lang="tr-TR" dirty="0"/>
              <a:t>Net malvarlığı, aktif unsurdan pasif unsurun çıkarılmasıyla elde edilir.</a:t>
            </a:r>
          </a:p>
          <a:p>
            <a:pPr lvl="1"/>
            <a:r>
              <a:rPr lang="tr-TR" dirty="0"/>
              <a:t>Aynî haklar, nispi haklar, fikrî ve sınaî haklar malvarlığı haklarına örnektir.</a:t>
            </a:r>
          </a:p>
          <a:p>
            <a:pPr lvl="1"/>
            <a:r>
              <a:rPr lang="tr-TR" dirty="0"/>
              <a:t>Bu haklar genel olarak başkalarına devredilip miras yoluyla da geçse de intifa hakkı ve oturma hakkı gibi bazı malvarlığı haklarının devri veya intikali mümkün değildir.</a:t>
            </a:r>
          </a:p>
          <a:p>
            <a:pPr lvl="1"/>
            <a:endParaRPr lang="tr-TR" dirty="0" smtClean="0"/>
          </a:p>
        </p:txBody>
      </p:sp>
    </p:spTree>
    <p:extLst>
      <p:ext uri="{BB962C8B-B14F-4D97-AF65-F5344CB8AC3E}">
        <p14:creationId xmlns:p14="http://schemas.microsoft.com/office/powerpoint/2010/main" val="31247931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490A15C-E967-D246-A1F0-348C3DB76B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Konularına göre özel haklar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5D334B4D-DB80-7143-8033-E678C433F42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110748"/>
          </a:xfrm>
        </p:spPr>
        <p:txBody>
          <a:bodyPr>
            <a:normAutofit/>
          </a:bodyPr>
          <a:lstStyle/>
          <a:p>
            <a:r>
              <a:rPr lang="tr-TR" dirty="0"/>
              <a:t>Kişilik hakları</a:t>
            </a:r>
          </a:p>
          <a:p>
            <a:pPr lvl="1"/>
            <a:r>
              <a:rPr lang="tr-TR" dirty="0"/>
              <a:t>Kişinin manevi varlığı ve menfaatlerini koruyan haklardır.</a:t>
            </a:r>
          </a:p>
          <a:p>
            <a:pPr lvl="1"/>
            <a:r>
              <a:rPr lang="tr-TR" dirty="0"/>
              <a:t>Hak ehliyeti, vücut bütünlüğü, kişinin şerefi gibi varlık ve menfaatler kişilik kavramı içine girer.</a:t>
            </a:r>
          </a:p>
          <a:p>
            <a:pPr lvl="1"/>
            <a:r>
              <a:rPr lang="tr-TR" dirty="0"/>
              <a:t>Bu haklar devredilemez ve miras yoluyla geçemezler.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511125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F4ABFF69-FE40-3D47-BF45-AA06D17B20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Devredilip devredilememelerine göre özel haklar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16B31409-3516-9F4E-9B87-B1DC51E7E7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58498"/>
          </a:xfrm>
        </p:spPr>
        <p:txBody>
          <a:bodyPr>
            <a:normAutofit/>
          </a:bodyPr>
          <a:lstStyle/>
          <a:p>
            <a:r>
              <a:rPr lang="tr-TR" dirty="0" smtClean="0"/>
              <a:t>Devredilebilen haklar</a:t>
            </a:r>
          </a:p>
          <a:p>
            <a:pPr lvl="1"/>
            <a:r>
              <a:rPr lang="tr-TR" dirty="0" err="1" smtClean="0"/>
              <a:t>Sağlararası</a:t>
            </a:r>
            <a:r>
              <a:rPr lang="tr-TR" dirty="0" smtClean="0"/>
              <a:t> bir işlemle başkalarına devredilebilen veya miras yoluyla başkalarına geçebilen özel haklara devredilebilen haklar denir.</a:t>
            </a:r>
            <a:endParaRPr lang="tr-TR" dirty="0"/>
          </a:p>
          <a:p>
            <a:pPr lvl="1"/>
            <a:r>
              <a:rPr lang="tr-TR" dirty="0" smtClean="0"/>
              <a:t>Mülkiyet hakkı, üst hakkı gibi haklar devredilebilen haklardandır.</a:t>
            </a:r>
          </a:p>
          <a:p>
            <a:r>
              <a:rPr lang="tr-TR" dirty="0" smtClean="0"/>
              <a:t>Devredilemeyen haklar</a:t>
            </a:r>
          </a:p>
          <a:p>
            <a:pPr lvl="1"/>
            <a:r>
              <a:rPr lang="tr-TR" dirty="0" smtClean="0"/>
              <a:t>Nitelikleri itibarıyla </a:t>
            </a:r>
            <a:r>
              <a:rPr lang="tr-TR" dirty="0" err="1" smtClean="0"/>
              <a:t>sağlararası</a:t>
            </a:r>
            <a:r>
              <a:rPr lang="tr-TR" dirty="0" smtClean="0"/>
              <a:t> bir tasarrufla veya miras yoluyla başkalarına geçmeyen haklara devredilemeyen haklar denir.</a:t>
            </a:r>
          </a:p>
          <a:p>
            <a:pPr lvl="1"/>
            <a:r>
              <a:rPr lang="tr-TR" dirty="0" smtClean="0"/>
              <a:t>Kişilik hakları, intifa hakkı gibi haklar devredilemeyen haklardandır.</a:t>
            </a:r>
          </a:p>
          <a:p>
            <a:pPr lvl="1"/>
            <a:r>
              <a:rPr lang="tr-TR" dirty="0" smtClean="0"/>
              <a:t>Bu haklara «kişiye bağlı haklar» da denir.</a:t>
            </a:r>
          </a:p>
          <a:p>
            <a:pPr lvl="1"/>
            <a:r>
              <a:rPr lang="tr-TR" dirty="0" err="1" smtClean="0"/>
              <a:t>Devredilemezlik</a:t>
            </a:r>
            <a:r>
              <a:rPr lang="tr-TR" dirty="0" smtClean="0"/>
              <a:t>, kanundan kaynaklanabileceği gibi kişilerin iradelerinden de kaynaklanabilir.</a:t>
            </a:r>
          </a:p>
        </p:txBody>
      </p:sp>
    </p:spTree>
    <p:extLst>
      <p:ext uri="{BB962C8B-B14F-4D97-AF65-F5344CB8AC3E}">
        <p14:creationId xmlns:p14="http://schemas.microsoft.com/office/powerpoint/2010/main" val="3927161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4EA697DC-39D4-AE4A-8ABE-13D897AB1F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AMAÇLARINA GÖRE ÖZEL HAKLAR</a:t>
            </a:r>
            <a:endParaRPr lang="tr-TR" dirty="0"/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979E5434-5348-1C4B-9722-2903A11ED6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Yenilik Doğuran Haklar</a:t>
            </a:r>
          </a:p>
          <a:p>
            <a:pPr lvl="1"/>
            <a:r>
              <a:rPr lang="tr-TR" dirty="0" smtClean="0"/>
              <a:t>Kurucu yenilik doğuran haklar</a:t>
            </a:r>
          </a:p>
          <a:p>
            <a:pPr lvl="1"/>
            <a:r>
              <a:rPr lang="tr-TR" dirty="0" smtClean="0"/>
              <a:t>Değiştirici yenilik doğuran haklar</a:t>
            </a:r>
          </a:p>
          <a:p>
            <a:pPr lvl="1"/>
            <a:r>
              <a:rPr lang="tr-TR" dirty="0" smtClean="0"/>
              <a:t>Bozucu yenilik doğuran haklar</a:t>
            </a:r>
          </a:p>
          <a:p>
            <a:r>
              <a:rPr lang="tr-TR" dirty="0" smtClean="0"/>
              <a:t>Alelâde Haklar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401671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60D3EA95-FA25-A845-BBB0-F36FDE48C0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AMAÇLARINA GÖRE ÖZEL HAKLAR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0E58103C-62A4-2E40-A6D1-6FADB459E8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4045434"/>
          </a:xfrm>
        </p:spPr>
        <p:txBody>
          <a:bodyPr/>
          <a:lstStyle/>
          <a:p>
            <a:r>
              <a:rPr lang="tr-TR" dirty="0"/>
              <a:t>Yenilik Doğuran </a:t>
            </a:r>
            <a:r>
              <a:rPr lang="tr-TR" dirty="0" smtClean="0"/>
              <a:t>Haklar</a:t>
            </a:r>
          </a:p>
          <a:p>
            <a:pPr lvl="1"/>
            <a:r>
              <a:rPr lang="tr-TR" dirty="0" smtClean="0"/>
              <a:t>Yenilik doğuran haklar, kullanılmasıyla bir hukuki sonuç doğuran, hukuki sonucu değiştiren veya ortadan kaldıran haklardır.</a:t>
            </a:r>
          </a:p>
          <a:p>
            <a:pPr lvl="1"/>
            <a:r>
              <a:rPr lang="tr-TR" dirty="0" smtClean="0"/>
              <a:t>Bu hakların kullanılması şarta bağlanamaz.</a:t>
            </a:r>
          </a:p>
          <a:p>
            <a:pPr lvl="1"/>
            <a:r>
              <a:rPr lang="tr-TR" dirty="0" smtClean="0"/>
              <a:t>Yenilik doğuran hakların kullanımı zamanaşımı süresine değil, hak düşürücü süreye tabidir. Bir kere kullanılmakla sona ererler.</a:t>
            </a:r>
          </a:p>
          <a:p>
            <a:pPr lvl="1"/>
            <a:r>
              <a:rPr lang="tr-TR" dirty="0" smtClean="0"/>
              <a:t>Yenilik doğuran haklar da kendi içinde kurucu </a:t>
            </a:r>
            <a:r>
              <a:rPr lang="tr-TR" dirty="0"/>
              <a:t>yenilik doğuran </a:t>
            </a:r>
            <a:r>
              <a:rPr lang="tr-TR" dirty="0" smtClean="0"/>
              <a:t>haklar, değiştirici </a:t>
            </a:r>
            <a:r>
              <a:rPr lang="tr-TR" dirty="0"/>
              <a:t>yenilik doğuran </a:t>
            </a:r>
            <a:r>
              <a:rPr lang="tr-TR" dirty="0" smtClean="0"/>
              <a:t>haklar ve bozucu </a:t>
            </a:r>
            <a:r>
              <a:rPr lang="tr-TR" dirty="0"/>
              <a:t>yenilik doğuran </a:t>
            </a:r>
            <a:r>
              <a:rPr lang="tr-TR" dirty="0" smtClean="0"/>
              <a:t>haklar olmak üzere üçe ayrılır.</a:t>
            </a:r>
            <a:endParaRPr lang="tr-TR" dirty="0"/>
          </a:p>
          <a:p>
            <a:pPr lvl="2"/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2227911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>
            <a:extLst>
              <a:ext uri="{FF2B5EF4-FFF2-40B4-BE49-F238E27FC236}">
                <a16:creationId xmlns:a16="http://schemas.microsoft.com/office/drawing/2014/main" id="{876EC102-640B-4F49-B17C-F621B7E55BB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AMAÇLARINA GÖRE ÖZEL HAKLAR</a:t>
            </a:r>
          </a:p>
        </p:txBody>
      </p:sp>
      <p:sp>
        <p:nvSpPr>
          <p:cNvPr id="3" name="İçerik Yer Tutucusu 2">
            <a:extLst>
              <a:ext uri="{FF2B5EF4-FFF2-40B4-BE49-F238E27FC236}">
                <a16:creationId xmlns:a16="http://schemas.microsoft.com/office/drawing/2014/main" id="{BAA29352-3480-1743-AB11-DA16C9A340D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Yenilik </a:t>
            </a:r>
            <a:r>
              <a:rPr lang="tr-TR" dirty="0"/>
              <a:t>doğuran haklar</a:t>
            </a:r>
          </a:p>
          <a:p>
            <a:pPr lvl="1"/>
            <a:r>
              <a:rPr lang="tr-TR" dirty="0" smtClean="0"/>
              <a:t>Kurucu </a:t>
            </a:r>
            <a:r>
              <a:rPr lang="tr-TR" dirty="0"/>
              <a:t>yenilik doğuran haklar</a:t>
            </a:r>
          </a:p>
          <a:p>
            <a:pPr lvl="2"/>
            <a:r>
              <a:rPr lang="tr-TR" dirty="0" smtClean="0"/>
              <a:t>Hak sahibine, tek taraflı irade açıklamasıyla bir hukuki ilişki kurma ya da hak kazanma yetkisi veren haklardır.</a:t>
            </a:r>
          </a:p>
          <a:p>
            <a:pPr lvl="2"/>
            <a:r>
              <a:rPr lang="tr-TR" dirty="0" smtClean="0"/>
              <a:t>Alım, önalım ve gerialım hakları bu hak türüne örnektir.</a:t>
            </a:r>
          </a:p>
          <a:p>
            <a:pPr lvl="1"/>
            <a:r>
              <a:rPr lang="tr-TR" dirty="0" smtClean="0"/>
              <a:t>Değiştirici yenilik doğuran haklar</a:t>
            </a:r>
          </a:p>
          <a:p>
            <a:pPr lvl="2"/>
            <a:r>
              <a:rPr lang="tr-TR" dirty="0" smtClean="0"/>
              <a:t>Mevcut bir hak veya hukuki durumu değiştiren haklardır. </a:t>
            </a:r>
          </a:p>
          <a:p>
            <a:pPr lvl="2"/>
            <a:r>
              <a:rPr lang="tr-TR" dirty="0" smtClean="0"/>
              <a:t>Malın ayıplı çıkması durumunda alıcıya tanınan bedelde indirim hakkı ve seçimlik borçlarda alacaklının seçim hakkı bu haklardandır.</a:t>
            </a:r>
          </a:p>
        </p:txBody>
      </p:sp>
    </p:spTree>
    <p:extLst>
      <p:ext uri="{BB962C8B-B14F-4D97-AF65-F5344CB8AC3E}">
        <p14:creationId xmlns:p14="http://schemas.microsoft.com/office/powerpoint/2010/main" val="18984724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uman">
  <a:themeElements>
    <a:clrScheme name="Duma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Duma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uma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1426</TotalTime>
  <Words>799</Words>
  <Application>Microsoft Office PowerPoint</Application>
  <PresentationFormat>Geniş ekran</PresentationFormat>
  <Paragraphs>79</Paragraphs>
  <Slides>13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3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13</vt:i4>
      </vt:variant>
    </vt:vector>
  </HeadingPairs>
  <TitlesOfParts>
    <vt:vector size="17" baseType="lpstr">
      <vt:lpstr>Arial</vt:lpstr>
      <vt:lpstr>Century Gothic</vt:lpstr>
      <vt:lpstr>Wingdings 3</vt:lpstr>
      <vt:lpstr>Duman</vt:lpstr>
      <vt:lpstr>HUKUK BAŞLANGICI</vt:lpstr>
      <vt:lpstr>Konularına göre özel haklar</vt:lpstr>
      <vt:lpstr>Konularına göre özel haklar</vt:lpstr>
      <vt:lpstr>Konularına göre özel haklar</vt:lpstr>
      <vt:lpstr>Konularına göre özel haklar</vt:lpstr>
      <vt:lpstr>Devredilip devredilememelerine göre özel haklar</vt:lpstr>
      <vt:lpstr>AMAÇLARINA GÖRE ÖZEL HAKLAR</vt:lpstr>
      <vt:lpstr>AMAÇLARINA GÖRE ÖZEL HAKLAR</vt:lpstr>
      <vt:lpstr>AMAÇLARINA GÖRE ÖZEL HAKLAR</vt:lpstr>
      <vt:lpstr>AMAÇLARINA GÖRE ÖZEL HAKLAR</vt:lpstr>
      <vt:lpstr>Bağımsız olup olmamalarına göre özel haklar</vt:lpstr>
      <vt:lpstr>Bağımsız olup olmamalarına göre özel haklar</vt:lpstr>
      <vt:lpstr>Özel haklar ile kamu haklarının karşılaştırılması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Harun Kılıç</dc:creator>
  <cp:lastModifiedBy>pc1</cp:lastModifiedBy>
  <cp:revision>31</cp:revision>
  <dcterms:created xsi:type="dcterms:W3CDTF">2020-07-01T13:53:34Z</dcterms:created>
  <dcterms:modified xsi:type="dcterms:W3CDTF">2021-03-24T20:19:55Z</dcterms:modified>
</cp:coreProperties>
</file>