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9"/>
  </p:notesMasterIdLst>
  <p:handoutMasterIdLst>
    <p:handoutMasterId r:id="rId20"/>
  </p:handoutMasterIdLst>
  <p:sldIdLst>
    <p:sldId id="676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688" r:id="rId16"/>
    <p:sldId id="689" r:id="rId17"/>
    <p:sldId id="690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xfrm>
          <a:off x="506536" y="1364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Bakanlık / Belediye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/>
        </a:p>
      </dgm:t>
    </dgm:pt>
    <dgm:pt modelId="{463A3895-0DCF-4844-B280-44FB723E6858}" type="sibTrans" cxnId="{F5CF1EEC-EBC3-4666-8B97-FEB55C742BFB}">
      <dgm:prSet/>
      <dgm:spPr>
        <a:xfrm rot="5400000">
          <a:off x="1225049" y="521529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A4E173-2DB0-4C34-B8B5-5CD24AB62B80}">
      <dgm:prSet phldrT="[Text]" custT="1"/>
      <dgm:spPr>
        <a:xfrm>
          <a:off x="506536" y="762582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Riskli Alanların Açıklanması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/>
        </a:p>
      </dgm:t>
    </dgm:pt>
    <dgm:pt modelId="{1301344A-C19D-4905-AFAF-E69F4FB538EE}" type="sibTrans" cxnId="{7521AAFF-6EB4-4AE6-B413-AFD6B597DB79}">
      <dgm:prSet/>
      <dgm:spPr>
        <a:xfrm rot="5400000">
          <a:off x="1225049" y="1282747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FFE86F-0AE9-4E2B-83B4-3D9C6142837E}">
      <dgm:prSet phldrT="[Text]"/>
      <dgm:spPr>
        <a:xfrm>
          <a:off x="506536" y="1523800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İmar Planın Geliştirilmesi</a:t>
          </a:r>
          <a:endParaRPr lang="lt-LT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95046A3-00F5-4CBA-8854-9DF0C9561F6E}" type="parTrans" cxnId="{8A3D5477-C2A1-4FCC-A3F3-A2D3AC3F2699}">
      <dgm:prSet/>
      <dgm:spPr/>
      <dgm:t>
        <a:bodyPr/>
        <a:lstStyle/>
        <a:p>
          <a:endParaRPr lang="lt-LT"/>
        </a:p>
      </dgm:t>
    </dgm:pt>
    <dgm:pt modelId="{ED4B4583-8C29-463B-856F-C61576D933AF}" type="sibTrans" cxnId="{8A3D5477-C2A1-4FCC-A3F3-A2D3AC3F2699}">
      <dgm:prSet/>
      <dgm:spPr>
        <a:xfrm rot="5400000">
          <a:off x="1225049" y="2043965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9A3AB1-68D4-40B9-8832-9AB6E4D5C668}">
      <dgm:prSet phldrT="[Text]"/>
      <dgm:spPr>
        <a:xfrm>
          <a:off x="506536" y="2285018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/>
        </a:p>
      </dgm:t>
    </dgm:pt>
    <dgm:pt modelId="{8F5F0943-187B-419D-BE73-862BBE37A53F}" type="sibTrans" cxnId="{1519A9CE-7427-424B-8696-95E48FE937D8}">
      <dgm:prSet/>
      <dgm:spPr/>
      <dgm:t>
        <a:bodyPr/>
        <a:lstStyle/>
        <a:p>
          <a:endParaRPr lang="lt-LT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D54165B-8583-4B67-9947-76CE01970F2D}" type="pres">
      <dgm:prSet presAssocID="{3CFFE86F-0AE9-4E2B-83B4-3D9C6142837E}" presName="node" presStyleLbl="node1" presStyleIdx="2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2B986109-4C09-4B58-8CCE-985A5EEF1450}" type="pres">
      <dgm:prSet presAssocID="{ED4B4583-8C29-463B-856F-C61576D933AF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ACA94E7-2199-49E5-BD47-AA954C05151E}" type="pres">
      <dgm:prSet presAssocID="{ED4B4583-8C29-463B-856F-C61576D933AF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3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1519A9CE-7427-424B-8696-95E48FE937D8}" srcId="{DC8AC758-9459-4A70-9972-A5D4CAFDA357}" destId="{A19A3AB1-68D4-40B9-8832-9AB6E4D5C668}" srcOrd="3" destOrd="0" parTransId="{8FFE15DE-E1AC-42B2-BC26-61AF8E1BC1E8}" sibTransId="{8F5F0943-187B-419D-BE73-862BBE37A53F}"/>
    <dgm:cxn modelId="{CB6A6644-F727-4B3F-9980-2C68AB9A2204}" type="presOf" srcId="{DC8AC758-9459-4A70-9972-A5D4CAFDA357}" destId="{3FE25703-BBA9-4246-86CF-B0D0748ADC4B}" srcOrd="0" destOrd="0" presId="urn:microsoft.com/office/officeart/2005/8/layout/process2"/>
    <dgm:cxn modelId="{C3EB0AAD-EFB6-45A5-989A-08911B10DA04}" type="presOf" srcId="{463A3895-0DCF-4844-B280-44FB723E6858}" destId="{93C8FB48-AD6E-4089-B509-DAD24C0CDB7B}" srcOrd="1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8A3D5477-C2A1-4FCC-A3F3-A2D3AC3F2699}" srcId="{DC8AC758-9459-4A70-9972-A5D4CAFDA357}" destId="{3CFFE86F-0AE9-4E2B-83B4-3D9C6142837E}" srcOrd="2" destOrd="0" parTransId="{A95046A3-00F5-4CBA-8854-9DF0C9561F6E}" sibTransId="{ED4B4583-8C29-463B-856F-C61576D933AF}"/>
    <dgm:cxn modelId="{9EC8E753-87A2-4DA8-A977-60B100A935DC}" type="presOf" srcId="{3CFFE86F-0AE9-4E2B-83B4-3D9C6142837E}" destId="{5D54165B-8583-4B67-9947-76CE01970F2D}" srcOrd="0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A17D2663-770D-4048-8339-1307CDDF02C2}" type="presOf" srcId="{1301344A-C19D-4905-AFAF-E69F4FB538EE}" destId="{6D423864-0A4D-492B-8735-639AD181B564}" srcOrd="0" destOrd="0" presId="urn:microsoft.com/office/officeart/2005/8/layout/process2"/>
    <dgm:cxn modelId="{10A5E3A1-721F-446C-A4D0-00C6A4EF6C5E}" type="presOf" srcId="{1301344A-C19D-4905-AFAF-E69F4FB538EE}" destId="{67CCAA46-378A-40A0-A2BC-BA1231074ECF}" srcOrd="1" destOrd="0" presId="urn:microsoft.com/office/officeart/2005/8/layout/process2"/>
    <dgm:cxn modelId="{22073255-0D94-49A3-895F-693751CED5EE}" type="presOf" srcId="{463A3895-0DCF-4844-B280-44FB723E6858}" destId="{462D6D83-BC9F-4ADE-A10A-AE717CC218D3}" srcOrd="0" destOrd="0" presId="urn:microsoft.com/office/officeart/2005/8/layout/process2"/>
    <dgm:cxn modelId="{E494A612-15D8-4582-9AA1-5E4E412AA07B}" type="presOf" srcId="{28A4E173-2DB0-4C34-B8B5-5CD24AB62B80}" destId="{5AA2A0A7-E344-4429-A65C-D086CF50F8DE}" srcOrd="0" destOrd="0" presId="urn:microsoft.com/office/officeart/2005/8/layout/process2"/>
    <dgm:cxn modelId="{AE2BE4CE-6F8C-43B8-A974-CF1B2B211984}" type="presOf" srcId="{ED4B4583-8C29-463B-856F-C61576D933AF}" destId="{9ACA94E7-2199-49E5-BD47-AA954C05151E}" srcOrd="1" destOrd="0" presId="urn:microsoft.com/office/officeart/2005/8/layout/process2"/>
    <dgm:cxn modelId="{C9451131-EE0C-4403-BE41-6C98D53FAB8C}" type="presOf" srcId="{A19A3AB1-68D4-40B9-8832-9AB6E4D5C668}" destId="{033ADFDE-77BC-4022-A884-C7A4FECC749A}" srcOrd="0" destOrd="0" presId="urn:microsoft.com/office/officeart/2005/8/layout/process2"/>
    <dgm:cxn modelId="{90F5AD06-262D-47C2-BE90-45C674B80D2F}" type="presOf" srcId="{ED4B4583-8C29-463B-856F-C61576D933AF}" destId="{2B986109-4C09-4B58-8CCE-985A5EEF1450}" srcOrd="0" destOrd="0" presId="urn:microsoft.com/office/officeart/2005/8/layout/process2"/>
    <dgm:cxn modelId="{BDF115F6-834D-43CF-972A-C260207E33C1}" type="presOf" srcId="{925C272D-601C-41DC-BCE6-93914B97C5D1}" destId="{890B5A46-4BD4-4669-9BE4-5083E6B8C5C0}" srcOrd="0" destOrd="0" presId="urn:microsoft.com/office/officeart/2005/8/layout/process2"/>
    <dgm:cxn modelId="{46D0B3A4-49CB-4F57-ADDD-AEBE510E017A}" type="presParOf" srcId="{3FE25703-BBA9-4246-86CF-B0D0748ADC4B}" destId="{890B5A46-4BD4-4669-9BE4-5083E6B8C5C0}" srcOrd="0" destOrd="0" presId="urn:microsoft.com/office/officeart/2005/8/layout/process2"/>
    <dgm:cxn modelId="{3E614BAC-5B6D-435E-88F2-F3A8B11629C6}" type="presParOf" srcId="{3FE25703-BBA9-4246-86CF-B0D0748ADC4B}" destId="{462D6D83-BC9F-4ADE-A10A-AE717CC218D3}" srcOrd="1" destOrd="0" presId="urn:microsoft.com/office/officeart/2005/8/layout/process2"/>
    <dgm:cxn modelId="{41A0A732-0047-41E5-BB3E-6248ED8424AD}" type="presParOf" srcId="{462D6D83-BC9F-4ADE-A10A-AE717CC218D3}" destId="{93C8FB48-AD6E-4089-B509-DAD24C0CDB7B}" srcOrd="0" destOrd="0" presId="urn:microsoft.com/office/officeart/2005/8/layout/process2"/>
    <dgm:cxn modelId="{B5821A7C-FC12-4D88-92CE-BA268AFB6400}" type="presParOf" srcId="{3FE25703-BBA9-4246-86CF-B0D0748ADC4B}" destId="{5AA2A0A7-E344-4429-A65C-D086CF50F8DE}" srcOrd="2" destOrd="0" presId="urn:microsoft.com/office/officeart/2005/8/layout/process2"/>
    <dgm:cxn modelId="{D2710625-E14F-4DE4-86A0-F38BA6AD69D3}" type="presParOf" srcId="{3FE25703-BBA9-4246-86CF-B0D0748ADC4B}" destId="{6D423864-0A4D-492B-8735-639AD181B564}" srcOrd="3" destOrd="0" presId="urn:microsoft.com/office/officeart/2005/8/layout/process2"/>
    <dgm:cxn modelId="{454E3F9D-2DCE-4FCB-B705-48B659206F29}" type="presParOf" srcId="{6D423864-0A4D-492B-8735-639AD181B564}" destId="{67CCAA46-378A-40A0-A2BC-BA1231074ECF}" srcOrd="0" destOrd="0" presId="urn:microsoft.com/office/officeart/2005/8/layout/process2"/>
    <dgm:cxn modelId="{15350071-2974-499B-90E8-D3191A427D7D}" type="presParOf" srcId="{3FE25703-BBA9-4246-86CF-B0D0748ADC4B}" destId="{5D54165B-8583-4B67-9947-76CE01970F2D}" srcOrd="4" destOrd="0" presId="urn:microsoft.com/office/officeart/2005/8/layout/process2"/>
    <dgm:cxn modelId="{DB9E5ADB-6880-4AF2-94D8-9AADEDE1D3D1}" type="presParOf" srcId="{3FE25703-BBA9-4246-86CF-B0D0748ADC4B}" destId="{2B986109-4C09-4B58-8CCE-985A5EEF1450}" srcOrd="5" destOrd="0" presId="urn:microsoft.com/office/officeart/2005/8/layout/process2"/>
    <dgm:cxn modelId="{F8CD02D0-BFCB-4688-A4E9-3C4BFA5DB1A8}" type="presParOf" srcId="{2B986109-4C09-4B58-8CCE-985A5EEF1450}" destId="{9ACA94E7-2199-49E5-BD47-AA954C05151E}" srcOrd="0" destOrd="0" presId="urn:microsoft.com/office/officeart/2005/8/layout/process2"/>
    <dgm:cxn modelId="{A66DB548-940E-40EC-AFD7-802646503620}" type="presParOf" srcId="{3FE25703-BBA9-4246-86CF-B0D0748ADC4B}" destId="{033ADFDE-77BC-4022-A884-C7A4FECC749A}" srcOrd="6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xfrm>
          <a:off x="0" y="154"/>
          <a:ext cx="1620016" cy="505556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Yatırımcı Şirket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/>
        </a:p>
      </dgm:t>
    </dgm:pt>
    <dgm:pt modelId="{463A3895-0DCF-4844-B280-44FB723E6858}" type="sibTrans" cxnId="{F5CF1EEC-EBC3-4666-8B97-FEB55C742BFB}">
      <dgm:prSet/>
      <dgm:spPr>
        <a:xfrm rot="5400000">
          <a:off x="715216" y="518349"/>
          <a:ext cx="189583" cy="22750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A4E173-2DB0-4C34-B8B5-5CD24AB62B80}">
      <dgm:prSet phldrT="[Text]" custT="1"/>
      <dgm:spPr>
        <a:xfrm>
          <a:off x="0" y="758488"/>
          <a:ext cx="1620016" cy="505556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b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/>
        </a:p>
      </dgm:t>
    </dgm:pt>
    <dgm:pt modelId="{1301344A-C19D-4905-AFAF-E69F4FB538EE}" type="sibTrans" cxnId="{7521AAFF-6EB4-4AE6-B413-AFD6B597DB79}">
      <dgm:prSet/>
      <dgm:spPr/>
      <dgm:t>
        <a:bodyPr/>
        <a:lstStyle/>
        <a:p>
          <a:endParaRPr lang="lt-LT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2" custScaleX="178150" custLinFactNeighborX="-126" custLinFactNeighborY="-1342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2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B9E91114-694C-4385-A835-4DF35F5224C2}" type="presOf" srcId="{463A3895-0DCF-4844-B280-44FB723E6858}" destId="{462D6D83-BC9F-4ADE-A10A-AE717CC218D3}" srcOrd="0" destOrd="0" presId="urn:microsoft.com/office/officeart/2005/8/layout/process2"/>
    <dgm:cxn modelId="{8A7A9943-6A2C-4B10-9AAC-F56F1A7499BD}" type="presOf" srcId="{463A3895-0DCF-4844-B280-44FB723E6858}" destId="{93C8FB48-AD6E-4089-B509-DAD24C0CDB7B}" srcOrd="1" destOrd="0" presId="urn:microsoft.com/office/officeart/2005/8/layout/process2"/>
    <dgm:cxn modelId="{2837BF06-D657-4BEA-A5D5-2516713C6410}" type="presOf" srcId="{DC8AC758-9459-4A70-9972-A5D4CAFDA357}" destId="{3FE25703-BBA9-4246-86CF-B0D0748ADC4B}" srcOrd="0" destOrd="0" presId="urn:microsoft.com/office/officeart/2005/8/layout/process2"/>
    <dgm:cxn modelId="{4A74FE94-5F23-4D09-9AFE-FC9ADCA04E1A}" type="presOf" srcId="{925C272D-601C-41DC-BCE6-93914B97C5D1}" destId="{890B5A46-4BD4-4669-9BE4-5083E6B8C5C0}" srcOrd="0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ABCBCE29-C0CD-48DE-83BE-CCC0CD0F43C7}" type="presOf" srcId="{28A4E173-2DB0-4C34-B8B5-5CD24AB62B80}" destId="{5AA2A0A7-E344-4429-A65C-D086CF50F8DE}" srcOrd="0" destOrd="0" presId="urn:microsoft.com/office/officeart/2005/8/layout/process2"/>
    <dgm:cxn modelId="{BD4BEEC5-ACD7-4F10-B6B8-B28D0E303EF4}" type="presParOf" srcId="{3FE25703-BBA9-4246-86CF-B0D0748ADC4B}" destId="{890B5A46-4BD4-4669-9BE4-5083E6B8C5C0}" srcOrd="0" destOrd="0" presId="urn:microsoft.com/office/officeart/2005/8/layout/process2"/>
    <dgm:cxn modelId="{EF8345E5-800F-4CE6-8157-79EBBEFD5AD3}" type="presParOf" srcId="{3FE25703-BBA9-4246-86CF-B0D0748ADC4B}" destId="{462D6D83-BC9F-4ADE-A10A-AE717CC218D3}" srcOrd="1" destOrd="0" presId="urn:microsoft.com/office/officeart/2005/8/layout/process2"/>
    <dgm:cxn modelId="{6A6B8390-A789-443C-937B-A7CA6A6BC14D}" type="presParOf" srcId="{462D6D83-BC9F-4ADE-A10A-AE717CC218D3}" destId="{93C8FB48-AD6E-4089-B509-DAD24C0CDB7B}" srcOrd="0" destOrd="0" presId="urn:microsoft.com/office/officeart/2005/8/layout/process2"/>
    <dgm:cxn modelId="{F1645139-FCAC-4101-9EE7-0CA3F90C986E}" type="presParOf" srcId="{3FE25703-BBA9-4246-86CF-B0D0748ADC4B}" destId="{5AA2A0A7-E344-4429-A65C-D086CF50F8DE}" srcOrd="2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xfrm>
          <a:off x="506536" y="1364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Yenileme inşaat alanı beyanı</a:t>
          </a:r>
          <a:endParaRPr lang="lt-LT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/>
        </a:p>
      </dgm:t>
    </dgm:pt>
    <dgm:pt modelId="{463A3895-0DCF-4844-B280-44FB723E6858}" type="sibTrans" cxnId="{F5CF1EEC-EBC3-4666-8B97-FEB55C742BFB}">
      <dgm:prSet/>
      <dgm:spPr>
        <a:xfrm rot="5400000">
          <a:off x="1225049" y="521529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A4E173-2DB0-4C34-B8B5-5CD24AB62B80}">
      <dgm:prSet phldrT="[Text]" custT="1"/>
      <dgm:spPr>
        <a:xfrm>
          <a:off x="506536" y="762582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Planların geliştirilmesi ve bakanlığın onayı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/>
        </a:p>
      </dgm:t>
    </dgm:pt>
    <dgm:pt modelId="{1301344A-C19D-4905-AFAF-E69F4FB538EE}" type="sibTrans" cxnId="{7521AAFF-6EB4-4AE6-B413-AFD6B597DB79}">
      <dgm:prSet/>
      <dgm:spPr>
        <a:xfrm rot="5400000">
          <a:off x="1225049" y="1282747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FFE86F-0AE9-4E2B-83B4-3D9C6142837E}">
      <dgm:prSet phldrT="[Text]" custT="1"/>
      <dgm:spPr>
        <a:xfrm>
          <a:off x="506536" y="1523800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Yapıcı şirket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95046A3-00F5-4CBA-8854-9DF0C9561F6E}" type="parTrans" cxnId="{8A3D5477-C2A1-4FCC-A3F3-A2D3AC3F2699}">
      <dgm:prSet/>
      <dgm:spPr/>
      <dgm:t>
        <a:bodyPr/>
        <a:lstStyle/>
        <a:p>
          <a:endParaRPr lang="lt-LT"/>
        </a:p>
      </dgm:t>
    </dgm:pt>
    <dgm:pt modelId="{ED4B4583-8C29-463B-856F-C61576D933AF}" type="sibTrans" cxnId="{8A3D5477-C2A1-4FCC-A3F3-A2D3AC3F2699}">
      <dgm:prSet/>
      <dgm:spPr>
        <a:xfrm rot="5400000">
          <a:off x="1225049" y="2043965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9A3AB1-68D4-40B9-8832-9AB6E4D5C668}">
      <dgm:prSet phldrT="[Text]" custT="1"/>
      <dgm:spPr>
        <a:xfrm>
          <a:off x="506536" y="2285018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/>
        </a:p>
      </dgm:t>
    </dgm:pt>
    <dgm:pt modelId="{8F5F0943-187B-419D-BE73-862BBE37A53F}" type="sibTrans" cxnId="{1519A9CE-7427-424B-8696-95E48FE937D8}">
      <dgm:prSet/>
      <dgm:spPr/>
      <dgm:t>
        <a:bodyPr/>
        <a:lstStyle/>
        <a:p>
          <a:endParaRPr lang="lt-LT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D54165B-8583-4B67-9947-76CE01970F2D}" type="pres">
      <dgm:prSet presAssocID="{3CFFE86F-0AE9-4E2B-83B4-3D9C6142837E}" presName="node" presStyleLbl="node1" presStyleIdx="2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2B986109-4C09-4B58-8CCE-985A5EEF1450}" type="pres">
      <dgm:prSet presAssocID="{ED4B4583-8C29-463B-856F-C61576D933AF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ACA94E7-2199-49E5-BD47-AA954C05151E}" type="pres">
      <dgm:prSet presAssocID="{ED4B4583-8C29-463B-856F-C61576D933AF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3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2F244545-7953-422E-99E9-3B8FDC14432C}" type="presOf" srcId="{DC8AC758-9459-4A70-9972-A5D4CAFDA357}" destId="{3FE25703-BBA9-4246-86CF-B0D0748ADC4B}" srcOrd="0" destOrd="0" presId="urn:microsoft.com/office/officeart/2005/8/layout/process2"/>
    <dgm:cxn modelId="{1B5F6022-7721-4EF3-8623-2A6FF14F0584}" type="presOf" srcId="{463A3895-0DCF-4844-B280-44FB723E6858}" destId="{462D6D83-BC9F-4ADE-A10A-AE717CC218D3}" srcOrd="0" destOrd="0" presId="urn:microsoft.com/office/officeart/2005/8/layout/process2"/>
    <dgm:cxn modelId="{D943C136-5CE5-41B7-A541-A0DC1D6656E0}" type="presOf" srcId="{ED4B4583-8C29-463B-856F-C61576D933AF}" destId="{2B986109-4C09-4B58-8CCE-985A5EEF1450}" srcOrd="0" destOrd="0" presId="urn:microsoft.com/office/officeart/2005/8/layout/process2"/>
    <dgm:cxn modelId="{A63CDD4A-1A84-4C64-A3F3-94453AD47066}" type="presOf" srcId="{28A4E173-2DB0-4C34-B8B5-5CD24AB62B80}" destId="{5AA2A0A7-E344-4429-A65C-D086CF50F8DE}" srcOrd="0" destOrd="0" presId="urn:microsoft.com/office/officeart/2005/8/layout/process2"/>
    <dgm:cxn modelId="{2D745E08-EE86-4D4F-ACCB-0924BAF7E5F4}" type="presOf" srcId="{A19A3AB1-68D4-40B9-8832-9AB6E4D5C668}" destId="{033ADFDE-77BC-4022-A884-C7A4FECC749A}" srcOrd="0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1519A9CE-7427-424B-8696-95E48FE937D8}" srcId="{DC8AC758-9459-4A70-9972-A5D4CAFDA357}" destId="{A19A3AB1-68D4-40B9-8832-9AB6E4D5C668}" srcOrd="3" destOrd="0" parTransId="{8FFE15DE-E1AC-42B2-BC26-61AF8E1BC1E8}" sibTransId="{8F5F0943-187B-419D-BE73-862BBE37A53F}"/>
    <dgm:cxn modelId="{F19BF38E-E655-4D0D-9158-9E7679C3D103}" type="presOf" srcId="{1301344A-C19D-4905-AFAF-E69F4FB538EE}" destId="{6D423864-0A4D-492B-8735-639AD181B564}" srcOrd="0" destOrd="0" presId="urn:microsoft.com/office/officeart/2005/8/layout/process2"/>
    <dgm:cxn modelId="{4B4DEE95-5371-49BD-920F-3C9DFE4C7789}" type="presOf" srcId="{463A3895-0DCF-4844-B280-44FB723E6858}" destId="{93C8FB48-AD6E-4089-B509-DAD24C0CDB7B}" srcOrd="1" destOrd="0" presId="urn:microsoft.com/office/officeart/2005/8/layout/process2"/>
    <dgm:cxn modelId="{64F51CCF-B312-4CA7-83F3-9675E160C767}" type="presOf" srcId="{3CFFE86F-0AE9-4E2B-83B4-3D9C6142837E}" destId="{5D54165B-8583-4B67-9947-76CE01970F2D}" srcOrd="0" destOrd="0" presId="urn:microsoft.com/office/officeart/2005/8/layout/process2"/>
    <dgm:cxn modelId="{1440B8D8-8C5F-4B30-B714-3ADC02A250BB}" type="presOf" srcId="{925C272D-601C-41DC-BCE6-93914B97C5D1}" destId="{890B5A46-4BD4-4669-9BE4-5083E6B8C5C0}" srcOrd="0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8A3D5477-C2A1-4FCC-A3F3-A2D3AC3F2699}" srcId="{DC8AC758-9459-4A70-9972-A5D4CAFDA357}" destId="{3CFFE86F-0AE9-4E2B-83B4-3D9C6142837E}" srcOrd="2" destOrd="0" parTransId="{A95046A3-00F5-4CBA-8854-9DF0C9561F6E}" sibTransId="{ED4B4583-8C29-463B-856F-C61576D933AF}"/>
    <dgm:cxn modelId="{F5D09686-ACA1-43B7-948D-361828A81D2B}" type="presOf" srcId="{1301344A-C19D-4905-AFAF-E69F4FB538EE}" destId="{67CCAA46-378A-40A0-A2BC-BA1231074ECF}" srcOrd="1" destOrd="0" presId="urn:microsoft.com/office/officeart/2005/8/layout/process2"/>
    <dgm:cxn modelId="{6AF8F0CE-D13A-4C5D-8AE6-CD4D548EFE46}" type="presOf" srcId="{ED4B4583-8C29-463B-856F-C61576D933AF}" destId="{9ACA94E7-2199-49E5-BD47-AA954C05151E}" srcOrd="1" destOrd="0" presId="urn:microsoft.com/office/officeart/2005/8/layout/process2"/>
    <dgm:cxn modelId="{368750CA-A6D3-4519-A464-88670B3C3A4A}" type="presParOf" srcId="{3FE25703-BBA9-4246-86CF-B0D0748ADC4B}" destId="{890B5A46-4BD4-4669-9BE4-5083E6B8C5C0}" srcOrd="0" destOrd="0" presId="urn:microsoft.com/office/officeart/2005/8/layout/process2"/>
    <dgm:cxn modelId="{EC84F6D2-ACCC-4330-89CC-529CA722029E}" type="presParOf" srcId="{3FE25703-BBA9-4246-86CF-B0D0748ADC4B}" destId="{462D6D83-BC9F-4ADE-A10A-AE717CC218D3}" srcOrd="1" destOrd="0" presId="urn:microsoft.com/office/officeart/2005/8/layout/process2"/>
    <dgm:cxn modelId="{3ADF274F-6FFC-4898-A440-3214F0155B3E}" type="presParOf" srcId="{462D6D83-BC9F-4ADE-A10A-AE717CC218D3}" destId="{93C8FB48-AD6E-4089-B509-DAD24C0CDB7B}" srcOrd="0" destOrd="0" presId="urn:microsoft.com/office/officeart/2005/8/layout/process2"/>
    <dgm:cxn modelId="{41DA6312-AE9F-44F4-AA15-C29A675B22AD}" type="presParOf" srcId="{3FE25703-BBA9-4246-86CF-B0D0748ADC4B}" destId="{5AA2A0A7-E344-4429-A65C-D086CF50F8DE}" srcOrd="2" destOrd="0" presId="urn:microsoft.com/office/officeart/2005/8/layout/process2"/>
    <dgm:cxn modelId="{3853B4FF-E2E7-403F-8991-D8B6D6893215}" type="presParOf" srcId="{3FE25703-BBA9-4246-86CF-B0D0748ADC4B}" destId="{6D423864-0A4D-492B-8735-639AD181B564}" srcOrd="3" destOrd="0" presId="urn:microsoft.com/office/officeart/2005/8/layout/process2"/>
    <dgm:cxn modelId="{663E225C-66FF-49B0-88E0-A4D55FAC8AAD}" type="presParOf" srcId="{6D423864-0A4D-492B-8735-639AD181B564}" destId="{67CCAA46-378A-40A0-A2BC-BA1231074ECF}" srcOrd="0" destOrd="0" presId="urn:microsoft.com/office/officeart/2005/8/layout/process2"/>
    <dgm:cxn modelId="{F3B2E8D4-C6ED-4F73-8193-A36220A032DB}" type="presParOf" srcId="{3FE25703-BBA9-4246-86CF-B0D0748ADC4B}" destId="{5D54165B-8583-4B67-9947-76CE01970F2D}" srcOrd="4" destOrd="0" presId="urn:microsoft.com/office/officeart/2005/8/layout/process2"/>
    <dgm:cxn modelId="{F8D32F0F-CC23-4485-89E0-274DC2ED1A68}" type="presParOf" srcId="{3FE25703-BBA9-4246-86CF-B0D0748ADC4B}" destId="{2B986109-4C09-4B58-8CCE-985A5EEF1450}" srcOrd="5" destOrd="0" presId="urn:microsoft.com/office/officeart/2005/8/layout/process2"/>
    <dgm:cxn modelId="{A40C1CE9-6409-411D-8740-41D58585D233}" type="presParOf" srcId="{2B986109-4C09-4B58-8CCE-985A5EEF1450}" destId="{9ACA94E7-2199-49E5-BD47-AA954C05151E}" srcOrd="0" destOrd="0" presId="urn:microsoft.com/office/officeart/2005/8/layout/process2"/>
    <dgm:cxn modelId="{E5D84512-F223-401D-8DB2-F25974ACBED4}" type="presParOf" srcId="{3FE25703-BBA9-4246-86CF-B0D0748ADC4B}" destId="{033ADFDE-77BC-4022-A884-C7A4FECC749A}" srcOrd="6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xfrm>
          <a:off x="506536" y="1364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/>
        </a:p>
      </dgm:t>
    </dgm:pt>
    <dgm:pt modelId="{463A3895-0DCF-4844-B280-44FB723E6858}" type="sibTrans" cxnId="{F5CF1EEC-EBC3-4666-8B97-FEB55C742BFB}">
      <dgm:prSet/>
      <dgm:spPr>
        <a:xfrm rot="5400000">
          <a:off x="1225049" y="521529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A4E173-2DB0-4C34-B8B5-5CD24AB62B80}">
      <dgm:prSet phldrT="[Text]" custT="1"/>
      <dgm:spPr>
        <a:xfrm>
          <a:off x="506536" y="762582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Riskli </a:t>
          </a:r>
          <a:r>
            <a:rPr lang="tr-TR" sz="14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bölgenin</a:t>
          </a: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 tahliyesi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/>
        </a:p>
      </dgm:t>
    </dgm:pt>
    <dgm:pt modelId="{1301344A-C19D-4905-AFAF-E69F4FB538EE}" type="sibTrans" cxnId="{7521AAFF-6EB4-4AE6-B413-AFD6B597DB79}">
      <dgm:prSet/>
      <dgm:spPr>
        <a:xfrm rot="5400000">
          <a:off x="1225049" y="1282747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CFFE86F-0AE9-4E2B-83B4-3D9C6142837E}">
      <dgm:prSet phldrT="[Text]" custT="1"/>
      <dgm:spPr>
        <a:xfrm>
          <a:off x="506536" y="1523800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Yatırımcı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95046A3-00F5-4CBA-8854-9DF0C9561F6E}" type="parTrans" cxnId="{8A3D5477-C2A1-4FCC-A3F3-A2D3AC3F2699}">
      <dgm:prSet/>
      <dgm:spPr/>
      <dgm:t>
        <a:bodyPr/>
        <a:lstStyle/>
        <a:p>
          <a:endParaRPr lang="lt-LT"/>
        </a:p>
      </dgm:t>
    </dgm:pt>
    <dgm:pt modelId="{ED4B4583-8C29-463B-856F-C61576D933AF}" type="sibTrans" cxnId="{8A3D5477-C2A1-4FCC-A3F3-A2D3AC3F2699}">
      <dgm:prSet/>
      <dgm:spPr>
        <a:xfrm rot="5400000">
          <a:off x="1225049" y="2043965"/>
          <a:ext cx="190304" cy="228365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9A3AB1-68D4-40B9-8832-9AB6E4D5C668}">
      <dgm:prSet phldrT="[Text]" custT="1"/>
      <dgm:spPr>
        <a:xfrm>
          <a:off x="506536" y="2285018"/>
          <a:ext cx="1627331" cy="507478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/>
        </a:p>
      </dgm:t>
    </dgm:pt>
    <dgm:pt modelId="{8F5F0943-187B-419D-BE73-862BBE37A53F}" type="sibTrans" cxnId="{1519A9CE-7427-424B-8696-95E48FE937D8}">
      <dgm:prSet/>
      <dgm:spPr/>
      <dgm:t>
        <a:bodyPr/>
        <a:lstStyle/>
        <a:p>
          <a:endParaRPr lang="lt-LT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D54165B-8583-4B67-9947-76CE01970F2D}" type="pres">
      <dgm:prSet presAssocID="{3CFFE86F-0AE9-4E2B-83B4-3D9C6142837E}" presName="node" presStyleLbl="node1" presStyleIdx="2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2B986109-4C09-4B58-8CCE-985A5EEF1450}" type="pres">
      <dgm:prSet presAssocID="{ED4B4583-8C29-463B-856F-C61576D933AF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ACA94E7-2199-49E5-BD47-AA954C05151E}" type="pres">
      <dgm:prSet presAssocID="{ED4B4583-8C29-463B-856F-C61576D933AF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3" presStyleCnt="4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3F12B773-F505-4BDE-9313-67C654138ADC}" type="presOf" srcId="{28A4E173-2DB0-4C34-B8B5-5CD24AB62B80}" destId="{5AA2A0A7-E344-4429-A65C-D086CF50F8DE}" srcOrd="0" destOrd="0" presId="urn:microsoft.com/office/officeart/2005/8/layout/process2"/>
    <dgm:cxn modelId="{5A856CED-9608-40F5-BBB8-5522FBD039ED}" type="presOf" srcId="{A19A3AB1-68D4-40B9-8832-9AB6E4D5C668}" destId="{033ADFDE-77BC-4022-A884-C7A4FECC749A}" srcOrd="0" destOrd="0" presId="urn:microsoft.com/office/officeart/2005/8/layout/process2"/>
    <dgm:cxn modelId="{02317816-92F7-4057-81BB-16FA19362186}" type="presOf" srcId="{925C272D-601C-41DC-BCE6-93914B97C5D1}" destId="{890B5A46-4BD4-4669-9BE4-5083E6B8C5C0}" srcOrd="0" destOrd="0" presId="urn:microsoft.com/office/officeart/2005/8/layout/process2"/>
    <dgm:cxn modelId="{460F42FC-0692-4773-929A-987B8F0E42B1}" type="presOf" srcId="{1301344A-C19D-4905-AFAF-E69F4FB538EE}" destId="{6D423864-0A4D-492B-8735-639AD181B564}" srcOrd="0" destOrd="0" presId="urn:microsoft.com/office/officeart/2005/8/layout/process2"/>
    <dgm:cxn modelId="{F6EFF508-B959-47F3-BFD3-AE6CCE02B436}" type="presOf" srcId="{1301344A-C19D-4905-AFAF-E69F4FB538EE}" destId="{67CCAA46-378A-40A0-A2BC-BA1231074ECF}" srcOrd="1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1519A9CE-7427-424B-8696-95E48FE937D8}" srcId="{DC8AC758-9459-4A70-9972-A5D4CAFDA357}" destId="{A19A3AB1-68D4-40B9-8832-9AB6E4D5C668}" srcOrd="3" destOrd="0" parTransId="{8FFE15DE-E1AC-42B2-BC26-61AF8E1BC1E8}" sibTransId="{8F5F0943-187B-419D-BE73-862BBE37A53F}"/>
    <dgm:cxn modelId="{2FF27840-24B9-4936-A9BF-771428A26383}" type="presOf" srcId="{ED4B4583-8C29-463B-856F-C61576D933AF}" destId="{2B986109-4C09-4B58-8CCE-985A5EEF1450}" srcOrd="0" destOrd="0" presId="urn:microsoft.com/office/officeart/2005/8/layout/process2"/>
    <dgm:cxn modelId="{173B3F12-6985-426E-B895-3FD3661E7DE2}" type="presOf" srcId="{463A3895-0DCF-4844-B280-44FB723E6858}" destId="{93C8FB48-AD6E-4089-B509-DAD24C0CDB7B}" srcOrd="1" destOrd="0" presId="urn:microsoft.com/office/officeart/2005/8/layout/process2"/>
    <dgm:cxn modelId="{DD31AA5F-4A38-41D7-8A28-24804D3C9649}" type="presOf" srcId="{ED4B4583-8C29-463B-856F-C61576D933AF}" destId="{9ACA94E7-2199-49E5-BD47-AA954C05151E}" srcOrd="1" destOrd="0" presId="urn:microsoft.com/office/officeart/2005/8/layout/process2"/>
    <dgm:cxn modelId="{0533E79E-E356-4B5D-BE3D-7CCF09B90AA9}" type="presOf" srcId="{3CFFE86F-0AE9-4E2B-83B4-3D9C6142837E}" destId="{5D54165B-8583-4B67-9947-76CE01970F2D}" srcOrd="0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8A3D5477-C2A1-4FCC-A3F3-A2D3AC3F2699}" srcId="{DC8AC758-9459-4A70-9972-A5D4CAFDA357}" destId="{3CFFE86F-0AE9-4E2B-83B4-3D9C6142837E}" srcOrd="2" destOrd="0" parTransId="{A95046A3-00F5-4CBA-8854-9DF0C9561F6E}" sibTransId="{ED4B4583-8C29-463B-856F-C61576D933AF}"/>
    <dgm:cxn modelId="{889F1840-48BC-435D-BE43-8AD338AA203A}" type="presOf" srcId="{DC8AC758-9459-4A70-9972-A5D4CAFDA357}" destId="{3FE25703-BBA9-4246-86CF-B0D0748ADC4B}" srcOrd="0" destOrd="0" presId="urn:microsoft.com/office/officeart/2005/8/layout/process2"/>
    <dgm:cxn modelId="{47808DCF-B698-4340-A6DA-DC64AB66C894}" type="presOf" srcId="{463A3895-0DCF-4844-B280-44FB723E6858}" destId="{462D6D83-BC9F-4ADE-A10A-AE717CC218D3}" srcOrd="0" destOrd="0" presId="urn:microsoft.com/office/officeart/2005/8/layout/process2"/>
    <dgm:cxn modelId="{96B6CB9C-B72A-4C38-B51F-3D09092C7622}" type="presParOf" srcId="{3FE25703-BBA9-4246-86CF-B0D0748ADC4B}" destId="{890B5A46-4BD4-4669-9BE4-5083E6B8C5C0}" srcOrd="0" destOrd="0" presId="urn:microsoft.com/office/officeart/2005/8/layout/process2"/>
    <dgm:cxn modelId="{500D5400-9F88-432A-8A8A-E16DD17A9C41}" type="presParOf" srcId="{3FE25703-BBA9-4246-86CF-B0D0748ADC4B}" destId="{462D6D83-BC9F-4ADE-A10A-AE717CC218D3}" srcOrd="1" destOrd="0" presId="urn:microsoft.com/office/officeart/2005/8/layout/process2"/>
    <dgm:cxn modelId="{3607240A-CC46-4FD8-8B2F-9032B5D3BE1F}" type="presParOf" srcId="{462D6D83-BC9F-4ADE-A10A-AE717CC218D3}" destId="{93C8FB48-AD6E-4089-B509-DAD24C0CDB7B}" srcOrd="0" destOrd="0" presId="urn:microsoft.com/office/officeart/2005/8/layout/process2"/>
    <dgm:cxn modelId="{6B7397D6-4BDA-4C66-BA91-8A2EBF4CB992}" type="presParOf" srcId="{3FE25703-BBA9-4246-86CF-B0D0748ADC4B}" destId="{5AA2A0A7-E344-4429-A65C-D086CF50F8DE}" srcOrd="2" destOrd="0" presId="urn:microsoft.com/office/officeart/2005/8/layout/process2"/>
    <dgm:cxn modelId="{21A73C93-6E25-40ED-BD2B-EC8755DD4D61}" type="presParOf" srcId="{3FE25703-BBA9-4246-86CF-B0D0748ADC4B}" destId="{6D423864-0A4D-492B-8735-639AD181B564}" srcOrd="3" destOrd="0" presId="urn:microsoft.com/office/officeart/2005/8/layout/process2"/>
    <dgm:cxn modelId="{A3385EAD-BCAD-4DCA-8C71-C43D707D9486}" type="presParOf" srcId="{6D423864-0A4D-492B-8735-639AD181B564}" destId="{67CCAA46-378A-40A0-A2BC-BA1231074ECF}" srcOrd="0" destOrd="0" presId="urn:microsoft.com/office/officeart/2005/8/layout/process2"/>
    <dgm:cxn modelId="{6770ADAD-E972-4C12-958D-1E0B55719C04}" type="presParOf" srcId="{3FE25703-BBA9-4246-86CF-B0D0748ADC4B}" destId="{5D54165B-8583-4B67-9947-76CE01970F2D}" srcOrd="4" destOrd="0" presId="urn:microsoft.com/office/officeart/2005/8/layout/process2"/>
    <dgm:cxn modelId="{8184FB18-3C2C-4F67-84DE-8225729D1D34}" type="presParOf" srcId="{3FE25703-BBA9-4246-86CF-B0D0748ADC4B}" destId="{2B986109-4C09-4B58-8CCE-985A5EEF1450}" srcOrd="5" destOrd="0" presId="urn:microsoft.com/office/officeart/2005/8/layout/process2"/>
    <dgm:cxn modelId="{074BBC71-D53A-4031-B3C6-5D58BD800DB0}" type="presParOf" srcId="{2B986109-4C09-4B58-8CCE-985A5EEF1450}" destId="{9ACA94E7-2199-49E5-BD47-AA954C05151E}" srcOrd="0" destOrd="0" presId="urn:microsoft.com/office/officeart/2005/8/layout/process2"/>
    <dgm:cxn modelId="{5DD5ED8E-D9B8-4375-B772-0AE02FF44066}" type="presParOf" srcId="{3FE25703-BBA9-4246-86CF-B0D0748ADC4B}" destId="{033ADFDE-77BC-4022-A884-C7A4FECC749A}" srcOrd="6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dirty="0">
              <a:solidFill>
                <a:schemeClr val="tx1"/>
              </a:solidFill>
            </a:rPr>
            <a:t>Bakanlık </a:t>
          </a:r>
          <a:endParaRPr lang="lt-LT" sz="1400" dirty="0">
            <a:solidFill>
              <a:schemeClr val="tx1"/>
            </a:solidFill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 sz="1400"/>
        </a:p>
      </dgm:t>
    </dgm:pt>
    <dgm:pt modelId="{463A3895-0DCF-4844-B280-44FB723E6858}" type="sibTrans" cxnId="{F5CF1EEC-EBC3-4666-8B97-FEB55C742BFB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bg1">
            <a:alpha val="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endParaRPr lang="lt-LT" sz="1400"/>
        </a:p>
      </dgm:t>
    </dgm:pt>
    <dgm:pt modelId="{28A4E173-2DB0-4C34-B8B5-5CD24AB62B8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dirty="0">
              <a:solidFill>
                <a:schemeClr val="tx1"/>
              </a:solidFill>
            </a:rPr>
            <a:t>Riskli alan beyanı</a:t>
          </a:r>
          <a:endParaRPr lang="lt-LT" sz="1400" dirty="0">
            <a:solidFill>
              <a:schemeClr val="tx1"/>
            </a:solidFill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 sz="1400"/>
        </a:p>
      </dgm:t>
    </dgm:pt>
    <dgm:pt modelId="{1301344A-C19D-4905-AFAF-E69F4FB538EE}" type="sibTrans" cxnId="{7521AAFF-6EB4-4AE6-B413-AFD6B597DB79}">
      <dgm:prSet custT="1"/>
      <dgm:spPr>
        <a:noFill/>
      </dgm:spPr>
      <dgm:t>
        <a:bodyPr/>
        <a:lstStyle/>
        <a:p>
          <a:endParaRPr lang="lt-LT" sz="1400"/>
        </a:p>
      </dgm:t>
    </dgm:pt>
    <dgm:pt modelId="{3CFFE86F-0AE9-4E2B-83B4-3D9C6142837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dirty="0">
              <a:solidFill>
                <a:schemeClr val="tx1"/>
              </a:solidFill>
            </a:rPr>
            <a:t>Belediye</a:t>
          </a:r>
          <a:endParaRPr lang="lt-LT" sz="1400" dirty="0">
            <a:solidFill>
              <a:schemeClr val="tx1"/>
            </a:solidFill>
          </a:endParaRPr>
        </a:p>
      </dgm:t>
    </dgm:pt>
    <dgm:pt modelId="{A95046A3-00F5-4CBA-8854-9DF0C9561F6E}" type="parTrans" cxnId="{8A3D5477-C2A1-4FCC-A3F3-A2D3AC3F2699}">
      <dgm:prSet/>
      <dgm:spPr/>
      <dgm:t>
        <a:bodyPr/>
        <a:lstStyle/>
        <a:p>
          <a:endParaRPr lang="lt-LT" sz="1400"/>
        </a:p>
      </dgm:t>
    </dgm:pt>
    <dgm:pt modelId="{ED4B4583-8C29-463B-856F-C61576D933AF}" type="sibTrans" cxnId="{8A3D5477-C2A1-4FCC-A3F3-A2D3AC3F2699}">
      <dgm:prSet custT="1"/>
      <dgm:spPr>
        <a:noFill/>
      </dgm:spPr>
      <dgm:t>
        <a:bodyPr/>
        <a:lstStyle/>
        <a:p>
          <a:endParaRPr lang="lt-LT" sz="1400"/>
        </a:p>
      </dgm:t>
    </dgm:pt>
    <dgm:pt modelId="{A19A3AB1-68D4-40B9-8832-9AB6E4D5C66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dirty="0">
              <a:solidFill>
                <a:schemeClr val="tx1"/>
              </a:solidFill>
            </a:rPr>
            <a:t>Belediyenin kurumsal işletmesi</a:t>
          </a:r>
          <a:endParaRPr lang="lt-LT" sz="1400" dirty="0">
            <a:solidFill>
              <a:schemeClr val="tx1"/>
            </a:solidFill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 sz="1400"/>
        </a:p>
      </dgm:t>
    </dgm:pt>
    <dgm:pt modelId="{8F5F0943-187B-419D-BE73-862BBE37A53F}" type="sibTrans" cxnId="{1519A9CE-7427-424B-8696-95E48FE937D8}">
      <dgm:prSet/>
      <dgm:spPr/>
      <dgm:t>
        <a:bodyPr/>
        <a:lstStyle/>
        <a:p>
          <a:endParaRPr lang="lt-LT" sz="1400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4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3"/>
      <dgm:spPr/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4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3"/>
      <dgm:spPr/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5D54165B-8583-4B67-9947-76CE01970F2D}" type="pres">
      <dgm:prSet presAssocID="{3CFFE86F-0AE9-4E2B-83B4-3D9C6142837E}" presName="node" presStyleLbl="node1" presStyleIdx="2" presStyleCnt="4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986109-4C09-4B58-8CCE-985A5EEF1450}" type="pres">
      <dgm:prSet presAssocID="{ED4B4583-8C29-463B-856F-C61576D933AF}" presName="sibTrans" presStyleLbl="sibTrans2D1" presStyleIdx="2" presStyleCnt="3"/>
      <dgm:spPr/>
      <dgm:t>
        <a:bodyPr/>
        <a:lstStyle/>
        <a:p>
          <a:endParaRPr lang="tr-TR"/>
        </a:p>
      </dgm:t>
    </dgm:pt>
    <dgm:pt modelId="{9ACA94E7-2199-49E5-BD47-AA954C05151E}" type="pres">
      <dgm:prSet presAssocID="{ED4B4583-8C29-463B-856F-C61576D933AF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3" presStyleCnt="4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19A9CE-7427-424B-8696-95E48FE937D8}" srcId="{DC8AC758-9459-4A70-9972-A5D4CAFDA357}" destId="{A19A3AB1-68D4-40B9-8832-9AB6E4D5C668}" srcOrd="3" destOrd="0" parTransId="{8FFE15DE-E1AC-42B2-BC26-61AF8E1BC1E8}" sibTransId="{8F5F0943-187B-419D-BE73-862BBE37A53F}"/>
    <dgm:cxn modelId="{69248568-FBCE-4A9E-8007-2D9FC7E4B14B}" type="presOf" srcId="{3CFFE86F-0AE9-4E2B-83B4-3D9C6142837E}" destId="{5D54165B-8583-4B67-9947-76CE01970F2D}" srcOrd="0" destOrd="0" presId="urn:microsoft.com/office/officeart/2005/8/layout/process2"/>
    <dgm:cxn modelId="{9A8DE03B-D044-4C37-87A1-016566A57317}" type="presOf" srcId="{1301344A-C19D-4905-AFAF-E69F4FB538EE}" destId="{6D423864-0A4D-492B-8735-639AD181B564}" srcOrd="0" destOrd="0" presId="urn:microsoft.com/office/officeart/2005/8/layout/process2"/>
    <dgm:cxn modelId="{B6621A14-F10B-4075-B806-34213D14CAB4}" type="presOf" srcId="{DC8AC758-9459-4A70-9972-A5D4CAFDA357}" destId="{3FE25703-BBA9-4246-86CF-B0D0748ADC4B}" srcOrd="0" destOrd="0" presId="urn:microsoft.com/office/officeart/2005/8/layout/process2"/>
    <dgm:cxn modelId="{7F6C4408-6234-4B56-92CF-1A496F4FA930}" type="presOf" srcId="{A19A3AB1-68D4-40B9-8832-9AB6E4D5C668}" destId="{033ADFDE-77BC-4022-A884-C7A4FECC749A}" srcOrd="0" destOrd="0" presId="urn:microsoft.com/office/officeart/2005/8/layout/process2"/>
    <dgm:cxn modelId="{741B319F-ADEB-4511-8897-9BC4ABD3EB7F}" type="presOf" srcId="{463A3895-0DCF-4844-B280-44FB723E6858}" destId="{462D6D83-BC9F-4ADE-A10A-AE717CC218D3}" srcOrd="0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250C926B-4FBA-4B6B-96CE-96747B2FE9D9}" type="presOf" srcId="{463A3895-0DCF-4844-B280-44FB723E6858}" destId="{93C8FB48-AD6E-4089-B509-DAD24C0CDB7B}" srcOrd="1" destOrd="0" presId="urn:microsoft.com/office/officeart/2005/8/layout/process2"/>
    <dgm:cxn modelId="{8A3D5477-C2A1-4FCC-A3F3-A2D3AC3F2699}" srcId="{DC8AC758-9459-4A70-9972-A5D4CAFDA357}" destId="{3CFFE86F-0AE9-4E2B-83B4-3D9C6142837E}" srcOrd="2" destOrd="0" parTransId="{A95046A3-00F5-4CBA-8854-9DF0C9561F6E}" sibTransId="{ED4B4583-8C29-463B-856F-C61576D933AF}"/>
    <dgm:cxn modelId="{5A1B6CE3-4C26-4EA0-B19C-0264182033C0}" type="presOf" srcId="{28A4E173-2DB0-4C34-B8B5-5CD24AB62B80}" destId="{5AA2A0A7-E344-4429-A65C-D086CF50F8DE}" srcOrd="0" destOrd="0" presId="urn:microsoft.com/office/officeart/2005/8/layout/process2"/>
    <dgm:cxn modelId="{CB25A147-3D95-4F02-946A-599E083E9F0D}" type="presOf" srcId="{ED4B4583-8C29-463B-856F-C61576D933AF}" destId="{9ACA94E7-2199-49E5-BD47-AA954C05151E}" srcOrd="1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36C46708-52A7-42DF-9021-FE9633085B56}" type="presOf" srcId="{ED4B4583-8C29-463B-856F-C61576D933AF}" destId="{2B986109-4C09-4B58-8CCE-985A5EEF1450}" srcOrd="0" destOrd="0" presId="urn:microsoft.com/office/officeart/2005/8/layout/process2"/>
    <dgm:cxn modelId="{3F316A9D-B987-4CC6-94C9-9F057BB13626}" type="presOf" srcId="{1301344A-C19D-4905-AFAF-E69F4FB538EE}" destId="{67CCAA46-378A-40A0-A2BC-BA1231074ECF}" srcOrd="1" destOrd="0" presId="urn:microsoft.com/office/officeart/2005/8/layout/process2"/>
    <dgm:cxn modelId="{899A516B-0BAB-41F3-BE2B-35A03ABBAE28}" type="presOf" srcId="{925C272D-601C-41DC-BCE6-93914B97C5D1}" destId="{890B5A46-4BD4-4669-9BE4-5083E6B8C5C0}" srcOrd="0" destOrd="0" presId="urn:microsoft.com/office/officeart/2005/8/layout/process2"/>
    <dgm:cxn modelId="{69B86355-EDC2-4D1D-AB6C-1B4204D6EEF7}" type="presParOf" srcId="{3FE25703-BBA9-4246-86CF-B0D0748ADC4B}" destId="{890B5A46-4BD4-4669-9BE4-5083E6B8C5C0}" srcOrd="0" destOrd="0" presId="urn:microsoft.com/office/officeart/2005/8/layout/process2"/>
    <dgm:cxn modelId="{A21B9EAE-5747-4A12-A0E3-30E314AA2D0C}" type="presParOf" srcId="{3FE25703-BBA9-4246-86CF-B0D0748ADC4B}" destId="{462D6D83-BC9F-4ADE-A10A-AE717CC218D3}" srcOrd="1" destOrd="0" presId="urn:microsoft.com/office/officeart/2005/8/layout/process2"/>
    <dgm:cxn modelId="{528257E2-2BFE-45F5-AEFB-8CA6E1676889}" type="presParOf" srcId="{462D6D83-BC9F-4ADE-A10A-AE717CC218D3}" destId="{93C8FB48-AD6E-4089-B509-DAD24C0CDB7B}" srcOrd="0" destOrd="0" presId="urn:microsoft.com/office/officeart/2005/8/layout/process2"/>
    <dgm:cxn modelId="{D1011A45-8A6C-4AF9-B32F-27B8BB453085}" type="presParOf" srcId="{3FE25703-BBA9-4246-86CF-B0D0748ADC4B}" destId="{5AA2A0A7-E344-4429-A65C-D086CF50F8DE}" srcOrd="2" destOrd="0" presId="urn:microsoft.com/office/officeart/2005/8/layout/process2"/>
    <dgm:cxn modelId="{EB533AE4-AB08-41DF-B438-D7C662BFBCF9}" type="presParOf" srcId="{3FE25703-BBA9-4246-86CF-B0D0748ADC4B}" destId="{6D423864-0A4D-492B-8735-639AD181B564}" srcOrd="3" destOrd="0" presId="urn:microsoft.com/office/officeart/2005/8/layout/process2"/>
    <dgm:cxn modelId="{2C494D35-E6BD-4B32-BF6F-34A874F588E2}" type="presParOf" srcId="{6D423864-0A4D-492B-8735-639AD181B564}" destId="{67CCAA46-378A-40A0-A2BC-BA1231074ECF}" srcOrd="0" destOrd="0" presId="urn:microsoft.com/office/officeart/2005/8/layout/process2"/>
    <dgm:cxn modelId="{597C9D51-D697-4339-9B41-AE23DF3B7ED5}" type="presParOf" srcId="{3FE25703-BBA9-4246-86CF-B0D0748ADC4B}" destId="{5D54165B-8583-4B67-9947-76CE01970F2D}" srcOrd="4" destOrd="0" presId="urn:microsoft.com/office/officeart/2005/8/layout/process2"/>
    <dgm:cxn modelId="{85613A13-8959-4A8D-81A9-3FA930719D6F}" type="presParOf" srcId="{3FE25703-BBA9-4246-86CF-B0D0748ADC4B}" destId="{2B986109-4C09-4B58-8CCE-985A5EEF1450}" srcOrd="5" destOrd="0" presId="urn:microsoft.com/office/officeart/2005/8/layout/process2"/>
    <dgm:cxn modelId="{DACFB99C-14CE-4CE7-9A14-9BE02E1504E0}" type="presParOf" srcId="{2B986109-4C09-4B58-8CCE-985A5EEF1450}" destId="{9ACA94E7-2199-49E5-BD47-AA954C05151E}" srcOrd="0" destOrd="0" presId="urn:microsoft.com/office/officeart/2005/8/layout/process2"/>
    <dgm:cxn modelId="{AA72669E-AD78-4F74-8D0A-2F948D0CBE43}" type="presParOf" srcId="{3FE25703-BBA9-4246-86CF-B0D0748ADC4B}" destId="{033ADFDE-77BC-4022-A884-C7A4FECC749A}" srcOrd="6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xfrm>
          <a:off x="0" y="0"/>
          <a:ext cx="1566556" cy="515855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/>
        </a:p>
      </dgm:t>
    </dgm:pt>
    <dgm:pt modelId="{463A3895-0DCF-4844-B280-44FB723E6858}" type="sibTrans" cxnId="{F5CF1EEC-EBC3-4666-8B97-FEB55C742BFB}">
      <dgm:prSet/>
      <dgm:spPr>
        <a:xfrm rot="5400000">
          <a:off x="686555" y="528752"/>
          <a:ext cx="193445" cy="2321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8A4E173-2DB0-4C34-B8B5-5CD24AB62B80}">
      <dgm:prSet phldrT="[Text]" custT="1"/>
      <dgm:spPr>
        <a:xfrm>
          <a:off x="0" y="773783"/>
          <a:ext cx="1566556" cy="515855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Planın Geliştirilmesi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/>
        </a:p>
      </dgm:t>
    </dgm:pt>
    <dgm:pt modelId="{1301344A-C19D-4905-AFAF-E69F4FB538EE}" type="sibTrans" cxnId="{7521AAFF-6EB4-4AE6-B413-AFD6B597DB79}">
      <dgm:prSet/>
      <dgm:spPr>
        <a:xfrm rot="5400000">
          <a:off x="686555" y="1302535"/>
          <a:ext cx="193445" cy="23213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endParaRPr lang="lt-LT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9A3AB1-68D4-40B9-8832-9AB6E4D5C668}">
      <dgm:prSet phldrT="[Text]" custT="1"/>
      <dgm:spPr>
        <a:xfrm>
          <a:off x="0" y="1547567"/>
          <a:ext cx="1566556" cy="515855"/>
        </a:xfr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tr-TR" sz="14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/>
        </a:p>
      </dgm:t>
    </dgm:pt>
    <dgm:pt modelId="{8F5F0943-187B-419D-BE73-862BBE37A53F}" type="sibTrans" cxnId="{1519A9CE-7427-424B-8696-95E48FE937D8}">
      <dgm:prSet/>
      <dgm:spPr/>
      <dgm:t>
        <a:bodyPr/>
        <a:lstStyle/>
        <a:p>
          <a:endParaRPr lang="lt-LT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3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3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2" presStyleCnt="3" custScaleX="17815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49CB0701-235D-4799-AF27-D1036A15F458}" type="presOf" srcId="{1301344A-C19D-4905-AFAF-E69F4FB538EE}" destId="{6D423864-0A4D-492B-8735-639AD181B564}" srcOrd="0" destOrd="0" presId="urn:microsoft.com/office/officeart/2005/8/layout/process2"/>
    <dgm:cxn modelId="{EC42F0AC-D202-40C3-AE92-F3F8997D0665}" type="presOf" srcId="{DC8AC758-9459-4A70-9972-A5D4CAFDA357}" destId="{3FE25703-BBA9-4246-86CF-B0D0748ADC4B}" srcOrd="0" destOrd="0" presId="urn:microsoft.com/office/officeart/2005/8/layout/process2"/>
    <dgm:cxn modelId="{7A6BFC75-E5DD-4261-A8D8-6BF504D0B76B}" type="presOf" srcId="{A19A3AB1-68D4-40B9-8832-9AB6E4D5C668}" destId="{033ADFDE-77BC-4022-A884-C7A4FECC749A}" srcOrd="0" destOrd="0" presId="urn:microsoft.com/office/officeart/2005/8/layout/process2"/>
    <dgm:cxn modelId="{869D5E80-E625-42B9-825B-2450123C7CDB}" type="presOf" srcId="{1301344A-C19D-4905-AFAF-E69F4FB538EE}" destId="{67CCAA46-378A-40A0-A2BC-BA1231074ECF}" srcOrd="1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1519A9CE-7427-424B-8696-95E48FE937D8}" srcId="{DC8AC758-9459-4A70-9972-A5D4CAFDA357}" destId="{A19A3AB1-68D4-40B9-8832-9AB6E4D5C668}" srcOrd="2" destOrd="0" parTransId="{8FFE15DE-E1AC-42B2-BC26-61AF8E1BC1E8}" sibTransId="{8F5F0943-187B-419D-BE73-862BBE37A53F}"/>
    <dgm:cxn modelId="{08FDDE4F-F1ED-426E-98EB-678585303DCC}" type="presOf" srcId="{925C272D-601C-41DC-BCE6-93914B97C5D1}" destId="{890B5A46-4BD4-4669-9BE4-5083E6B8C5C0}" srcOrd="0" destOrd="0" presId="urn:microsoft.com/office/officeart/2005/8/layout/process2"/>
    <dgm:cxn modelId="{6D4516C7-8218-4FB9-90E3-2946960EB386}" type="presOf" srcId="{463A3895-0DCF-4844-B280-44FB723E6858}" destId="{93C8FB48-AD6E-4089-B509-DAD24C0CDB7B}" srcOrd="1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C3B6C612-43F2-41A3-83CD-48E960BCBCC2}" type="presOf" srcId="{28A4E173-2DB0-4C34-B8B5-5CD24AB62B80}" destId="{5AA2A0A7-E344-4429-A65C-D086CF50F8DE}" srcOrd="0" destOrd="0" presId="urn:microsoft.com/office/officeart/2005/8/layout/process2"/>
    <dgm:cxn modelId="{3B97E771-7332-4CF2-9A30-59039D456825}" type="presOf" srcId="{463A3895-0DCF-4844-B280-44FB723E6858}" destId="{462D6D83-BC9F-4ADE-A10A-AE717CC218D3}" srcOrd="0" destOrd="0" presId="urn:microsoft.com/office/officeart/2005/8/layout/process2"/>
    <dgm:cxn modelId="{12D75259-04D4-491D-882B-FB95433304EF}" type="presParOf" srcId="{3FE25703-BBA9-4246-86CF-B0D0748ADC4B}" destId="{890B5A46-4BD4-4669-9BE4-5083E6B8C5C0}" srcOrd="0" destOrd="0" presId="urn:microsoft.com/office/officeart/2005/8/layout/process2"/>
    <dgm:cxn modelId="{6D6CCEB6-DD1B-4C4C-AED9-1C5AB1EB1F3F}" type="presParOf" srcId="{3FE25703-BBA9-4246-86CF-B0D0748ADC4B}" destId="{462D6D83-BC9F-4ADE-A10A-AE717CC218D3}" srcOrd="1" destOrd="0" presId="urn:microsoft.com/office/officeart/2005/8/layout/process2"/>
    <dgm:cxn modelId="{CD988B49-66A5-4FA2-9667-8E72F6258BAA}" type="presParOf" srcId="{462D6D83-BC9F-4ADE-A10A-AE717CC218D3}" destId="{93C8FB48-AD6E-4089-B509-DAD24C0CDB7B}" srcOrd="0" destOrd="0" presId="urn:microsoft.com/office/officeart/2005/8/layout/process2"/>
    <dgm:cxn modelId="{EA7D9FB7-C588-46F3-A827-33468B1DCFCC}" type="presParOf" srcId="{3FE25703-BBA9-4246-86CF-B0D0748ADC4B}" destId="{5AA2A0A7-E344-4429-A65C-D086CF50F8DE}" srcOrd="2" destOrd="0" presId="urn:microsoft.com/office/officeart/2005/8/layout/process2"/>
    <dgm:cxn modelId="{082692CF-7EA0-45CF-AE69-E81E2C6BEF26}" type="presParOf" srcId="{3FE25703-BBA9-4246-86CF-B0D0748ADC4B}" destId="{6D423864-0A4D-492B-8735-639AD181B564}" srcOrd="3" destOrd="0" presId="urn:microsoft.com/office/officeart/2005/8/layout/process2"/>
    <dgm:cxn modelId="{3E70AE88-BBCC-4B3B-BDE2-1BEC724D40F7}" type="presParOf" srcId="{6D423864-0A4D-492B-8735-639AD181B564}" destId="{67CCAA46-378A-40A0-A2BC-BA1231074ECF}" srcOrd="0" destOrd="0" presId="urn:microsoft.com/office/officeart/2005/8/layout/process2"/>
    <dgm:cxn modelId="{477EF1E0-EBAC-496B-8FDC-7EBB87F04FD2}" type="presParOf" srcId="{3FE25703-BBA9-4246-86CF-B0D0748ADC4B}" destId="{033ADFDE-77BC-4022-A884-C7A4FECC749A}" srcOrd="4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8AC758-9459-4A70-9972-A5D4CAFDA35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25C272D-601C-41DC-BCE6-93914B97C5D1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b="0" dirty="0">
              <a:solidFill>
                <a:schemeClr val="tx1"/>
              </a:solidFill>
            </a:rPr>
            <a:t>Bakanlar Kurulu Kararı (Yenileme Alanı Beyanı)</a:t>
          </a:r>
          <a:endParaRPr lang="lt-LT" sz="1400" b="0" dirty="0">
            <a:solidFill>
              <a:schemeClr val="tx1"/>
            </a:solidFill>
          </a:endParaRPr>
        </a:p>
      </dgm:t>
    </dgm:pt>
    <dgm:pt modelId="{589C8926-9F9F-4462-90D3-773BA67CC55C}" type="parTrans" cxnId="{F5CF1EEC-EBC3-4666-8B97-FEB55C742BFB}">
      <dgm:prSet/>
      <dgm:spPr/>
      <dgm:t>
        <a:bodyPr/>
        <a:lstStyle/>
        <a:p>
          <a:endParaRPr lang="lt-LT" sz="1400" b="1"/>
        </a:p>
      </dgm:t>
    </dgm:pt>
    <dgm:pt modelId="{463A3895-0DCF-4844-B280-44FB723E6858}" type="sibTrans" cxnId="{F5CF1EEC-EBC3-4666-8B97-FEB55C742BFB}">
      <dgm:prSet custT="1"/>
      <dgm:spPr/>
      <dgm:t>
        <a:bodyPr/>
        <a:lstStyle/>
        <a:p>
          <a:endParaRPr lang="lt-LT" sz="1400" b="1"/>
        </a:p>
      </dgm:t>
    </dgm:pt>
    <dgm:pt modelId="{28A4E173-2DB0-4C34-B8B5-5CD24AB62B80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b="0" dirty="0">
              <a:solidFill>
                <a:schemeClr val="tx1"/>
              </a:solidFill>
            </a:rPr>
            <a:t>Belediye</a:t>
          </a:r>
          <a:endParaRPr lang="lt-LT" sz="1400" b="0" dirty="0">
            <a:solidFill>
              <a:schemeClr val="tx1"/>
            </a:solidFill>
          </a:endParaRPr>
        </a:p>
      </dgm:t>
    </dgm:pt>
    <dgm:pt modelId="{95E782B6-E8CE-4621-9F7F-A4AF93A24ABE}" type="parTrans" cxnId="{7521AAFF-6EB4-4AE6-B413-AFD6B597DB79}">
      <dgm:prSet/>
      <dgm:spPr/>
      <dgm:t>
        <a:bodyPr/>
        <a:lstStyle/>
        <a:p>
          <a:endParaRPr lang="lt-LT" sz="1400" b="1"/>
        </a:p>
      </dgm:t>
    </dgm:pt>
    <dgm:pt modelId="{1301344A-C19D-4905-AFAF-E69F4FB538EE}" type="sibTrans" cxnId="{7521AAFF-6EB4-4AE6-B413-AFD6B597DB79}">
      <dgm:prSet custT="1"/>
      <dgm:spPr/>
      <dgm:t>
        <a:bodyPr/>
        <a:lstStyle/>
        <a:p>
          <a:endParaRPr lang="lt-LT" sz="1400" b="1"/>
        </a:p>
      </dgm:t>
    </dgm:pt>
    <dgm:pt modelId="{3CFFE86F-0AE9-4E2B-83B4-3D9C6142837E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b="0" dirty="0">
              <a:solidFill>
                <a:schemeClr val="tx1"/>
              </a:solidFill>
            </a:rPr>
            <a:t>İhale </a:t>
          </a:r>
          <a:endParaRPr lang="lt-LT" sz="1400" b="0" dirty="0">
            <a:solidFill>
              <a:schemeClr val="tx1"/>
            </a:solidFill>
          </a:endParaRPr>
        </a:p>
      </dgm:t>
    </dgm:pt>
    <dgm:pt modelId="{A95046A3-00F5-4CBA-8854-9DF0C9561F6E}" type="parTrans" cxnId="{8A3D5477-C2A1-4FCC-A3F3-A2D3AC3F2699}">
      <dgm:prSet/>
      <dgm:spPr/>
      <dgm:t>
        <a:bodyPr/>
        <a:lstStyle/>
        <a:p>
          <a:endParaRPr lang="lt-LT" sz="1400" b="1"/>
        </a:p>
      </dgm:t>
    </dgm:pt>
    <dgm:pt modelId="{ED4B4583-8C29-463B-856F-C61576D933AF}" type="sibTrans" cxnId="{8A3D5477-C2A1-4FCC-A3F3-A2D3AC3F2699}">
      <dgm:prSet custT="1"/>
      <dgm:spPr/>
      <dgm:t>
        <a:bodyPr/>
        <a:lstStyle/>
        <a:p>
          <a:endParaRPr lang="lt-LT" sz="1400" b="1"/>
        </a:p>
      </dgm:t>
    </dgm:pt>
    <dgm:pt modelId="{A19A3AB1-68D4-40B9-8832-9AB6E4D5C668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b="0" dirty="0">
              <a:solidFill>
                <a:schemeClr val="tx1"/>
              </a:solidFill>
            </a:rPr>
            <a:t>Geliştirici firma </a:t>
          </a:r>
          <a:endParaRPr lang="lt-LT" sz="1400" b="0" dirty="0">
            <a:solidFill>
              <a:schemeClr val="tx1"/>
            </a:solidFill>
          </a:endParaRPr>
        </a:p>
      </dgm:t>
    </dgm:pt>
    <dgm:pt modelId="{8FFE15DE-E1AC-42B2-BC26-61AF8E1BC1E8}" type="parTrans" cxnId="{1519A9CE-7427-424B-8696-95E48FE937D8}">
      <dgm:prSet/>
      <dgm:spPr/>
      <dgm:t>
        <a:bodyPr/>
        <a:lstStyle/>
        <a:p>
          <a:endParaRPr lang="lt-LT" sz="1400" b="1"/>
        </a:p>
      </dgm:t>
    </dgm:pt>
    <dgm:pt modelId="{8F5F0943-187B-419D-BE73-862BBE37A53F}" type="sibTrans" cxnId="{1519A9CE-7427-424B-8696-95E48FE937D8}">
      <dgm:prSet custT="1"/>
      <dgm:spPr/>
      <dgm:t>
        <a:bodyPr/>
        <a:lstStyle/>
        <a:p>
          <a:endParaRPr lang="lt-LT" sz="1400" b="1"/>
        </a:p>
      </dgm:t>
    </dgm:pt>
    <dgm:pt modelId="{DEEF8E07-5BDB-46D7-9594-0CDA3FE2AE2F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tr-TR" sz="1400" b="0" dirty="0">
              <a:solidFill>
                <a:schemeClr val="tx1"/>
              </a:solidFill>
            </a:rPr>
            <a:t>Vatandaş</a:t>
          </a:r>
          <a:endParaRPr lang="lt-LT" sz="1400" b="0" dirty="0">
            <a:solidFill>
              <a:schemeClr val="tx1"/>
            </a:solidFill>
          </a:endParaRPr>
        </a:p>
      </dgm:t>
    </dgm:pt>
    <dgm:pt modelId="{5705666B-B47C-4C02-AFEA-D29B5EFFBBAF}" type="parTrans" cxnId="{F80F9B2E-343D-4645-80FD-CF2BF08D2AF8}">
      <dgm:prSet/>
      <dgm:spPr/>
      <dgm:t>
        <a:bodyPr/>
        <a:lstStyle/>
        <a:p>
          <a:endParaRPr lang="lt-LT" sz="1400" b="1"/>
        </a:p>
      </dgm:t>
    </dgm:pt>
    <dgm:pt modelId="{4F5DA2E3-177F-4686-9710-DD4CA3E8726C}" type="sibTrans" cxnId="{F80F9B2E-343D-4645-80FD-CF2BF08D2AF8}">
      <dgm:prSet/>
      <dgm:spPr/>
      <dgm:t>
        <a:bodyPr/>
        <a:lstStyle/>
        <a:p>
          <a:endParaRPr lang="lt-LT" sz="1400" b="1"/>
        </a:p>
      </dgm:t>
    </dgm:pt>
    <dgm:pt modelId="{3FE25703-BBA9-4246-86CF-B0D0748ADC4B}" type="pres">
      <dgm:prSet presAssocID="{DC8AC758-9459-4A70-9972-A5D4CAFDA357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0B5A46-4BD4-4669-9BE4-5083E6B8C5C0}" type="pres">
      <dgm:prSet presAssocID="{925C272D-601C-41DC-BCE6-93914B97C5D1}" presName="node" presStyleLbl="node1" presStyleIdx="0" presStyleCnt="5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2D6D83-BC9F-4ADE-A10A-AE717CC218D3}" type="pres">
      <dgm:prSet presAssocID="{463A3895-0DCF-4844-B280-44FB723E6858}" presName="sibTrans" presStyleLbl="sibTrans2D1" presStyleIdx="0" presStyleCnt="4"/>
      <dgm:spPr/>
      <dgm:t>
        <a:bodyPr/>
        <a:lstStyle/>
        <a:p>
          <a:endParaRPr lang="tr-TR"/>
        </a:p>
      </dgm:t>
    </dgm:pt>
    <dgm:pt modelId="{93C8FB48-AD6E-4089-B509-DAD24C0CDB7B}" type="pres">
      <dgm:prSet presAssocID="{463A3895-0DCF-4844-B280-44FB723E6858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5AA2A0A7-E344-4429-A65C-D086CF50F8DE}" type="pres">
      <dgm:prSet presAssocID="{28A4E173-2DB0-4C34-B8B5-5CD24AB62B80}" presName="node" presStyleLbl="node1" presStyleIdx="1" presStyleCnt="5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423864-0A4D-492B-8735-639AD181B564}" type="pres">
      <dgm:prSet presAssocID="{1301344A-C19D-4905-AFAF-E69F4FB538EE}" presName="sibTrans" presStyleLbl="sibTrans2D1" presStyleIdx="1" presStyleCnt="4"/>
      <dgm:spPr/>
      <dgm:t>
        <a:bodyPr/>
        <a:lstStyle/>
        <a:p>
          <a:endParaRPr lang="tr-TR"/>
        </a:p>
      </dgm:t>
    </dgm:pt>
    <dgm:pt modelId="{67CCAA46-378A-40A0-A2BC-BA1231074ECF}" type="pres">
      <dgm:prSet presAssocID="{1301344A-C19D-4905-AFAF-E69F4FB538EE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5D54165B-8583-4B67-9947-76CE01970F2D}" type="pres">
      <dgm:prSet presAssocID="{3CFFE86F-0AE9-4E2B-83B4-3D9C6142837E}" presName="node" presStyleLbl="node1" presStyleIdx="2" presStyleCnt="5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986109-4C09-4B58-8CCE-985A5EEF1450}" type="pres">
      <dgm:prSet presAssocID="{ED4B4583-8C29-463B-856F-C61576D933AF}" presName="sibTrans" presStyleLbl="sibTrans2D1" presStyleIdx="2" presStyleCnt="4"/>
      <dgm:spPr/>
      <dgm:t>
        <a:bodyPr/>
        <a:lstStyle/>
        <a:p>
          <a:endParaRPr lang="tr-TR"/>
        </a:p>
      </dgm:t>
    </dgm:pt>
    <dgm:pt modelId="{9ACA94E7-2199-49E5-BD47-AA954C05151E}" type="pres">
      <dgm:prSet presAssocID="{ED4B4583-8C29-463B-856F-C61576D933AF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033ADFDE-77BC-4022-A884-C7A4FECC749A}" type="pres">
      <dgm:prSet presAssocID="{A19A3AB1-68D4-40B9-8832-9AB6E4D5C668}" presName="node" presStyleLbl="node1" presStyleIdx="3" presStyleCnt="5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3011E7-1BF4-4C22-9D70-B6541EFB7179}" type="pres">
      <dgm:prSet presAssocID="{8F5F0943-187B-419D-BE73-862BBE37A53F}" presName="sibTrans" presStyleLbl="sibTrans2D1" presStyleIdx="3" presStyleCnt="4"/>
      <dgm:spPr/>
      <dgm:t>
        <a:bodyPr/>
        <a:lstStyle/>
        <a:p>
          <a:endParaRPr lang="tr-TR"/>
        </a:p>
      </dgm:t>
    </dgm:pt>
    <dgm:pt modelId="{84F83025-BBD7-45A6-8FA6-28B99CD4D727}" type="pres">
      <dgm:prSet presAssocID="{8F5F0943-187B-419D-BE73-862BBE37A53F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B782D2D8-539B-441D-BEBF-C931AD15F3CE}" type="pres">
      <dgm:prSet presAssocID="{DEEF8E07-5BDB-46D7-9594-0CDA3FE2AE2F}" presName="node" presStyleLbl="node1" presStyleIdx="4" presStyleCnt="5" custScaleX="1781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EEA2FD-F268-40CD-8F75-9709E05BAD66}" type="presOf" srcId="{8F5F0943-187B-419D-BE73-862BBE37A53F}" destId="{84F83025-BBD7-45A6-8FA6-28B99CD4D727}" srcOrd="1" destOrd="0" presId="urn:microsoft.com/office/officeart/2005/8/layout/process2"/>
    <dgm:cxn modelId="{8A21B585-F79F-4764-A9BE-08D79CA0F741}" type="presOf" srcId="{DEEF8E07-5BDB-46D7-9594-0CDA3FE2AE2F}" destId="{B782D2D8-539B-441D-BEBF-C931AD15F3CE}" srcOrd="0" destOrd="0" presId="urn:microsoft.com/office/officeart/2005/8/layout/process2"/>
    <dgm:cxn modelId="{F80F9B2E-343D-4645-80FD-CF2BF08D2AF8}" srcId="{DC8AC758-9459-4A70-9972-A5D4CAFDA357}" destId="{DEEF8E07-5BDB-46D7-9594-0CDA3FE2AE2F}" srcOrd="4" destOrd="0" parTransId="{5705666B-B47C-4C02-AFEA-D29B5EFFBBAF}" sibTransId="{4F5DA2E3-177F-4686-9710-DD4CA3E8726C}"/>
    <dgm:cxn modelId="{BB9C879E-AD7E-4A11-9BB6-5957F08AE964}" type="presOf" srcId="{A19A3AB1-68D4-40B9-8832-9AB6E4D5C668}" destId="{033ADFDE-77BC-4022-A884-C7A4FECC749A}" srcOrd="0" destOrd="0" presId="urn:microsoft.com/office/officeart/2005/8/layout/process2"/>
    <dgm:cxn modelId="{0D7618CB-4C1A-4634-A0AA-C7BB3CD8D88E}" type="presOf" srcId="{ED4B4583-8C29-463B-856F-C61576D933AF}" destId="{2B986109-4C09-4B58-8CCE-985A5EEF1450}" srcOrd="0" destOrd="0" presId="urn:microsoft.com/office/officeart/2005/8/layout/process2"/>
    <dgm:cxn modelId="{E8C9ADA1-BB73-4C0A-AD71-90ACD2D2946B}" type="presOf" srcId="{925C272D-601C-41DC-BCE6-93914B97C5D1}" destId="{890B5A46-4BD4-4669-9BE4-5083E6B8C5C0}" srcOrd="0" destOrd="0" presId="urn:microsoft.com/office/officeart/2005/8/layout/process2"/>
    <dgm:cxn modelId="{59E20559-9073-4AAB-A99B-A5C7546E2D60}" type="presOf" srcId="{DC8AC758-9459-4A70-9972-A5D4CAFDA357}" destId="{3FE25703-BBA9-4246-86CF-B0D0748ADC4B}" srcOrd="0" destOrd="0" presId="urn:microsoft.com/office/officeart/2005/8/layout/process2"/>
    <dgm:cxn modelId="{7521AAFF-6EB4-4AE6-B413-AFD6B597DB79}" srcId="{DC8AC758-9459-4A70-9972-A5D4CAFDA357}" destId="{28A4E173-2DB0-4C34-B8B5-5CD24AB62B80}" srcOrd="1" destOrd="0" parTransId="{95E782B6-E8CE-4621-9F7F-A4AF93A24ABE}" sibTransId="{1301344A-C19D-4905-AFAF-E69F4FB538EE}"/>
    <dgm:cxn modelId="{1519A9CE-7427-424B-8696-95E48FE937D8}" srcId="{DC8AC758-9459-4A70-9972-A5D4CAFDA357}" destId="{A19A3AB1-68D4-40B9-8832-9AB6E4D5C668}" srcOrd="3" destOrd="0" parTransId="{8FFE15DE-E1AC-42B2-BC26-61AF8E1BC1E8}" sibTransId="{8F5F0943-187B-419D-BE73-862BBE37A53F}"/>
    <dgm:cxn modelId="{674F6C8A-47EB-44F6-82C6-C53817F37654}" type="presOf" srcId="{463A3895-0DCF-4844-B280-44FB723E6858}" destId="{93C8FB48-AD6E-4089-B509-DAD24C0CDB7B}" srcOrd="1" destOrd="0" presId="urn:microsoft.com/office/officeart/2005/8/layout/process2"/>
    <dgm:cxn modelId="{219543A6-780C-4B9B-8739-5E5D26971D8F}" type="presOf" srcId="{28A4E173-2DB0-4C34-B8B5-5CD24AB62B80}" destId="{5AA2A0A7-E344-4429-A65C-D086CF50F8DE}" srcOrd="0" destOrd="0" presId="urn:microsoft.com/office/officeart/2005/8/layout/process2"/>
    <dgm:cxn modelId="{30BDEE2C-E2B6-4B44-A15A-F56D1B34F090}" type="presOf" srcId="{8F5F0943-187B-419D-BE73-862BBE37A53F}" destId="{E93011E7-1BF4-4C22-9D70-B6541EFB7179}" srcOrd="0" destOrd="0" presId="urn:microsoft.com/office/officeart/2005/8/layout/process2"/>
    <dgm:cxn modelId="{77E534D5-7C2A-4848-8951-DA73D81C3CF2}" type="presOf" srcId="{1301344A-C19D-4905-AFAF-E69F4FB538EE}" destId="{6D423864-0A4D-492B-8735-639AD181B564}" srcOrd="0" destOrd="0" presId="urn:microsoft.com/office/officeart/2005/8/layout/process2"/>
    <dgm:cxn modelId="{F5CF1EEC-EBC3-4666-8B97-FEB55C742BFB}" srcId="{DC8AC758-9459-4A70-9972-A5D4CAFDA357}" destId="{925C272D-601C-41DC-BCE6-93914B97C5D1}" srcOrd="0" destOrd="0" parTransId="{589C8926-9F9F-4462-90D3-773BA67CC55C}" sibTransId="{463A3895-0DCF-4844-B280-44FB723E6858}"/>
    <dgm:cxn modelId="{DEE68754-E220-4E04-89DA-1272F110A949}" type="presOf" srcId="{1301344A-C19D-4905-AFAF-E69F4FB538EE}" destId="{67CCAA46-378A-40A0-A2BC-BA1231074ECF}" srcOrd="1" destOrd="0" presId="urn:microsoft.com/office/officeart/2005/8/layout/process2"/>
    <dgm:cxn modelId="{8A3D5477-C2A1-4FCC-A3F3-A2D3AC3F2699}" srcId="{DC8AC758-9459-4A70-9972-A5D4CAFDA357}" destId="{3CFFE86F-0AE9-4E2B-83B4-3D9C6142837E}" srcOrd="2" destOrd="0" parTransId="{A95046A3-00F5-4CBA-8854-9DF0C9561F6E}" sibTransId="{ED4B4583-8C29-463B-856F-C61576D933AF}"/>
    <dgm:cxn modelId="{35B75C57-C73E-4BAD-BBB2-0161EED1198F}" type="presOf" srcId="{463A3895-0DCF-4844-B280-44FB723E6858}" destId="{462D6D83-BC9F-4ADE-A10A-AE717CC218D3}" srcOrd="0" destOrd="0" presId="urn:microsoft.com/office/officeart/2005/8/layout/process2"/>
    <dgm:cxn modelId="{087F1A7B-D186-44A9-9972-5F2F322DAD2F}" type="presOf" srcId="{3CFFE86F-0AE9-4E2B-83B4-3D9C6142837E}" destId="{5D54165B-8583-4B67-9947-76CE01970F2D}" srcOrd="0" destOrd="0" presId="urn:microsoft.com/office/officeart/2005/8/layout/process2"/>
    <dgm:cxn modelId="{62F3F85C-26B6-4586-B46D-85D00CA60E78}" type="presOf" srcId="{ED4B4583-8C29-463B-856F-C61576D933AF}" destId="{9ACA94E7-2199-49E5-BD47-AA954C05151E}" srcOrd="1" destOrd="0" presId="urn:microsoft.com/office/officeart/2005/8/layout/process2"/>
    <dgm:cxn modelId="{A75AA2AC-6DB0-4CC8-957D-761BF4D1F42C}" type="presParOf" srcId="{3FE25703-BBA9-4246-86CF-B0D0748ADC4B}" destId="{890B5A46-4BD4-4669-9BE4-5083E6B8C5C0}" srcOrd="0" destOrd="0" presId="urn:microsoft.com/office/officeart/2005/8/layout/process2"/>
    <dgm:cxn modelId="{BD19D5AE-482D-4F9D-B599-5AEFB4234944}" type="presParOf" srcId="{3FE25703-BBA9-4246-86CF-B0D0748ADC4B}" destId="{462D6D83-BC9F-4ADE-A10A-AE717CC218D3}" srcOrd="1" destOrd="0" presId="urn:microsoft.com/office/officeart/2005/8/layout/process2"/>
    <dgm:cxn modelId="{62B19BDF-AD8C-4C71-8AC1-003491D7A0DD}" type="presParOf" srcId="{462D6D83-BC9F-4ADE-A10A-AE717CC218D3}" destId="{93C8FB48-AD6E-4089-B509-DAD24C0CDB7B}" srcOrd="0" destOrd="0" presId="urn:microsoft.com/office/officeart/2005/8/layout/process2"/>
    <dgm:cxn modelId="{FBDA6A05-F4AC-454B-827C-D6BA50CAFD81}" type="presParOf" srcId="{3FE25703-BBA9-4246-86CF-B0D0748ADC4B}" destId="{5AA2A0A7-E344-4429-A65C-D086CF50F8DE}" srcOrd="2" destOrd="0" presId="urn:microsoft.com/office/officeart/2005/8/layout/process2"/>
    <dgm:cxn modelId="{8DB3BFE1-D6F4-4D25-BA4E-F0D90BAACFA0}" type="presParOf" srcId="{3FE25703-BBA9-4246-86CF-B0D0748ADC4B}" destId="{6D423864-0A4D-492B-8735-639AD181B564}" srcOrd="3" destOrd="0" presId="urn:microsoft.com/office/officeart/2005/8/layout/process2"/>
    <dgm:cxn modelId="{068BB398-64B4-4BCD-AE5A-C313AC38CAB3}" type="presParOf" srcId="{6D423864-0A4D-492B-8735-639AD181B564}" destId="{67CCAA46-378A-40A0-A2BC-BA1231074ECF}" srcOrd="0" destOrd="0" presId="urn:microsoft.com/office/officeart/2005/8/layout/process2"/>
    <dgm:cxn modelId="{FF5F72AB-67B0-4D1F-913F-5270CBB4AE0F}" type="presParOf" srcId="{3FE25703-BBA9-4246-86CF-B0D0748ADC4B}" destId="{5D54165B-8583-4B67-9947-76CE01970F2D}" srcOrd="4" destOrd="0" presId="urn:microsoft.com/office/officeart/2005/8/layout/process2"/>
    <dgm:cxn modelId="{C93ABB55-D007-4F08-8C01-8C8DE28260CD}" type="presParOf" srcId="{3FE25703-BBA9-4246-86CF-B0D0748ADC4B}" destId="{2B986109-4C09-4B58-8CCE-985A5EEF1450}" srcOrd="5" destOrd="0" presId="urn:microsoft.com/office/officeart/2005/8/layout/process2"/>
    <dgm:cxn modelId="{910439FC-3038-4D3E-BDED-CFAC13C44130}" type="presParOf" srcId="{2B986109-4C09-4B58-8CCE-985A5EEF1450}" destId="{9ACA94E7-2199-49E5-BD47-AA954C05151E}" srcOrd="0" destOrd="0" presId="urn:microsoft.com/office/officeart/2005/8/layout/process2"/>
    <dgm:cxn modelId="{1D094BF1-6FAA-474B-94AB-666278B3ACC3}" type="presParOf" srcId="{3FE25703-BBA9-4246-86CF-B0D0748ADC4B}" destId="{033ADFDE-77BC-4022-A884-C7A4FECC749A}" srcOrd="6" destOrd="0" presId="urn:microsoft.com/office/officeart/2005/8/layout/process2"/>
    <dgm:cxn modelId="{0654A818-D34D-4847-8DFE-EF0BF58D5001}" type="presParOf" srcId="{3FE25703-BBA9-4246-86CF-B0D0748ADC4B}" destId="{E93011E7-1BF4-4C22-9D70-B6541EFB7179}" srcOrd="7" destOrd="0" presId="urn:microsoft.com/office/officeart/2005/8/layout/process2"/>
    <dgm:cxn modelId="{0F713627-1F36-42AF-A1E5-DA6DA16025CB}" type="presParOf" srcId="{E93011E7-1BF4-4C22-9D70-B6541EFB7179}" destId="{84F83025-BBD7-45A6-8FA6-28B99CD4D727}" srcOrd="0" destOrd="0" presId="urn:microsoft.com/office/officeart/2005/8/layout/process2"/>
    <dgm:cxn modelId="{D6D25B88-8734-46ED-8DF6-8FDAA4960D4F}" type="presParOf" srcId="{3FE25703-BBA9-4246-86CF-B0D0748ADC4B}" destId="{B782D2D8-539B-441D-BEBF-C931AD15F3CE}" srcOrd="8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2727"/>
          <a:ext cx="2088231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Bakanlık / Belediye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17576"/>
        <a:ext cx="2058533" cy="477285"/>
      </dsp:txXfrm>
    </dsp:sp>
    <dsp:sp modelId="{462D6D83-BC9F-4ADE-A10A-AE717CC218D3}">
      <dsp:nvSpPr>
        <dsp:cNvPr id="0" name=""/>
        <dsp:cNvSpPr/>
      </dsp:nvSpPr>
      <dsp:spPr>
        <a:xfrm rot="5400000">
          <a:off x="949056" y="522384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75673" y="541396"/>
        <a:ext cx="136886" cy="133083"/>
      </dsp:txXfrm>
    </dsp:sp>
    <dsp:sp modelId="{5AA2A0A7-E344-4429-A65C-D086CF50F8DE}">
      <dsp:nvSpPr>
        <dsp:cNvPr id="0" name=""/>
        <dsp:cNvSpPr/>
      </dsp:nvSpPr>
      <dsp:spPr>
        <a:xfrm>
          <a:off x="0" y="763201"/>
          <a:ext cx="2088231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Riskli Alanların Açıklanması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778050"/>
        <a:ext cx="2058533" cy="477285"/>
      </dsp:txXfrm>
    </dsp:sp>
    <dsp:sp modelId="{6D423864-0A4D-492B-8735-639AD181B564}">
      <dsp:nvSpPr>
        <dsp:cNvPr id="0" name=""/>
        <dsp:cNvSpPr/>
      </dsp:nvSpPr>
      <dsp:spPr>
        <a:xfrm rot="5400000">
          <a:off x="949056" y="1282859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75673" y="1301871"/>
        <a:ext cx="136886" cy="133083"/>
      </dsp:txXfrm>
    </dsp:sp>
    <dsp:sp modelId="{5D54165B-8583-4B67-9947-76CE01970F2D}">
      <dsp:nvSpPr>
        <dsp:cNvPr id="0" name=""/>
        <dsp:cNvSpPr/>
      </dsp:nvSpPr>
      <dsp:spPr>
        <a:xfrm>
          <a:off x="0" y="1523676"/>
          <a:ext cx="2088231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u="none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İmar Planın Geliştirilmesi</a:t>
          </a:r>
          <a:endParaRPr lang="lt-LT" sz="1400" u="none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1538525"/>
        <a:ext cx="2058533" cy="477285"/>
      </dsp:txXfrm>
    </dsp:sp>
    <dsp:sp modelId="{2B986109-4C09-4B58-8CCE-985A5EEF1450}">
      <dsp:nvSpPr>
        <dsp:cNvPr id="0" name=""/>
        <dsp:cNvSpPr/>
      </dsp:nvSpPr>
      <dsp:spPr>
        <a:xfrm rot="5400000">
          <a:off x="949056" y="2043333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75673" y="2062345"/>
        <a:ext cx="136886" cy="133083"/>
      </dsp:txXfrm>
    </dsp:sp>
    <dsp:sp modelId="{033ADFDE-77BC-4022-A884-C7A4FECC749A}">
      <dsp:nvSpPr>
        <dsp:cNvPr id="0" name=""/>
        <dsp:cNvSpPr/>
      </dsp:nvSpPr>
      <dsp:spPr>
        <a:xfrm>
          <a:off x="0" y="2284150"/>
          <a:ext cx="2088231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2298999"/>
        <a:ext cx="2058533" cy="477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0"/>
          <a:ext cx="1620016" cy="50555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Yatırımcı Şirket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07" y="14807"/>
        <a:ext cx="1590402" cy="475942"/>
      </dsp:txXfrm>
    </dsp:sp>
    <dsp:sp modelId="{462D6D83-BC9F-4ADE-A10A-AE717CC218D3}">
      <dsp:nvSpPr>
        <dsp:cNvPr id="0" name=""/>
        <dsp:cNvSpPr/>
      </dsp:nvSpPr>
      <dsp:spPr>
        <a:xfrm rot="5400000">
          <a:off x="715158" y="518272"/>
          <a:ext cx="189699" cy="22750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741758" y="537172"/>
        <a:ext cx="136500" cy="132789"/>
      </dsp:txXfrm>
    </dsp:sp>
    <dsp:sp modelId="{5AA2A0A7-E344-4429-A65C-D086CF50F8DE}">
      <dsp:nvSpPr>
        <dsp:cNvPr id="0" name=""/>
        <dsp:cNvSpPr/>
      </dsp:nvSpPr>
      <dsp:spPr>
        <a:xfrm>
          <a:off x="0" y="758488"/>
          <a:ext cx="1620016" cy="50555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07" y="773295"/>
        <a:ext cx="1590402" cy="475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2727"/>
          <a:ext cx="1800199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Yenileme inşaat alanı beyanı</a:t>
          </a:r>
          <a:endParaRPr lang="lt-LT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849" y="17576"/>
        <a:ext cx="1770501" cy="477285"/>
      </dsp:txXfrm>
    </dsp:sp>
    <dsp:sp modelId="{462D6D83-BC9F-4ADE-A10A-AE717CC218D3}">
      <dsp:nvSpPr>
        <dsp:cNvPr id="0" name=""/>
        <dsp:cNvSpPr/>
      </dsp:nvSpPr>
      <dsp:spPr>
        <a:xfrm rot="5400000">
          <a:off x="805040" y="522384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831657" y="541396"/>
        <a:ext cx="136886" cy="133083"/>
      </dsp:txXfrm>
    </dsp:sp>
    <dsp:sp modelId="{5AA2A0A7-E344-4429-A65C-D086CF50F8DE}">
      <dsp:nvSpPr>
        <dsp:cNvPr id="0" name=""/>
        <dsp:cNvSpPr/>
      </dsp:nvSpPr>
      <dsp:spPr>
        <a:xfrm>
          <a:off x="0" y="763201"/>
          <a:ext cx="1800199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Planların geliştirilmesi ve bakanlığın onayı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778050"/>
        <a:ext cx="1770501" cy="477285"/>
      </dsp:txXfrm>
    </dsp:sp>
    <dsp:sp modelId="{6D423864-0A4D-492B-8735-639AD181B564}">
      <dsp:nvSpPr>
        <dsp:cNvPr id="0" name=""/>
        <dsp:cNvSpPr/>
      </dsp:nvSpPr>
      <dsp:spPr>
        <a:xfrm rot="5400000">
          <a:off x="805040" y="1282859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831657" y="1301871"/>
        <a:ext cx="136886" cy="133083"/>
      </dsp:txXfrm>
    </dsp:sp>
    <dsp:sp modelId="{5D54165B-8583-4B67-9947-76CE01970F2D}">
      <dsp:nvSpPr>
        <dsp:cNvPr id="0" name=""/>
        <dsp:cNvSpPr/>
      </dsp:nvSpPr>
      <dsp:spPr>
        <a:xfrm>
          <a:off x="0" y="1523676"/>
          <a:ext cx="1800199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Yapıcı şirket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1538525"/>
        <a:ext cx="1770501" cy="477285"/>
      </dsp:txXfrm>
    </dsp:sp>
    <dsp:sp modelId="{2B986109-4C09-4B58-8CCE-985A5EEF1450}">
      <dsp:nvSpPr>
        <dsp:cNvPr id="0" name=""/>
        <dsp:cNvSpPr/>
      </dsp:nvSpPr>
      <dsp:spPr>
        <a:xfrm rot="5400000">
          <a:off x="805040" y="2043333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831657" y="2062345"/>
        <a:ext cx="136886" cy="133083"/>
      </dsp:txXfrm>
    </dsp:sp>
    <dsp:sp modelId="{033ADFDE-77BC-4022-A884-C7A4FECC749A}">
      <dsp:nvSpPr>
        <dsp:cNvPr id="0" name=""/>
        <dsp:cNvSpPr/>
      </dsp:nvSpPr>
      <dsp:spPr>
        <a:xfrm>
          <a:off x="0" y="2284150"/>
          <a:ext cx="1800199" cy="5069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49" y="2298999"/>
        <a:ext cx="1770501" cy="477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1364"/>
          <a:ext cx="1998955" cy="5074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64" y="16228"/>
        <a:ext cx="1969227" cy="477750"/>
      </dsp:txXfrm>
    </dsp:sp>
    <dsp:sp modelId="{462D6D83-BC9F-4ADE-A10A-AE717CC218D3}">
      <dsp:nvSpPr>
        <dsp:cNvPr id="0" name=""/>
        <dsp:cNvSpPr/>
      </dsp:nvSpPr>
      <dsp:spPr>
        <a:xfrm rot="5400000">
          <a:off x="904325" y="521529"/>
          <a:ext cx="190304" cy="22836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30968" y="540560"/>
        <a:ext cx="137019" cy="133213"/>
      </dsp:txXfrm>
    </dsp:sp>
    <dsp:sp modelId="{5AA2A0A7-E344-4429-A65C-D086CF50F8DE}">
      <dsp:nvSpPr>
        <dsp:cNvPr id="0" name=""/>
        <dsp:cNvSpPr/>
      </dsp:nvSpPr>
      <dsp:spPr>
        <a:xfrm>
          <a:off x="0" y="762582"/>
          <a:ext cx="1998955" cy="5074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Riskli </a:t>
          </a:r>
          <a:r>
            <a:rPr lang="tr-TR" sz="14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bölgenin</a:t>
          </a: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tahliyesi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64" y="777446"/>
        <a:ext cx="1969227" cy="477750"/>
      </dsp:txXfrm>
    </dsp:sp>
    <dsp:sp modelId="{6D423864-0A4D-492B-8735-639AD181B564}">
      <dsp:nvSpPr>
        <dsp:cNvPr id="0" name=""/>
        <dsp:cNvSpPr/>
      </dsp:nvSpPr>
      <dsp:spPr>
        <a:xfrm rot="5400000">
          <a:off x="904325" y="1282747"/>
          <a:ext cx="190304" cy="22836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30968" y="1301778"/>
        <a:ext cx="137019" cy="133213"/>
      </dsp:txXfrm>
    </dsp:sp>
    <dsp:sp modelId="{5D54165B-8583-4B67-9947-76CE01970F2D}">
      <dsp:nvSpPr>
        <dsp:cNvPr id="0" name=""/>
        <dsp:cNvSpPr/>
      </dsp:nvSpPr>
      <dsp:spPr>
        <a:xfrm>
          <a:off x="0" y="1523800"/>
          <a:ext cx="1998955" cy="5074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Yatırımcı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64" y="1538664"/>
        <a:ext cx="1969227" cy="477750"/>
      </dsp:txXfrm>
    </dsp:sp>
    <dsp:sp modelId="{2B986109-4C09-4B58-8CCE-985A5EEF1450}">
      <dsp:nvSpPr>
        <dsp:cNvPr id="0" name=""/>
        <dsp:cNvSpPr/>
      </dsp:nvSpPr>
      <dsp:spPr>
        <a:xfrm rot="5400000">
          <a:off x="904325" y="2043965"/>
          <a:ext cx="190304" cy="22836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930968" y="2062996"/>
        <a:ext cx="137019" cy="133213"/>
      </dsp:txXfrm>
    </dsp:sp>
    <dsp:sp modelId="{033ADFDE-77BC-4022-A884-C7A4FECC749A}">
      <dsp:nvSpPr>
        <dsp:cNvPr id="0" name=""/>
        <dsp:cNvSpPr/>
      </dsp:nvSpPr>
      <dsp:spPr>
        <a:xfrm>
          <a:off x="0" y="2285018"/>
          <a:ext cx="1998955" cy="50747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Vatandaş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864" y="2299882"/>
        <a:ext cx="1969227" cy="477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2727"/>
          <a:ext cx="1525783" cy="5069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Bakanlık 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4849" y="17576"/>
        <a:ext cx="1496085" cy="477285"/>
      </dsp:txXfrm>
    </dsp:sp>
    <dsp:sp modelId="{462D6D83-BC9F-4ADE-A10A-AE717CC218D3}">
      <dsp:nvSpPr>
        <dsp:cNvPr id="0" name=""/>
        <dsp:cNvSpPr/>
      </dsp:nvSpPr>
      <dsp:spPr>
        <a:xfrm rot="5400000">
          <a:off x="667832" y="522384"/>
          <a:ext cx="190118" cy="22814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alpha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-5400000">
        <a:off x="694449" y="541396"/>
        <a:ext cx="136886" cy="133083"/>
      </dsp:txXfrm>
    </dsp:sp>
    <dsp:sp modelId="{5AA2A0A7-E344-4429-A65C-D086CF50F8DE}">
      <dsp:nvSpPr>
        <dsp:cNvPr id="0" name=""/>
        <dsp:cNvSpPr/>
      </dsp:nvSpPr>
      <dsp:spPr>
        <a:xfrm>
          <a:off x="0" y="763201"/>
          <a:ext cx="1525783" cy="5069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Riskli alan beyanı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4849" y="778050"/>
        <a:ext cx="1496085" cy="477285"/>
      </dsp:txXfrm>
    </dsp:sp>
    <dsp:sp modelId="{6D423864-0A4D-492B-8735-639AD181B564}">
      <dsp:nvSpPr>
        <dsp:cNvPr id="0" name=""/>
        <dsp:cNvSpPr/>
      </dsp:nvSpPr>
      <dsp:spPr>
        <a:xfrm rot="5400000">
          <a:off x="667832" y="1282859"/>
          <a:ext cx="190118" cy="22814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-5400000">
        <a:off x="694449" y="1301871"/>
        <a:ext cx="136886" cy="133083"/>
      </dsp:txXfrm>
    </dsp:sp>
    <dsp:sp modelId="{5D54165B-8583-4B67-9947-76CE01970F2D}">
      <dsp:nvSpPr>
        <dsp:cNvPr id="0" name=""/>
        <dsp:cNvSpPr/>
      </dsp:nvSpPr>
      <dsp:spPr>
        <a:xfrm>
          <a:off x="0" y="1523676"/>
          <a:ext cx="1525783" cy="5069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Belediye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4849" y="1538525"/>
        <a:ext cx="1496085" cy="477285"/>
      </dsp:txXfrm>
    </dsp:sp>
    <dsp:sp modelId="{2B986109-4C09-4B58-8CCE-985A5EEF1450}">
      <dsp:nvSpPr>
        <dsp:cNvPr id="0" name=""/>
        <dsp:cNvSpPr/>
      </dsp:nvSpPr>
      <dsp:spPr>
        <a:xfrm rot="5400000">
          <a:off x="667832" y="2043333"/>
          <a:ext cx="190118" cy="22814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kern="1200"/>
        </a:p>
      </dsp:txBody>
      <dsp:txXfrm rot="-5400000">
        <a:off x="694449" y="2062345"/>
        <a:ext cx="136886" cy="133083"/>
      </dsp:txXfrm>
    </dsp:sp>
    <dsp:sp modelId="{033ADFDE-77BC-4022-A884-C7A4FECC749A}">
      <dsp:nvSpPr>
        <dsp:cNvPr id="0" name=""/>
        <dsp:cNvSpPr/>
      </dsp:nvSpPr>
      <dsp:spPr>
        <a:xfrm>
          <a:off x="0" y="2284150"/>
          <a:ext cx="1525783" cy="5069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tx1"/>
              </a:solidFill>
            </a:rPr>
            <a:t>Belediyenin kurumsal işletmesi</a:t>
          </a:r>
          <a:endParaRPr lang="lt-LT" sz="1400" kern="1200" dirty="0">
            <a:solidFill>
              <a:schemeClr val="tx1"/>
            </a:solidFill>
          </a:endParaRPr>
        </a:p>
      </dsp:txBody>
      <dsp:txXfrm>
        <a:off x="14849" y="2298999"/>
        <a:ext cx="1496085" cy="4772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1007"/>
          <a:ext cx="1119365" cy="5153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5094" y="16101"/>
        <a:ext cx="1089177" cy="485163"/>
      </dsp:txXfrm>
    </dsp:sp>
    <dsp:sp modelId="{462D6D83-BC9F-4ADE-A10A-AE717CC218D3}">
      <dsp:nvSpPr>
        <dsp:cNvPr id="0" name=""/>
        <dsp:cNvSpPr/>
      </dsp:nvSpPr>
      <dsp:spPr>
        <a:xfrm rot="5400000">
          <a:off x="463054" y="529243"/>
          <a:ext cx="193256" cy="2319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90111" y="548569"/>
        <a:ext cx="139144" cy="135279"/>
      </dsp:txXfrm>
    </dsp:sp>
    <dsp:sp modelId="{5AA2A0A7-E344-4429-A65C-D086CF50F8DE}">
      <dsp:nvSpPr>
        <dsp:cNvPr id="0" name=""/>
        <dsp:cNvSpPr/>
      </dsp:nvSpPr>
      <dsp:spPr>
        <a:xfrm>
          <a:off x="0" y="774035"/>
          <a:ext cx="1119365" cy="5153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Planın Geliştirilmesi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5094" y="789129"/>
        <a:ext cx="1089177" cy="485163"/>
      </dsp:txXfrm>
    </dsp:sp>
    <dsp:sp modelId="{6D423864-0A4D-492B-8735-639AD181B564}">
      <dsp:nvSpPr>
        <dsp:cNvPr id="0" name=""/>
        <dsp:cNvSpPr/>
      </dsp:nvSpPr>
      <dsp:spPr>
        <a:xfrm rot="5400000">
          <a:off x="463054" y="1302271"/>
          <a:ext cx="193256" cy="2319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90111" y="1321597"/>
        <a:ext cx="139144" cy="135279"/>
      </dsp:txXfrm>
    </dsp:sp>
    <dsp:sp modelId="{033ADFDE-77BC-4022-A884-C7A4FECC749A}">
      <dsp:nvSpPr>
        <dsp:cNvPr id="0" name=""/>
        <dsp:cNvSpPr/>
      </dsp:nvSpPr>
      <dsp:spPr>
        <a:xfrm>
          <a:off x="0" y="1547063"/>
          <a:ext cx="1119365" cy="5153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ysClr val="windowText" lastClr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Belediye</a:t>
          </a:r>
          <a:endParaRPr lang="lt-LT" sz="1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5094" y="1562157"/>
        <a:ext cx="1089177" cy="4851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B5A46-4BD4-4669-9BE4-5083E6B8C5C0}">
      <dsp:nvSpPr>
        <dsp:cNvPr id="0" name=""/>
        <dsp:cNvSpPr/>
      </dsp:nvSpPr>
      <dsp:spPr>
        <a:xfrm>
          <a:off x="0" y="2091"/>
          <a:ext cx="2616317" cy="4890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tx1"/>
              </a:solidFill>
            </a:rPr>
            <a:t>Bakanlar Kurulu Kararı (Yenileme Alanı Beyanı)</a:t>
          </a:r>
          <a:endParaRPr lang="lt-LT" sz="1400" b="0" kern="1200" dirty="0">
            <a:solidFill>
              <a:schemeClr val="tx1"/>
            </a:solidFill>
          </a:endParaRPr>
        </a:p>
      </dsp:txBody>
      <dsp:txXfrm>
        <a:off x="14325" y="16416"/>
        <a:ext cx="2587667" cy="460425"/>
      </dsp:txXfrm>
    </dsp:sp>
    <dsp:sp modelId="{462D6D83-BC9F-4ADE-A10A-AE717CC218D3}">
      <dsp:nvSpPr>
        <dsp:cNvPr id="0" name=""/>
        <dsp:cNvSpPr/>
      </dsp:nvSpPr>
      <dsp:spPr>
        <a:xfrm rot="5400000">
          <a:off x="1216456" y="503394"/>
          <a:ext cx="183403" cy="220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/>
        </a:p>
      </dsp:txBody>
      <dsp:txXfrm rot="-5400000">
        <a:off x="1242133" y="521735"/>
        <a:ext cx="132050" cy="128382"/>
      </dsp:txXfrm>
    </dsp:sp>
    <dsp:sp modelId="{5AA2A0A7-E344-4429-A65C-D086CF50F8DE}">
      <dsp:nvSpPr>
        <dsp:cNvPr id="0" name=""/>
        <dsp:cNvSpPr/>
      </dsp:nvSpPr>
      <dsp:spPr>
        <a:xfrm>
          <a:off x="0" y="735705"/>
          <a:ext cx="2616317" cy="4890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tx1"/>
              </a:solidFill>
            </a:rPr>
            <a:t>Belediye</a:t>
          </a:r>
          <a:endParaRPr lang="lt-LT" sz="1400" b="0" kern="1200" dirty="0">
            <a:solidFill>
              <a:schemeClr val="tx1"/>
            </a:solidFill>
          </a:endParaRPr>
        </a:p>
      </dsp:txBody>
      <dsp:txXfrm>
        <a:off x="14325" y="750030"/>
        <a:ext cx="2587667" cy="460425"/>
      </dsp:txXfrm>
    </dsp:sp>
    <dsp:sp modelId="{6D423864-0A4D-492B-8735-639AD181B564}">
      <dsp:nvSpPr>
        <dsp:cNvPr id="0" name=""/>
        <dsp:cNvSpPr/>
      </dsp:nvSpPr>
      <dsp:spPr>
        <a:xfrm rot="5400000">
          <a:off x="1216456" y="1237007"/>
          <a:ext cx="183403" cy="220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/>
        </a:p>
      </dsp:txBody>
      <dsp:txXfrm rot="-5400000">
        <a:off x="1242133" y="1255348"/>
        <a:ext cx="132050" cy="128382"/>
      </dsp:txXfrm>
    </dsp:sp>
    <dsp:sp modelId="{5D54165B-8583-4B67-9947-76CE01970F2D}">
      <dsp:nvSpPr>
        <dsp:cNvPr id="0" name=""/>
        <dsp:cNvSpPr/>
      </dsp:nvSpPr>
      <dsp:spPr>
        <a:xfrm>
          <a:off x="0" y="1469318"/>
          <a:ext cx="2616317" cy="4890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tx1"/>
              </a:solidFill>
            </a:rPr>
            <a:t>İhale </a:t>
          </a:r>
          <a:endParaRPr lang="lt-LT" sz="1400" b="0" kern="1200" dirty="0">
            <a:solidFill>
              <a:schemeClr val="tx1"/>
            </a:solidFill>
          </a:endParaRPr>
        </a:p>
      </dsp:txBody>
      <dsp:txXfrm>
        <a:off x="14325" y="1483643"/>
        <a:ext cx="2587667" cy="460425"/>
      </dsp:txXfrm>
    </dsp:sp>
    <dsp:sp modelId="{2B986109-4C09-4B58-8CCE-985A5EEF1450}">
      <dsp:nvSpPr>
        <dsp:cNvPr id="0" name=""/>
        <dsp:cNvSpPr/>
      </dsp:nvSpPr>
      <dsp:spPr>
        <a:xfrm rot="5400000">
          <a:off x="1216456" y="1970621"/>
          <a:ext cx="183403" cy="220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/>
        </a:p>
      </dsp:txBody>
      <dsp:txXfrm rot="-5400000">
        <a:off x="1242133" y="1988962"/>
        <a:ext cx="132050" cy="128382"/>
      </dsp:txXfrm>
    </dsp:sp>
    <dsp:sp modelId="{033ADFDE-77BC-4022-A884-C7A4FECC749A}">
      <dsp:nvSpPr>
        <dsp:cNvPr id="0" name=""/>
        <dsp:cNvSpPr/>
      </dsp:nvSpPr>
      <dsp:spPr>
        <a:xfrm>
          <a:off x="0" y="2202932"/>
          <a:ext cx="2616317" cy="4890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tx1"/>
              </a:solidFill>
            </a:rPr>
            <a:t>Geliştirici firma </a:t>
          </a:r>
          <a:endParaRPr lang="lt-LT" sz="1400" b="0" kern="1200" dirty="0">
            <a:solidFill>
              <a:schemeClr val="tx1"/>
            </a:solidFill>
          </a:endParaRPr>
        </a:p>
      </dsp:txBody>
      <dsp:txXfrm>
        <a:off x="14325" y="2217257"/>
        <a:ext cx="2587667" cy="460425"/>
      </dsp:txXfrm>
    </dsp:sp>
    <dsp:sp modelId="{E93011E7-1BF4-4C22-9D70-B6541EFB7179}">
      <dsp:nvSpPr>
        <dsp:cNvPr id="0" name=""/>
        <dsp:cNvSpPr/>
      </dsp:nvSpPr>
      <dsp:spPr>
        <a:xfrm rot="5400000">
          <a:off x="1216456" y="2704234"/>
          <a:ext cx="183403" cy="220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1400" b="1" kern="1200"/>
        </a:p>
      </dsp:txBody>
      <dsp:txXfrm rot="-5400000">
        <a:off x="1242133" y="2722575"/>
        <a:ext cx="132050" cy="128382"/>
      </dsp:txXfrm>
    </dsp:sp>
    <dsp:sp modelId="{B782D2D8-539B-441D-BEBF-C931AD15F3CE}">
      <dsp:nvSpPr>
        <dsp:cNvPr id="0" name=""/>
        <dsp:cNvSpPr/>
      </dsp:nvSpPr>
      <dsp:spPr>
        <a:xfrm>
          <a:off x="0" y="2936545"/>
          <a:ext cx="2616317" cy="48907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>
              <a:solidFill>
                <a:schemeClr val="tx1"/>
              </a:solidFill>
            </a:rPr>
            <a:t>Vatandaş</a:t>
          </a:r>
          <a:endParaRPr lang="lt-LT" sz="1400" b="0" kern="1200" dirty="0">
            <a:solidFill>
              <a:schemeClr val="tx1"/>
            </a:solidFill>
          </a:endParaRPr>
        </a:p>
      </dsp:txBody>
      <dsp:txXfrm>
        <a:off x="14325" y="2950870"/>
        <a:ext cx="2587667" cy="460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24.02.2020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2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91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72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Prof. Dr. Harun TANRIVERMİŞ, </a:t>
            </a:r>
            <a:r>
              <a:rPr lang="en-US" dirty="0" err="1" smtClean="0"/>
              <a:t>Yrd</a:t>
            </a:r>
            <a:r>
              <a:rPr lang="en-US" dirty="0" smtClean="0"/>
              <a:t>. </a:t>
            </a:r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Yeşim</a:t>
            </a:r>
            <a:r>
              <a:rPr lang="en-US" dirty="0" smtClean="0"/>
              <a:t> ALİEFENDİOĞLU </a:t>
            </a:r>
            <a:r>
              <a:rPr lang="en-US" dirty="0" err="1" smtClean="0"/>
              <a:t>Ekonomi</a:t>
            </a:r>
            <a:r>
              <a:rPr lang="en-US" dirty="0" smtClean="0"/>
              <a:t> I 2016-2017 </a:t>
            </a:r>
            <a:r>
              <a:rPr lang="en-US" dirty="0" err="1" smtClean="0"/>
              <a:t>Güz</a:t>
            </a:r>
            <a:r>
              <a:rPr lang="en-US" dirty="0" smtClean="0"/>
              <a:t> </a:t>
            </a:r>
            <a:r>
              <a:rPr lang="en-US" dirty="0" err="1" smtClean="0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GGY405</a:t>
            </a: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/>
              <a:t>Gayrimenkul </a:t>
            </a:r>
            <a:r>
              <a:rPr lang="tr-TR" sz="3200" b="1" dirty="0"/>
              <a:t>ve Varlık Analizleri 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M. Emre ÇAMLIBEL</a:t>
            </a:r>
            <a:endParaRPr lang="tr-TR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7023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44" y="332656"/>
            <a:ext cx="8164512" cy="1357154"/>
          </a:xfrm>
        </p:spPr>
        <p:txBody>
          <a:bodyPr/>
          <a:lstStyle/>
          <a:p>
            <a:pPr algn="ctr"/>
            <a:r>
              <a:rPr lang="tr-TR" sz="2400" dirty="0"/>
              <a:t>Kentsel Dönüşüm Modelleri - Devam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44" y="1484784"/>
            <a:ext cx="8164512" cy="56551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Kentsel dönüşüm hareketi, 20 yılda toplam </a:t>
            </a:r>
            <a:r>
              <a:rPr lang="tr-TR" sz="16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465 milyar dolarlık bir kaynak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 gerektirecektir.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Özel sektörle</a:t>
            </a:r>
            <a:r>
              <a:rPr lang="tr-TR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işbirliği kaçınılmazdır.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Kamu sektörünün</a:t>
            </a:r>
            <a:r>
              <a:rPr lang="tr-TR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kontrolü ve liderliği, kentsel dönüşümün uygulanabilirliğini ve sürdürülebilirliğini sağlamak için hayati öneme sahiptir.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Büyük ölçekli yenilenme projelerinin fizibilitesi, bu tür </a:t>
            </a:r>
            <a:r>
              <a:rPr lang="tr-TR" sz="16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projelerin finanse edilip</a:t>
            </a:r>
            <a:r>
              <a:rPr lang="tr-TR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edilemeyeceğine bağlıdır.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Müteahhitlerin küçük ölçekli bölgelerdeki rejenerasyon projelerini kendi tesislerini kullanarak finanse etmeleri daha kolaydır.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Finansman sorununu büyük yenileme projeleri için daha ayrıntılı bir şekilde ele almak ve kamu desteği sağlamak çok önemlidir (yani, projenin finansmanı için fiili finansman desteği, teknik ve yasal çerçeve sağlamak).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Kentsel dönüşüm süreci, konut yenileme projelerinde aktif olarak tanıtılması gereken </a:t>
            </a:r>
            <a:r>
              <a:rPr lang="tr-TR" sz="16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ve sürdürülebilir binalar </a:t>
            </a:r>
            <a:r>
              <a:rPr lang="tr-TR" sz="1600" dirty="0">
                <a:ea typeface="Calibri" panose="020F0502020204030204" pitchFamily="34" charset="0"/>
                <a:cs typeface="Times New Roman" panose="02020603050405020304" pitchFamily="18" charset="0"/>
              </a:rPr>
              <a:t>inşa etmek için önemli fırsatlar sunmaktadır.</a:t>
            </a:r>
          </a:p>
        </p:txBody>
      </p:sp>
    </p:spTree>
    <p:extLst>
      <p:ext uri="{BB962C8B-B14F-4D97-AF65-F5344CB8AC3E}">
        <p14:creationId xmlns:p14="http://schemas.microsoft.com/office/powerpoint/2010/main" val="29757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9A4E6-797A-4063-A285-88289171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610" y="332656"/>
            <a:ext cx="6520780" cy="853098"/>
          </a:xfrm>
        </p:spPr>
        <p:txBody>
          <a:bodyPr/>
          <a:lstStyle/>
          <a:p>
            <a:r>
              <a:rPr lang="en-US" sz="2400" dirty="0"/>
              <a:t>GAZİOSMANPAŞA İLÇESİ</a:t>
            </a:r>
            <a:endParaRPr lang="lt-LT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89751D-2BBB-4F9A-BC4B-ABE4012C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3" y="1205009"/>
            <a:ext cx="4919777" cy="3075958"/>
          </a:xfrm>
        </p:spPr>
        <p:txBody>
          <a:bodyPr/>
          <a:lstStyle/>
          <a:p>
            <a:pPr marL="285750" indent="-285750" defTabSz="914400">
              <a:lnSpc>
                <a:spcPct val="102000"/>
              </a:lnSpc>
              <a:spcAft>
                <a:spcPts val="800"/>
              </a:spcAft>
            </a:pPr>
            <a:r>
              <a:rPr lang="en-US" sz="1600" dirty="0"/>
              <a:t>Alan: 216 km²,                                                </a:t>
            </a:r>
          </a:p>
          <a:p>
            <a:pPr marL="285750" indent="-285750" defTabSz="914400">
              <a:lnSpc>
                <a:spcPct val="102000"/>
              </a:lnSpc>
              <a:spcAft>
                <a:spcPts val="800"/>
              </a:spcAft>
            </a:pPr>
            <a:r>
              <a:rPr lang="en-US" sz="1600" dirty="0" err="1"/>
              <a:t>Nüfus</a:t>
            </a:r>
            <a:r>
              <a:rPr lang="en-US" sz="1600" dirty="0"/>
              <a:t>: 488.258 (2012)</a:t>
            </a:r>
          </a:p>
          <a:p>
            <a:pPr marL="285750" indent="-285750" defTabSz="914400">
              <a:lnSpc>
                <a:spcPct val="102000"/>
              </a:lnSpc>
              <a:spcAft>
                <a:spcPts val="800"/>
              </a:spcAft>
            </a:pPr>
            <a:r>
              <a:rPr lang="en-US" sz="1600" dirty="0" err="1"/>
              <a:t>Yoğunluk</a:t>
            </a:r>
            <a:r>
              <a:rPr lang="en-US" sz="1600" dirty="0"/>
              <a:t>: ~ 2300 / km²,</a:t>
            </a:r>
          </a:p>
          <a:p>
            <a:pPr marL="285750" indent="-285750" defTabSz="914400">
              <a:lnSpc>
                <a:spcPct val="102000"/>
              </a:lnSpc>
              <a:spcAft>
                <a:spcPts val="800"/>
              </a:spcAft>
            </a:pPr>
            <a:r>
              <a:rPr lang="en-US" sz="1600" dirty="0"/>
              <a:t>1963'te </a:t>
            </a:r>
            <a:r>
              <a:rPr lang="en-US" sz="1600" dirty="0" err="1"/>
              <a:t>ayrı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belediye</a:t>
            </a:r>
            <a:r>
              <a:rPr lang="en-US" sz="1600" dirty="0"/>
              <a:t> </a:t>
            </a:r>
            <a:r>
              <a:rPr lang="en-US" sz="1600" dirty="0" err="1"/>
              <a:t>oldu</a:t>
            </a:r>
            <a:endParaRPr lang="en-US" sz="1600" dirty="0"/>
          </a:p>
          <a:p>
            <a:pPr marL="285750" indent="-285750" defTabSz="914400">
              <a:lnSpc>
                <a:spcPct val="102000"/>
              </a:lnSpc>
              <a:spcAft>
                <a:spcPts val="800"/>
              </a:spcAft>
            </a:pPr>
            <a:r>
              <a:rPr lang="en-US" sz="1600" dirty="0" err="1"/>
              <a:t>İlçede</a:t>
            </a:r>
            <a:r>
              <a:rPr lang="en-US" sz="1600" dirty="0"/>
              <a:t> 16 </a:t>
            </a:r>
            <a:r>
              <a:rPr lang="en-US" sz="1600" dirty="0" err="1"/>
              <a:t>mahalle</a:t>
            </a:r>
            <a:r>
              <a:rPr lang="en-US" sz="1600" dirty="0"/>
              <a:t> </a:t>
            </a:r>
            <a:r>
              <a:rPr lang="en-US" sz="1600" dirty="0" err="1"/>
              <a:t>bulunmaktadır</a:t>
            </a:r>
            <a:r>
              <a:rPr lang="en-US" sz="1600" dirty="0"/>
              <a:t>. </a:t>
            </a:r>
            <a:r>
              <a:rPr lang="en-US" sz="1600" dirty="0" err="1"/>
              <a:t>İlçenin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eski</a:t>
            </a:r>
            <a:r>
              <a:rPr lang="en-US" sz="1600" dirty="0"/>
              <a:t> </a:t>
            </a:r>
            <a:r>
              <a:rPr lang="en-US" sz="1600" dirty="0" err="1"/>
              <a:t>mahallesi</a:t>
            </a:r>
            <a:r>
              <a:rPr lang="en-US" sz="1600" dirty="0"/>
              <a:t> </a:t>
            </a:r>
            <a:r>
              <a:rPr lang="en-US" sz="1600" dirty="0" err="1"/>
              <a:t>yaklaşık</a:t>
            </a:r>
            <a:r>
              <a:rPr lang="en-US" sz="1600" dirty="0"/>
              <a:t> 200 </a:t>
            </a:r>
            <a:r>
              <a:rPr lang="en-US" sz="1600" dirty="0" err="1"/>
              <a:t>yıl</a:t>
            </a:r>
            <a:r>
              <a:rPr lang="en-US" sz="1600" dirty="0"/>
              <a:t> </a:t>
            </a:r>
            <a:r>
              <a:rPr lang="en-US" sz="1600" dirty="0" err="1"/>
              <a:t>önce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köy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kuruldu</a:t>
            </a:r>
            <a:r>
              <a:rPr lang="en-US" sz="1600" dirty="0"/>
              <a:t>.</a:t>
            </a:r>
          </a:p>
          <a:p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5754B0-134F-4615-A6AF-65D90FC51CF0}"/>
              </a:ext>
            </a:extLst>
          </p:cNvPr>
          <p:cNvSpPr txBox="1"/>
          <p:nvPr/>
        </p:nvSpPr>
        <p:spPr>
          <a:xfrm>
            <a:off x="4948197" y="1185754"/>
            <a:ext cx="4032447" cy="263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02000"/>
              </a:lnSpc>
              <a:spcBef>
                <a:spcPts val="9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Balkan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ülkelerinden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gelen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Türk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kökenli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göçmenler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(1950'ler)</a:t>
            </a:r>
          </a:p>
          <a:p>
            <a:pPr marL="285750" indent="-285750" defTabSz="914400">
              <a:lnSpc>
                <a:spcPct val="102000"/>
              </a:lnSpc>
              <a:spcBef>
                <a:spcPts val="9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Doğu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Anadolu'dan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göç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nedeniyle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1970'lerde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80'lerde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hızla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genişledi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5750" indent="-285750" defTabSz="914400">
              <a:lnSpc>
                <a:spcPct val="102000"/>
              </a:lnSpc>
              <a:spcBef>
                <a:spcPts val="9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Nüfus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hala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büyüyor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defTabSz="914400">
              <a:lnSpc>
                <a:spcPct val="102000"/>
              </a:lnSpc>
              <a:spcBef>
                <a:spcPts val="9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Bugün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Nüfusun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yarısı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yaşın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altında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lt-LT" dirty="0"/>
          </a:p>
        </p:txBody>
      </p:sp>
      <p:pic>
        <p:nvPicPr>
          <p:cNvPr id="8" name="Resim 2">
            <a:extLst>
              <a:ext uri="{FF2B5EF4-FFF2-40B4-BE49-F238E27FC236}">
                <a16:creationId xmlns="" xmlns:a16="http://schemas.microsoft.com/office/drawing/2014/main" id="{EBC68684-DDF5-461F-BFBF-0E5E0471A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61499"/>
            <a:ext cx="6624736" cy="15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928941" y="308819"/>
            <a:ext cx="7286117" cy="1021600"/>
          </a:xfrm>
        </p:spPr>
        <p:txBody>
          <a:bodyPr>
            <a:normAutofit/>
          </a:bodyPr>
          <a:lstStyle/>
          <a:p>
            <a:r>
              <a:rPr lang="en-US" sz="2400" dirty="0"/>
              <a:t>GAZİOSMANPAŞA LOKASYON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="" xmlns:a16="http://schemas.microsoft.com/office/drawing/2014/main" id="{A8D7FEE4-9019-4BA6-91E9-78312C50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85" y="1196752"/>
            <a:ext cx="6399467" cy="4751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38C3B6-B6EE-4CE2-A5A3-A97A3D7FD966}"/>
              </a:ext>
            </a:extLst>
          </p:cNvPr>
          <p:cNvSpPr txBox="1"/>
          <p:nvPr/>
        </p:nvSpPr>
        <p:spPr>
          <a:xfrm>
            <a:off x="8802240" y="558924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39</a:t>
            </a:r>
            <a:endParaRPr lang="lt-LT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374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29588" y="-80928"/>
            <a:ext cx="7416244" cy="1539353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tr-TR" sz="2400" dirty="0"/>
              <a:t>GAZİOSMANPAŞA DÖNÜŞÜM ALANLARI</a:t>
            </a:r>
            <a:endParaRPr sz="2400" dirty="0"/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F3FB2C80-9196-4C33-A7EC-289975E8EA62}"/>
              </a:ext>
            </a:extLst>
          </p:cNvPr>
          <p:cNvSpPr/>
          <p:nvPr/>
        </p:nvSpPr>
        <p:spPr>
          <a:xfrm>
            <a:off x="267016" y="1824329"/>
            <a:ext cx="481873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İstanbul'daki en büyük kentsel dönüşüm alanı</a:t>
            </a:r>
          </a:p>
          <a:p>
            <a:endParaRPr lang="tr-TR" sz="1600" dirty="0">
              <a:solidFill>
                <a:srgbClr val="2632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dirty="0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farklı risk alanları</a:t>
            </a:r>
          </a:p>
          <a:p>
            <a:endParaRPr lang="tr-TR" sz="1600" dirty="0">
              <a:solidFill>
                <a:srgbClr val="2632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dirty="0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392 hektar yenileme alanı</a:t>
            </a:r>
          </a:p>
          <a:p>
            <a:endParaRPr lang="tr-TR" sz="1600" dirty="0">
              <a:solidFill>
                <a:srgbClr val="2632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dirty="0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Belediye ve TOKİ işbirliği içindedir.</a:t>
            </a:r>
          </a:p>
          <a:p>
            <a:endParaRPr lang="tr-TR" sz="1600" dirty="0">
              <a:solidFill>
                <a:srgbClr val="26324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sz="1600" dirty="0">
                <a:solidFill>
                  <a:srgbClr val="2632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Büyük çaplı özel geliştiriciler, proje geliştirme planlarını açıklamıştır.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D96D515A-80AF-4E09-8336-072F5ED4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44" y="1824185"/>
            <a:ext cx="3035412" cy="3918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15984D-EC62-4EEE-8A1E-7CAD17BFF922}"/>
              </a:ext>
            </a:extLst>
          </p:cNvPr>
          <p:cNvSpPr txBox="1"/>
          <p:nvPr/>
        </p:nvSpPr>
        <p:spPr>
          <a:xfrm>
            <a:off x="8780120" y="56446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40</a:t>
            </a:r>
            <a:endParaRPr lang="lt-LT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633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6">
            <a:extLst>
              <a:ext uri="{FF2B5EF4-FFF2-40B4-BE49-F238E27FC236}">
                <a16:creationId xmlns="" xmlns:a16="http://schemas.microsoft.com/office/drawing/2014/main" id="{C1B6C37C-7DF9-474A-9968-95ACFB8261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838008" y="5380580"/>
            <a:ext cx="305991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E6ACC021-7537-435E-A333-129F2EA4B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36234" y="388340"/>
            <a:ext cx="2875429" cy="17593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500" dirty="0"/>
              <a:t>NEDENLER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F3FB2C80-9196-4C33-A7EC-289975E8EA62}"/>
              </a:ext>
            </a:extLst>
          </p:cNvPr>
          <p:cNvSpPr/>
          <p:nvPr/>
        </p:nvSpPr>
        <p:spPr>
          <a:xfrm>
            <a:off x="591459" y="1270068"/>
            <a:ext cx="3548493" cy="3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3464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Nitelikli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stoğu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eksikliği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deprem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riski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3464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Nitelikli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altyapı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eksikliği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3464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Eski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sanayi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gelişim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alanı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3464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işverenler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aydınlatma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armatürleri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elektrikli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eşyalar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giyim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eşyaları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torna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metal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işleri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otomobil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onarımları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üreten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küçük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atölyelerdir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83464" indent="-283464" defTabSz="914400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Bölgede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işsizlik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oranı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yüksektir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DDF98E-7457-4D64-B86B-7A9C704E535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6456" y="5607592"/>
            <a:ext cx="467543" cy="413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1200" smtClean="0"/>
              <a:pPr>
                <a:spcAft>
                  <a:spcPts val="600"/>
                </a:spcAft>
              </a:pPr>
              <a:t>14</a:t>
            </a:fld>
            <a:endParaRPr lang="en-US" sz="1200"/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AA3DD5A8-D3A3-4A29-80ED-19CAFDB8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r="24251"/>
          <a:stretch/>
        </p:blipFill>
        <p:spPr>
          <a:xfrm>
            <a:off x="6010393" y="3645024"/>
            <a:ext cx="2182550" cy="283071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372F14C9-C604-44FB-ABC0-0B91E1CC00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05" r="21883" b="1"/>
          <a:stretch/>
        </p:blipFill>
        <p:spPr>
          <a:xfrm>
            <a:off x="4572000" y="1196752"/>
            <a:ext cx="2511503" cy="3331317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2CEE21-19B7-4592-AA30-953CDEDED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934075"/>
            <a:ext cx="285927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3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868362"/>
          </a:xfrm>
        </p:spPr>
        <p:txBody>
          <a:bodyPr/>
          <a:lstStyle/>
          <a:p>
            <a:r>
              <a:rPr lang="tr-TR" sz="2400" i="1" dirty="0"/>
              <a:t>Teşekkür Ederim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8222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028C56C-6E04-47BB-8FD7-4AA2CA6F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DE62C3D7-40FD-4019-8BBD-6162B7407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="" xmlns:a16="http://schemas.microsoft.com/office/drawing/2014/main" id="{9FB26B5F-F5B8-463C-B47A-F52BDFC6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19" y="0"/>
            <a:ext cx="9098119" cy="59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251" y="359944"/>
            <a:ext cx="6448772" cy="1717194"/>
          </a:xfrm>
        </p:spPr>
        <p:txBody>
          <a:bodyPr>
            <a:normAutofit/>
          </a:bodyPr>
          <a:lstStyle/>
          <a:p>
            <a:r>
              <a:rPr lang="en-GB" sz="2400" dirty="0" err="1"/>
              <a:t>İş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Finansman</a:t>
            </a:r>
            <a:r>
              <a:rPr lang="en-GB" sz="2400" dirty="0"/>
              <a:t> </a:t>
            </a:r>
            <a:r>
              <a:rPr lang="en-GB" sz="2400" dirty="0" err="1"/>
              <a:t>Modelleri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2558" y="1218541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accent2"/>
                </a:solidFill>
              </a:rPr>
              <a:t>KK Modeli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73" y="5231253"/>
            <a:ext cx="2597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Ör: Fikirtepe, Bağdat Caddesi</a:t>
            </a:r>
            <a:endParaRPr lang="en-US" sz="16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84B8AA55-A526-42A1-AB62-91CD343A2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76450"/>
              </p:ext>
            </p:extLst>
          </p:nvPr>
        </p:nvGraphicFramePr>
        <p:xfrm>
          <a:off x="4303858" y="1403207"/>
          <a:ext cx="4538858" cy="4284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29">
                  <a:extLst>
                    <a:ext uri="{9D8B030D-6E8A-4147-A177-3AD203B41FA5}">
                      <a16:colId xmlns="" xmlns:a16="http://schemas.microsoft.com/office/drawing/2014/main" val="3249281309"/>
                    </a:ext>
                  </a:extLst>
                </a:gridCol>
                <a:gridCol w="2269429">
                  <a:extLst>
                    <a:ext uri="{9D8B030D-6E8A-4147-A177-3AD203B41FA5}">
                      <a16:colId xmlns="" xmlns:a16="http://schemas.microsoft.com/office/drawing/2014/main" val="648031884"/>
                    </a:ext>
                  </a:extLst>
                </a:gridCol>
              </a:tblGrid>
              <a:tr h="239202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Avantajlar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Risk ve Zorluklar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4660244"/>
                  </a:ext>
                </a:extLst>
              </a:tr>
              <a:tr h="3987483">
                <a:tc>
                  <a:txBody>
                    <a:bodyPr/>
                    <a:lstStyle/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Onaylanan planlar üzerinde anlaşmaya izin verilmesi ve böylece daha kısa tamamlanma sürelerine yol açılması.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Yatırımcı ile mülk sahipleri arasında yapılacak olan, arsaya dayalı inşaatlar için yapılan basit bir anlaşma ile çalışmalar yapılabilir.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•Model yalnızca değeri veya yoğunluğu arttırılmış alanlarda kullanılabilir.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Başvurular sınırlıdır veya sadece küçük ölçekli bloklar bazında yapılabilir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Yatırımcı şirketler binlerce hak sahibinin her biriyle ayrı ayrı anlaşmaya varmaları zor bulabilir ve bu da daha uzun tamamlanma sürelerine neden olur.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Davalar, haksız uygulamaların sonucu olarak anlaşma sürecinde kesintiye neden olur.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 Binlerce hak sahibinin katıldığı, geniş çaplı alanlardaki anlaşmalar daha uzun bitirme sürelerine veya projelerin tamamlanamamasına neden olabilir.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65670"/>
                  </a:ext>
                </a:extLst>
              </a:tr>
            </a:tbl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14C767B8-D170-4932-9B74-3BE52E172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861265"/>
              </p:ext>
            </p:extLst>
          </p:nvPr>
        </p:nvGraphicFramePr>
        <p:xfrm>
          <a:off x="152558" y="1942465"/>
          <a:ext cx="2088231" cy="279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F7B61ACB-E6F8-4133-BA90-F3EAE7B1F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287853"/>
              </p:ext>
            </p:extLst>
          </p:nvPr>
        </p:nvGraphicFramePr>
        <p:xfrm>
          <a:off x="2462315" y="3472127"/>
          <a:ext cx="1620016" cy="126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59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622" y="314412"/>
            <a:ext cx="6304756" cy="1861210"/>
          </a:xfrm>
        </p:spPr>
        <p:txBody>
          <a:bodyPr/>
          <a:lstStyle/>
          <a:p>
            <a:r>
              <a:rPr lang="en-GB" sz="2400" dirty="0" err="1"/>
              <a:t>İş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Finansman</a:t>
            </a:r>
            <a:r>
              <a:rPr lang="en-GB" sz="2400" dirty="0"/>
              <a:t> </a:t>
            </a:r>
            <a:r>
              <a:rPr lang="en-GB" sz="2400" dirty="0" err="1"/>
              <a:t>Modelleri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364985" y="1245017"/>
            <a:ext cx="205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accent2"/>
                </a:solidFill>
              </a:rPr>
              <a:t>Rezerv Alan Modeli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162" y="5030234"/>
            <a:ext cx="2950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Ör: Bağcılar, Bayrampaşa, Esenler</a:t>
            </a:r>
            <a:endParaRPr lang="en-US" sz="1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F9627B7F-EBDE-4F18-86CC-EFD9F59C9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610180"/>
              </p:ext>
            </p:extLst>
          </p:nvPr>
        </p:nvGraphicFramePr>
        <p:xfrm>
          <a:off x="363441" y="1919295"/>
          <a:ext cx="1800199" cy="279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6D356EEA-B9B9-442A-A8BC-298FEA000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649878"/>
              </p:ext>
            </p:extLst>
          </p:nvPr>
        </p:nvGraphicFramePr>
        <p:xfrm>
          <a:off x="2315757" y="1931427"/>
          <a:ext cx="1998955" cy="279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FCA1228D-FC02-4D11-AA77-E6E252E25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58848"/>
              </p:ext>
            </p:extLst>
          </p:nvPr>
        </p:nvGraphicFramePr>
        <p:xfrm>
          <a:off x="4466829" y="1603648"/>
          <a:ext cx="4538858" cy="424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29">
                  <a:extLst>
                    <a:ext uri="{9D8B030D-6E8A-4147-A177-3AD203B41FA5}">
                      <a16:colId xmlns="" xmlns:a16="http://schemas.microsoft.com/office/drawing/2014/main" val="3249281309"/>
                    </a:ext>
                  </a:extLst>
                </a:gridCol>
                <a:gridCol w="2269429">
                  <a:extLst>
                    <a:ext uri="{9D8B030D-6E8A-4147-A177-3AD203B41FA5}">
                      <a16:colId xmlns="" xmlns:a16="http://schemas.microsoft.com/office/drawing/2014/main" val="648031884"/>
                    </a:ext>
                  </a:extLst>
                </a:gridCol>
              </a:tblGrid>
              <a:tr h="310835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Avantajlar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Risk ve Zorluklar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4660244"/>
                  </a:ext>
                </a:extLst>
              </a:tr>
              <a:tr h="3821228">
                <a:tc>
                  <a:txBody>
                    <a:bodyPr/>
                    <a:lstStyle/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•İdare güvencesi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İ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nşa edilmiş konutlar temelinde uzlaşmaya varma fikri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•Hak sahipleri, inşaatı rezerv alanlarında tamamlanan konutlara yerleşebildiğinden kira ödenmesine gerek 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olmaması</a:t>
                      </a:r>
                    </a:p>
                    <a:p>
                      <a:pPr lvl="0"/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•Riskli alanların tamamen boşaltılmasını ve bu alanların işlevinin yeniden planlanma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imkanı</a:t>
                      </a:r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•Model sadece değeri veya yoğunluğu arttırılmış alanlarda kullanılabilir.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•Yönetim geliştirici pozisyonunu alır ve hem risk hem de yenileme alanında birçok inşaat ve proje geliştirme faaliyeti yürütür.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•Şehir merkezindeki riskli bölgelerin yakınında bulunan yenileme alanlarını, şehir dışındaki alanlara transfer etmek her zaman mümkün olayamayabilir.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•Bu model, yenileme alanlarına sürekli bir ihtiyaç olduğu için sürdürülebilir olmayabilir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•Yenileme alanlarında inşa edilecek konutların, risk alanlarının boşaltılmasından önce finanse edilmesi gerekir.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6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6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54" y="268268"/>
            <a:ext cx="7528892" cy="1303218"/>
          </a:xfrm>
        </p:spPr>
        <p:txBody>
          <a:bodyPr/>
          <a:lstStyle/>
          <a:p>
            <a:pPr algn="ctr"/>
            <a:r>
              <a:rPr lang="en-GB" sz="2400" dirty="0" err="1"/>
              <a:t>İş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Finansman</a:t>
            </a:r>
            <a:r>
              <a:rPr lang="en-GB" sz="2400" dirty="0"/>
              <a:t> </a:t>
            </a:r>
            <a:r>
              <a:rPr lang="en-GB" sz="2400" dirty="0" err="1"/>
              <a:t>Modelleri</a:t>
            </a:r>
            <a:r>
              <a:rPr lang="tr-TR" sz="2400" dirty="0"/>
              <a:t> - Devam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162257" y="1253167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accent2"/>
                </a:solidFill>
              </a:rPr>
              <a:t>PPP</a:t>
            </a:r>
            <a:r>
              <a:rPr lang="en-GB" b="1" i="1" dirty="0">
                <a:solidFill>
                  <a:schemeClr val="accent2"/>
                </a:solidFill>
              </a:rPr>
              <a:t> Model</a:t>
            </a:r>
            <a:r>
              <a:rPr lang="tr-TR" b="1" i="1" dirty="0">
                <a:solidFill>
                  <a:schemeClr val="accent2"/>
                </a:solidFill>
              </a:rPr>
              <a:t>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519" y="5416942"/>
            <a:ext cx="3762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Ör: Gaziosmanpaşa,</a:t>
            </a:r>
          </a:p>
          <a:p>
            <a:r>
              <a:rPr lang="de-DE" sz="1600" dirty="0"/>
              <a:t>Belediye Evleri</a:t>
            </a:r>
            <a:r>
              <a:rPr lang="tr-TR" sz="1600" dirty="0"/>
              <a:t> Mahallesi,</a:t>
            </a:r>
            <a:r>
              <a:rPr lang="de-DE" sz="1600" dirty="0"/>
              <a:t> Adana Çukurova</a:t>
            </a:r>
            <a:endParaRPr lang="en-US" sz="16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52B83886-D206-4A39-A543-092A4D3A5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608754"/>
              </p:ext>
            </p:extLst>
          </p:nvPr>
        </p:nvGraphicFramePr>
        <p:xfrm>
          <a:off x="1978311" y="1681081"/>
          <a:ext cx="1525784" cy="279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97AC893-EC8B-414B-9807-EEAF59F30023}"/>
              </a:ext>
            </a:extLst>
          </p:cNvPr>
          <p:cNvGrpSpPr/>
          <p:nvPr/>
        </p:nvGrpSpPr>
        <p:grpSpPr>
          <a:xfrm>
            <a:off x="45671" y="3206673"/>
            <a:ext cx="1627331" cy="507478"/>
            <a:chOff x="506536" y="1364"/>
            <a:chExt cx="1627331" cy="50747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38540DAC-35E9-46DA-B2AA-BE72003A3433}"/>
                </a:ext>
              </a:extLst>
            </p:cNvPr>
            <p:cNvSpPr/>
            <p:nvPr/>
          </p:nvSpPr>
          <p:spPr>
            <a:xfrm>
              <a:off x="506536" y="1364"/>
              <a:ext cx="1627331" cy="50747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="" xmlns:a16="http://schemas.microsoft.com/office/drawing/2014/main" id="{4DDACB4B-2490-4093-B59B-8286929DD31E}"/>
                </a:ext>
              </a:extLst>
            </p:cNvPr>
            <p:cNvSpPr txBox="1"/>
            <p:nvPr/>
          </p:nvSpPr>
          <p:spPr>
            <a:xfrm>
              <a:off x="521400" y="16228"/>
              <a:ext cx="1597603" cy="477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chemeClr val="tx1"/>
                  </a:solidFill>
                </a:rPr>
                <a:t>Plan</a:t>
              </a:r>
              <a:endParaRPr lang="lt-LT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11C994B-081F-4D8D-A66D-320C62B163C9}"/>
              </a:ext>
            </a:extLst>
          </p:cNvPr>
          <p:cNvGrpSpPr/>
          <p:nvPr/>
        </p:nvGrpSpPr>
        <p:grpSpPr>
          <a:xfrm>
            <a:off x="2648912" y="4894728"/>
            <a:ext cx="1627331" cy="507478"/>
            <a:chOff x="506536" y="1364"/>
            <a:chExt cx="1627331" cy="50747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FC04CAFE-3206-4576-B5F7-2C9CCBE634C3}"/>
                </a:ext>
              </a:extLst>
            </p:cNvPr>
            <p:cNvSpPr/>
            <p:nvPr/>
          </p:nvSpPr>
          <p:spPr>
            <a:xfrm>
              <a:off x="506536" y="1364"/>
              <a:ext cx="1627331" cy="50747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="" xmlns:a16="http://schemas.microsoft.com/office/drawing/2014/main" id="{C4D1B307-880F-4AB4-A818-EB315B89A547}"/>
                </a:ext>
              </a:extLst>
            </p:cNvPr>
            <p:cNvSpPr txBox="1"/>
            <p:nvPr/>
          </p:nvSpPr>
          <p:spPr>
            <a:xfrm>
              <a:off x="521400" y="16228"/>
              <a:ext cx="1597603" cy="477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>
                  <a:solidFill>
                    <a:schemeClr val="tx1"/>
                  </a:solidFill>
                </a:rPr>
                <a:t>Yatırımcı</a:t>
              </a:r>
              <a:endParaRPr lang="lt-LT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1B2222A-28BB-4073-AA43-E6D3C47C15A9}"/>
              </a:ext>
            </a:extLst>
          </p:cNvPr>
          <p:cNvGrpSpPr/>
          <p:nvPr/>
        </p:nvGrpSpPr>
        <p:grpSpPr>
          <a:xfrm>
            <a:off x="770270" y="4896487"/>
            <a:ext cx="1627331" cy="507478"/>
            <a:chOff x="506536" y="1364"/>
            <a:chExt cx="1627331" cy="50747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C611A227-07C2-472B-A747-7526438ECDB2}"/>
                </a:ext>
              </a:extLst>
            </p:cNvPr>
            <p:cNvSpPr/>
            <p:nvPr/>
          </p:nvSpPr>
          <p:spPr>
            <a:xfrm>
              <a:off x="506536" y="1364"/>
              <a:ext cx="1627331" cy="507478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="" xmlns:a16="http://schemas.microsoft.com/office/drawing/2014/main" id="{D2249CAD-DDEA-45E7-B8B9-F0BB7B6E3FAE}"/>
                </a:ext>
              </a:extLst>
            </p:cNvPr>
            <p:cNvSpPr txBox="1"/>
            <p:nvPr/>
          </p:nvSpPr>
          <p:spPr>
            <a:xfrm>
              <a:off x="521400" y="16228"/>
              <a:ext cx="1597603" cy="477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dirty="0">
                  <a:solidFill>
                    <a:schemeClr val="tx1"/>
                  </a:solidFill>
                </a:rPr>
                <a:t>Vatandaş</a:t>
              </a:r>
              <a:endParaRPr lang="lt-LT" sz="14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C5772A8-2047-48BD-83C0-8D1C52CBD0AF}"/>
              </a:ext>
            </a:extLst>
          </p:cNvPr>
          <p:cNvCxnSpPr>
            <a:cxnSpLocks/>
          </p:cNvCxnSpPr>
          <p:nvPr/>
        </p:nvCxnSpPr>
        <p:spPr>
          <a:xfrm flipH="1">
            <a:off x="2662348" y="2198561"/>
            <a:ext cx="1" cy="21602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3CB4445-4602-434A-9AB1-FA742DB1B7B4}"/>
              </a:ext>
            </a:extLst>
          </p:cNvPr>
          <p:cNvCxnSpPr>
            <a:cxnSpLocks/>
          </p:cNvCxnSpPr>
          <p:nvPr/>
        </p:nvCxnSpPr>
        <p:spPr>
          <a:xfrm flipH="1">
            <a:off x="2662348" y="2969999"/>
            <a:ext cx="1" cy="21602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6F5DC07-8B6F-4D30-8DBD-E70454FDCBF0}"/>
              </a:ext>
            </a:extLst>
          </p:cNvPr>
          <p:cNvCxnSpPr>
            <a:cxnSpLocks/>
          </p:cNvCxnSpPr>
          <p:nvPr/>
        </p:nvCxnSpPr>
        <p:spPr>
          <a:xfrm flipH="1">
            <a:off x="2662348" y="3714151"/>
            <a:ext cx="1" cy="21602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8EB37316-FA4A-4A84-8189-EE6081D60EA1}"/>
              </a:ext>
            </a:extLst>
          </p:cNvPr>
          <p:cNvCxnSpPr/>
          <p:nvPr/>
        </p:nvCxnSpPr>
        <p:spPr>
          <a:xfrm>
            <a:off x="4788024" y="469726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FE85BFB0-C4CC-44E5-9F1F-A63A9AEA1E51}"/>
              </a:ext>
            </a:extLst>
          </p:cNvPr>
          <p:cNvCxnSpPr>
            <a:cxnSpLocks/>
          </p:cNvCxnSpPr>
          <p:nvPr/>
        </p:nvCxnSpPr>
        <p:spPr>
          <a:xfrm flipH="1">
            <a:off x="1658138" y="3460412"/>
            <a:ext cx="320173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132E9E6-66DA-4690-B118-4BE42CE5E7D3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859337" y="1910529"/>
            <a:ext cx="0" cy="1311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164E1CA9-111B-43AC-94E1-9C14DFEEFC9A}"/>
              </a:ext>
            </a:extLst>
          </p:cNvPr>
          <p:cNvCxnSpPr>
            <a:cxnSpLocks/>
          </p:cNvCxnSpPr>
          <p:nvPr/>
        </p:nvCxnSpPr>
        <p:spPr>
          <a:xfrm>
            <a:off x="859336" y="1910529"/>
            <a:ext cx="1118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69200F8-6F8E-421B-9DFD-E2CCC838E32D}"/>
              </a:ext>
            </a:extLst>
          </p:cNvPr>
          <p:cNvCxnSpPr>
            <a:cxnSpLocks/>
          </p:cNvCxnSpPr>
          <p:nvPr/>
        </p:nvCxnSpPr>
        <p:spPr>
          <a:xfrm>
            <a:off x="2681591" y="4474942"/>
            <a:ext cx="0" cy="203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6A8C58D7-ED48-4084-8FAD-CC22EBDDE798}"/>
              </a:ext>
            </a:extLst>
          </p:cNvPr>
          <p:cNvCxnSpPr>
            <a:cxnSpLocks/>
          </p:cNvCxnSpPr>
          <p:nvPr/>
        </p:nvCxnSpPr>
        <p:spPr>
          <a:xfrm>
            <a:off x="1579489" y="4678705"/>
            <a:ext cx="18771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F7C65B3-B02C-48B6-8131-968220825B54}"/>
              </a:ext>
            </a:extLst>
          </p:cNvPr>
          <p:cNvCxnSpPr>
            <a:cxnSpLocks/>
          </p:cNvCxnSpPr>
          <p:nvPr/>
        </p:nvCxnSpPr>
        <p:spPr>
          <a:xfrm flipH="1">
            <a:off x="1579489" y="4678705"/>
            <a:ext cx="1" cy="216024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BD7A8B4F-DD18-4095-A40F-7E68FE990FD3}"/>
              </a:ext>
            </a:extLst>
          </p:cNvPr>
          <p:cNvCxnSpPr>
            <a:cxnSpLocks/>
          </p:cNvCxnSpPr>
          <p:nvPr/>
        </p:nvCxnSpPr>
        <p:spPr>
          <a:xfrm>
            <a:off x="3452159" y="4678705"/>
            <a:ext cx="4451" cy="237279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A3E4798C-5C45-4677-B8AD-84BDEAD97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94902"/>
              </p:ext>
            </p:extLst>
          </p:nvPr>
        </p:nvGraphicFramePr>
        <p:xfrm>
          <a:off x="4461902" y="1577267"/>
          <a:ext cx="4538858" cy="413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29">
                  <a:extLst>
                    <a:ext uri="{9D8B030D-6E8A-4147-A177-3AD203B41FA5}">
                      <a16:colId xmlns="" xmlns:a16="http://schemas.microsoft.com/office/drawing/2014/main" val="3249281309"/>
                    </a:ext>
                  </a:extLst>
                </a:gridCol>
                <a:gridCol w="2269429">
                  <a:extLst>
                    <a:ext uri="{9D8B030D-6E8A-4147-A177-3AD203B41FA5}">
                      <a16:colId xmlns="" xmlns:a16="http://schemas.microsoft.com/office/drawing/2014/main" val="648031884"/>
                    </a:ext>
                  </a:extLst>
                </a:gridCol>
              </a:tblGrid>
              <a:tr h="310835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Avantajlar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Risk ve Zorluklar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4660244"/>
                  </a:ext>
                </a:extLst>
              </a:tr>
              <a:tr h="3821228">
                <a:tc>
                  <a:txBody>
                    <a:bodyPr/>
                    <a:lstStyle/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Kamu sektörünün dengeleyici rolü sayesinde bir denge ve güven ortamı</a:t>
                      </a: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Kamu sektörünün varlığı sayesinde hak sahipleri ile bir anlaşmaya varmanın rahatlığı ve projeyi büyük ölçekli alanlarda (daha fazla hak sahibi ile) uygulama fırsatı</a:t>
                      </a: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Anlaşmalar ile eşzamanlı olarak kentsel dönüşüm master planlarının geliştirilmesi, </a:t>
                      </a: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Kamu sektörünün anlaşmaya dahil edilmesi, tüm paydaşların beklentilerini ve kamu yararını göz önünde bulundurarak planların geliştirilmesine olanak sağlanması.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Müzakere sürecinde karşılaşılabilecek zorluklar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Bürokratik sorunlar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Yoğunluk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Sosyal altyapı kıtlığı, yeşil ve açık alanlar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Politik spekülasyonlar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Zamanlama ile alakalı büyük ölçekli projelerde sorunlar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Sosyal planlama zorluğu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Mülk sahipleri ve hak sahipleri ile ilgili karşılaşılan sorunlar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Fiziksel yapı ve topografya ile ilgili sorunlar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6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2" y="274187"/>
            <a:ext cx="8736012" cy="1325563"/>
          </a:xfrm>
        </p:spPr>
        <p:txBody>
          <a:bodyPr/>
          <a:lstStyle/>
          <a:p>
            <a:pPr algn="ctr"/>
            <a:r>
              <a:rPr lang="en-GB" sz="2400" dirty="0" err="1"/>
              <a:t>İş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Finansman</a:t>
            </a:r>
            <a:r>
              <a:rPr lang="en-GB" sz="2400" dirty="0"/>
              <a:t> </a:t>
            </a:r>
            <a:r>
              <a:rPr lang="en-GB" sz="2400" dirty="0" err="1"/>
              <a:t>Modelleri</a:t>
            </a:r>
            <a:r>
              <a:rPr lang="tr-TR" sz="2400" dirty="0"/>
              <a:t> - Devam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8403" y="1376795"/>
            <a:ext cx="236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accent2"/>
                </a:solidFill>
              </a:rPr>
              <a:t>Şirket Ortaklığı </a:t>
            </a:r>
            <a:r>
              <a:rPr lang="en-GB" b="1" i="1" dirty="0">
                <a:solidFill>
                  <a:schemeClr val="accent2"/>
                </a:solidFill>
              </a:rPr>
              <a:t>Model</a:t>
            </a:r>
            <a:r>
              <a:rPr lang="tr-TR" b="1" i="1" dirty="0">
                <a:solidFill>
                  <a:schemeClr val="accent2"/>
                </a:solidFill>
              </a:rPr>
              <a:t>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181" y="5189983"/>
            <a:ext cx="3016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Ör: Portakal Çiçeği, Dikmen Vadisi</a:t>
            </a:r>
            <a:endParaRPr lang="en-US" sz="1600" dirty="0"/>
          </a:p>
        </p:txBody>
      </p:sp>
      <p:graphicFrame>
        <p:nvGraphicFramePr>
          <p:cNvPr id="66" name="Diagram 65">
            <a:extLst>
              <a:ext uri="{FF2B5EF4-FFF2-40B4-BE49-F238E27FC236}">
                <a16:creationId xmlns="" xmlns:a16="http://schemas.microsoft.com/office/drawing/2014/main" id="{6778646E-B73A-4F63-A70C-6D13ACBF9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158610"/>
              </p:ext>
            </p:extLst>
          </p:nvPr>
        </p:nvGraphicFramePr>
        <p:xfrm>
          <a:off x="212275" y="2045450"/>
          <a:ext cx="1119365" cy="206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867ECE95-598E-4E47-B1E7-4B0795C2F045}"/>
              </a:ext>
            </a:extLst>
          </p:cNvPr>
          <p:cNvGrpSpPr/>
          <p:nvPr/>
        </p:nvGrpSpPr>
        <p:grpSpPr>
          <a:xfrm>
            <a:off x="1444860" y="5394622"/>
            <a:ext cx="1639427" cy="511250"/>
            <a:chOff x="541666" y="1533752"/>
            <a:chExt cx="1639427" cy="51125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="" xmlns:a16="http://schemas.microsoft.com/office/drawing/2014/main" id="{285A0A7F-9BEB-4C32-AC88-8FB8D96F519C}"/>
                </a:ext>
              </a:extLst>
            </p:cNvPr>
            <p:cNvSpPr/>
            <p:nvPr/>
          </p:nvSpPr>
          <p:spPr>
            <a:xfrm>
              <a:off x="541666" y="1533752"/>
              <a:ext cx="1639427" cy="511250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sp>
        <p:sp>
          <p:nvSpPr>
            <p:cNvPr id="69" name="Rectangle: Rounded Corners 4">
              <a:extLst>
                <a:ext uri="{FF2B5EF4-FFF2-40B4-BE49-F238E27FC236}">
                  <a16:creationId xmlns="" xmlns:a16="http://schemas.microsoft.com/office/drawing/2014/main" id="{89CF5843-8CA7-4E52-AFE6-A5E332C3ED88}"/>
                </a:ext>
              </a:extLst>
            </p:cNvPr>
            <p:cNvSpPr txBox="1"/>
            <p:nvPr/>
          </p:nvSpPr>
          <p:spPr>
            <a:xfrm>
              <a:off x="556640" y="1548726"/>
              <a:ext cx="1609479" cy="481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25745A7D-6ACA-4339-A11A-BEDB88CA6163}"/>
              </a:ext>
            </a:extLst>
          </p:cNvPr>
          <p:cNvGrpSpPr/>
          <p:nvPr/>
        </p:nvGrpSpPr>
        <p:grpSpPr>
          <a:xfrm>
            <a:off x="3205476" y="3576016"/>
            <a:ext cx="1204982" cy="511250"/>
            <a:chOff x="541666" y="1533752"/>
            <a:chExt cx="1639427" cy="51125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2751C56C-56DB-44D9-BA55-C9986056EBD9}"/>
                </a:ext>
              </a:extLst>
            </p:cNvPr>
            <p:cNvSpPr/>
            <p:nvPr/>
          </p:nvSpPr>
          <p:spPr>
            <a:xfrm>
              <a:off x="541666" y="1533752"/>
              <a:ext cx="1639427" cy="511250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sp>
        <p:sp>
          <p:nvSpPr>
            <p:cNvPr id="72" name="Rectangle: Rounded Corners 4">
              <a:extLst>
                <a:ext uri="{FF2B5EF4-FFF2-40B4-BE49-F238E27FC236}">
                  <a16:creationId xmlns="" xmlns:a16="http://schemas.microsoft.com/office/drawing/2014/main" id="{B5ADBC37-6470-4A57-85BE-C8F379D59DDA}"/>
                </a:ext>
              </a:extLst>
            </p:cNvPr>
            <p:cNvSpPr txBox="1"/>
            <p:nvPr/>
          </p:nvSpPr>
          <p:spPr>
            <a:xfrm>
              <a:off x="556640" y="1548726"/>
              <a:ext cx="1609479" cy="481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14D8280-3F8B-4F0C-963F-EE7042ECE095}"/>
              </a:ext>
            </a:extLst>
          </p:cNvPr>
          <p:cNvGrpSpPr/>
          <p:nvPr/>
        </p:nvGrpSpPr>
        <p:grpSpPr>
          <a:xfrm>
            <a:off x="628650" y="4485938"/>
            <a:ext cx="3583310" cy="511250"/>
            <a:chOff x="541666" y="1533752"/>
            <a:chExt cx="1639427" cy="511250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="" xmlns:a16="http://schemas.microsoft.com/office/drawing/2014/main" id="{E3E7E0E7-88A1-4359-AECF-E728076057D6}"/>
                </a:ext>
              </a:extLst>
            </p:cNvPr>
            <p:cNvSpPr/>
            <p:nvPr/>
          </p:nvSpPr>
          <p:spPr>
            <a:xfrm>
              <a:off x="541666" y="1533752"/>
              <a:ext cx="1639427" cy="511250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sp>
        <p:sp>
          <p:nvSpPr>
            <p:cNvPr id="75" name="Rectangle: Rounded Corners 4">
              <a:extLst>
                <a:ext uri="{FF2B5EF4-FFF2-40B4-BE49-F238E27FC236}">
                  <a16:creationId xmlns="" xmlns:a16="http://schemas.microsoft.com/office/drawing/2014/main" id="{BAC723B2-807B-4C63-854F-720CEBA3E49D}"/>
                </a:ext>
              </a:extLst>
            </p:cNvPr>
            <p:cNvSpPr txBox="1"/>
            <p:nvPr/>
          </p:nvSpPr>
          <p:spPr>
            <a:xfrm>
              <a:off x="556640" y="1548726"/>
              <a:ext cx="1609479" cy="481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A6015B29-D0A6-486F-B489-62277209CB10}"/>
              </a:ext>
            </a:extLst>
          </p:cNvPr>
          <p:cNvGrpSpPr/>
          <p:nvPr/>
        </p:nvGrpSpPr>
        <p:grpSpPr>
          <a:xfrm>
            <a:off x="1444860" y="3582259"/>
            <a:ext cx="1566556" cy="503121"/>
            <a:chOff x="541666" y="1533752"/>
            <a:chExt cx="1639427" cy="51125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="" xmlns:a16="http://schemas.microsoft.com/office/drawing/2014/main" id="{42915C00-7EAE-498E-B6CF-6823AB2F7555}"/>
                </a:ext>
              </a:extLst>
            </p:cNvPr>
            <p:cNvSpPr/>
            <p:nvPr/>
          </p:nvSpPr>
          <p:spPr>
            <a:xfrm>
              <a:off x="541666" y="1533752"/>
              <a:ext cx="1639427" cy="511250"/>
            </a:xfrm>
            <a:prstGeom prst="roundRect">
              <a:avLst>
                <a:gd name="adj" fmla="val 1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sp>
        <p:sp>
          <p:nvSpPr>
            <p:cNvPr id="78" name="Rectangle: Rounded Corners 4">
              <a:extLst>
                <a:ext uri="{FF2B5EF4-FFF2-40B4-BE49-F238E27FC236}">
                  <a16:creationId xmlns="" xmlns:a16="http://schemas.microsoft.com/office/drawing/2014/main" id="{BA3EB873-5E29-4723-A5F8-AED8677B955A}"/>
                </a:ext>
              </a:extLst>
            </p:cNvPr>
            <p:cNvSpPr txBox="1"/>
            <p:nvPr/>
          </p:nvSpPr>
          <p:spPr>
            <a:xfrm>
              <a:off x="556640" y="1548726"/>
              <a:ext cx="1609479" cy="4813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23C6B3D5-8F78-408B-B0F5-3D3DF112EF10}"/>
              </a:ext>
            </a:extLst>
          </p:cNvPr>
          <p:cNvCxnSpPr/>
          <p:nvPr/>
        </p:nvCxnSpPr>
        <p:spPr>
          <a:xfrm>
            <a:off x="971600" y="2564904"/>
            <a:ext cx="0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0" name="Straight Arrow Connector 79">
            <a:extLst>
              <a:ext uri="{FF2B5EF4-FFF2-40B4-BE49-F238E27FC236}">
                <a16:creationId xmlns="" xmlns:a16="http://schemas.microsoft.com/office/drawing/2014/main" id="{D4149AB0-C25C-4E21-A6A1-E95288C0AB02}"/>
              </a:ext>
            </a:extLst>
          </p:cNvPr>
          <p:cNvCxnSpPr/>
          <p:nvPr/>
        </p:nvCxnSpPr>
        <p:spPr>
          <a:xfrm>
            <a:off x="971600" y="3320988"/>
            <a:ext cx="0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CAE98F48-1968-42A3-BA96-AB64A3F8A42C}"/>
              </a:ext>
            </a:extLst>
          </p:cNvPr>
          <p:cNvCxnSpPr>
            <a:cxnSpLocks/>
          </p:cNvCxnSpPr>
          <p:nvPr/>
        </p:nvCxnSpPr>
        <p:spPr>
          <a:xfrm>
            <a:off x="971600" y="4108873"/>
            <a:ext cx="0" cy="38559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Straight Arrow Connector 81">
            <a:extLst>
              <a:ext uri="{FF2B5EF4-FFF2-40B4-BE49-F238E27FC236}">
                <a16:creationId xmlns="" xmlns:a16="http://schemas.microsoft.com/office/drawing/2014/main" id="{469E96C3-F312-48EA-8A15-23CC42BD824A}"/>
              </a:ext>
            </a:extLst>
          </p:cNvPr>
          <p:cNvCxnSpPr>
            <a:cxnSpLocks/>
          </p:cNvCxnSpPr>
          <p:nvPr/>
        </p:nvCxnSpPr>
        <p:spPr>
          <a:xfrm>
            <a:off x="2228137" y="4067141"/>
            <a:ext cx="0" cy="38559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0E1CE7D6-835B-42CC-8D1C-39C1033635DC}"/>
              </a:ext>
            </a:extLst>
          </p:cNvPr>
          <p:cNvCxnSpPr>
            <a:cxnSpLocks/>
          </p:cNvCxnSpPr>
          <p:nvPr/>
        </p:nvCxnSpPr>
        <p:spPr>
          <a:xfrm>
            <a:off x="3779912" y="4085380"/>
            <a:ext cx="0" cy="38559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1247170B-3780-4531-8D1B-48866FCE82B7}"/>
              </a:ext>
            </a:extLst>
          </p:cNvPr>
          <p:cNvCxnSpPr>
            <a:cxnSpLocks/>
          </p:cNvCxnSpPr>
          <p:nvPr/>
        </p:nvCxnSpPr>
        <p:spPr>
          <a:xfrm>
            <a:off x="2250587" y="4997188"/>
            <a:ext cx="0" cy="38559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86" name="Table 85">
            <a:extLst>
              <a:ext uri="{FF2B5EF4-FFF2-40B4-BE49-F238E27FC236}">
                <a16:creationId xmlns="" xmlns:a16="http://schemas.microsoft.com/office/drawing/2014/main" id="{4DA0F1B4-1667-4CC7-A32D-FF2E4854E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24165"/>
              </p:ext>
            </p:extLst>
          </p:nvPr>
        </p:nvGraphicFramePr>
        <p:xfrm>
          <a:off x="4522181" y="1896684"/>
          <a:ext cx="4538858" cy="294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29">
                  <a:extLst>
                    <a:ext uri="{9D8B030D-6E8A-4147-A177-3AD203B41FA5}">
                      <a16:colId xmlns="" xmlns:a16="http://schemas.microsoft.com/office/drawing/2014/main" val="3249281309"/>
                    </a:ext>
                  </a:extLst>
                </a:gridCol>
                <a:gridCol w="2269429">
                  <a:extLst>
                    <a:ext uri="{9D8B030D-6E8A-4147-A177-3AD203B41FA5}">
                      <a16:colId xmlns="" xmlns:a16="http://schemas.microsoft.com/office/drawing/2014/main" val="648031884"/>
                    </a:ext>
                  </a:extLst>
                </a:gridCol>
              </a:tblGrid>
              <a:tr h="249425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Avantajlar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Risk ve Zorluklar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4660244"/>
                  </a:ext>
                </a:extLst>
              </a:tr>
              <a:tr h="2582714">
                <a:tc>
                  <a:txBody>
                    <a:bodyPr/>
                    <a:lstStyle/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Bir güven ve uzlaşma ortamı</a:t>
                      </a: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Katma değer</a:t>
                      </a:r>
                    </a:p>
                    <a:p>
                      <a:pPr lvl="0"/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Katılımcı projelerin geliştirilmesi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Şirket “Geliştirici” rolünü üstlenmesi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Projeyi daha geniş ölçekli alanlarda uygulamanın zorluğu (daha fazla hak sahibi ile)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Süreci geciktiren ve engelleyen anlaşmazlıklar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Kamu kesiminin yönetimde dengeleyici bir rol oynamaması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Çok sayıda katılımcıdan kaynaklı proje sürecinin bozulması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Arsa sahiplerinin sürece doğrudan dahil olmaları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6567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4F83B36-B745-42F0-92A3-E6E6803DA43C}"/>
              </a:ext>
            </a:extLst>
          </p:cNvPr>
          <p:cNvSpPr/>
          <p:nvPr/>
        </p:nvSpPr>
        <p:spPr>
          <a:xfrm>
            <a:off x="1597653" y="3686413"/>
            <a:ext cx="1305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Yatırımcı Şirketi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43487D0-783E-4989-928D-79D3B9AB6BB3}"/>
              </a:ext>
            </a:extLst>
          </p:cNvPr>
          <p:cNvSpPr/>
          <p:nvPr/>
        </p:nvSpPr>
        <p:spPr>
          <a:xfrm>
            <a:off x="1801289" y="5504118"/>
            <a:ext cx="85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Vatandaş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0332EC2-FA8F-4F07-8014-5F7E50B5BDEE}"/>
              </a:ext>
            </a:extLst>
          </p:cNvPr>
          <p:cNvSpPr/>
          <p:nvPr/>
        </p:nvSpPr>
        <p:spPr>
          <a:xfrm>
            <a:off x="3395787" y="3671118"/>
            <a:ext cx="85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Vatandaş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3DAF94B1-D72C-4C77-A0DF-F23399442D87}"/>
              </a:ext>
            </a:extLst>
          </p:cNvPr>
          <p:cNvSpPr/>
          <p:nvPr/>
        </p:nvSpPr>
        <p:spPr>
          <a:xfrm>
            <a:off x="1952429" y="4583756"/>
            <a:ext cx="596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Şirket</a:t>
            </a:r>
          </a:p>
        </p:txBody>
      </p:sp>
    </p:spTree>
    <p:extLst>
      <p:ext uri="{BB962C8B-B14F-4D97-AF65-F5344CB8AC3E}">
        <p14:creationId xmlns:p14="http://schemas.microsoft.com/office/powerpoint/2010/main" val="17703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566" y="287306"/>
            <a:ext cx="7312868" cy="2221250"/>
          </a:xfrm>
        </p:spPr>
        <p:txBody>
          <a:bodyPr/>
          <a:lstStyle/>
          <a:p>
            <a:pPr algn="ctr"/>
            <a:r>
              <a:rPr lang="en-GB" sz="2400" dirty="0" err="1"/>
              <a:t>İş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Finansman</a:t>
            </a:r>
            <a:r>
              <a:rPr lang="en-GB" sz="2400" dirty="0"/>
              <a:t> </a:t>
            </a:r>
            <a:r>
              <a:rPr lang="en-GB" sz="2400" dirty="0" err="1"/>
              <a:t>Modelleri</a:t>
            </a:r>
            <a:r>
              <a:rPr lang="tr-TR" sz="2400" dirty="0"/>
              <a:t> - Devam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93913" y="137949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>
                <a:solidFill>
                  <a:schemeClr val="accent2"/>
                </a:solidFill>
              </a:rPr>
              <a:t>İhale</a:t>
            </a:r>
            <a:r>
              <a:rPr lang="en-GB" b="1" i="1" dirty="0">
                <a:solidFill>
                  <a:schemeClr val="accent2"/>
                </a:solidFill>
              </a:rPr>
              <a:t> Model</a:t>
            </a:r>
            <a:r>
              <a:rPr lang="tr-TR" b="1" i="1" dirty="0">
                <a:solidFill>
                  <a:schemeClr val="accent2"/>
                </a:solidFill>
              </a:rPr>
              <a:t>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369" y="5479982"/>
            <a:ext cx="2265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/>
              <a:t>Ör: Tarlabaşı, Fener Balat</a:t>
            </a:r>
            <a:endParaRPr lang="en-US" sz="16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="" xmlns:a16="http://schemas.microsoft.com/office/drawing/2014/main" id="{CD01398C-4621-4702-A0BD-0105B6492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761819"/>
              </p:ext>
            </p:extLst>
          </p:nvPr>
        </p:nvGraphicFramePr>
        <p:xfrm>
          <a:off x="693913" y="1899612"/>
          <a:ext cx="2616317" cy="342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7E608220-DF22-43D2-8258-DB63CE3F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39102"/>
              </p:ext>
            </p:extLst>
          </p:nvPr>
        </p:nvGraphicFramePr>
        <p:xfrm>
          <a:off x="4401147" y="1916832"/>
          <a:ext cx="4538858" cy="277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29">
                  <a:extLst>
                    <a:ext uri="{9D8B030D-6E8A-4147-A177-3AD203B41FA5}">
                      <a16:colId xmlns="" xmlns:a16="http://schemas.microsoft.com/office/drawing/2014/main" val="3249281309"/>
                    </a:ext>
                  </a:extLst>
                </a:gridCol>
                <a:gridCol w="2269429">
                  <a:extLst>
                    <a:ext uri="{9D8B030D-6E8A-4147-A177-3AD203B41FA5}">
                      <a16:colId xmlns="" xmlns:a16="http://schemas.microsoft.com/office/drawing/2014/main" val="648031884"/>
                    </a:ext>
                  </a:extLst>
                </a:gridCol>
              </a:tblGrid>
              <a:tr h="201183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Avantajlar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tx1"/>
                          </a:solidFill>
                        </a:rPr>
                        <a:t>Risk ve Zorluklar</a:t>
                      </a:r>
                      <a:endParaRPr lang="lt-L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4660244"/>
                  </a:ext>
                </a:extLst>
              </a:tr>
              <a:tr h="2473232">
                <a:tc>
                  <a:txBody>
                    <a:bodyPr/>
                    <a:lstStyle/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•İdarenin güvencesi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•Bu model şehir merkezleri için geçerlidir.</a:t>
                      </a:r>
                    </a:p>
                    <a:p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•Yaşlanan tarihi ve kültürel yapıların yenilenmesini ve korunmasını sağlar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•Model sadece yoğunluğu arttırılmış değerlerde kullanılabilir.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•Yatırımcı şirketler hak sahipleri ile anlaşmada zorlanılmasından dolayı projenin daha uzun sürede tamamlanmasına sebeb olması.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•Vatandaşa adaletsiz yaklaşımların olması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•Haksız uygulamalar sonucu birçok davanın olması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t-LT" sz="1200" dirty="0">
                          <a:solidFill>
                            <a:schemeClr val="tx1"/>
                          </a:solidFill>
                        </a:rPr>
                        <a:t>•Halk arasında olumsuz algı</a:t>
                      </a:r>
                    </a:p>
                    <a:p>
                      <a:endParaRPr lang="lt-LT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0465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5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613" y="260648"/>
            <a:ext cx="6448772" cy="1789202"/>
          </a:xfrm>
        </p:spPr>
        <p:txBody>
          <a:bodyPr/>
          <a:lstStyle/>
          <a:p>
            <a:pPr algn="ctr"/>
            <a:r>
              <a:rPr lang="tr-TR" sz="2400" dirty="0"/>
              <a:t>Kentsel Dönüşüm Modelleri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1" y="903526"/>
            <a:ext cx="7744915" cy="5403652"/>
          </a:xfrm>
        </p:spPr>
        <p:txBody>
          <a:bodyPr>
            <a:normAutofit lnSpcReduction="10000"/>
          </a:bodyPr>
          <a:lstStyle/>
          <a:p>
            <a:pPr lvl="0"/>
            <a:endParaRPr lang="tr-TR" dirty="0" smtClean="0"/>
          </a:p>
          <a:p>
            <a:pPr lvl="0"/>
            <a:r>
              <a:rPr lang="tr-TR" dirty="0" smtClean="0"/>
              <a:t>Kentsel </a:t>
            </a:r>
            <a:r>
              <a:rPr lang="tr-TR" dirty="0"/>
              <a:t>dönüşümde kullanılabilecek modeller;</a:t>
            </a:r>
          </a:p>
          <a:p>
            <a:pPr lvl="1"/>
            <a:r>
              <a:rPr lang="tr-TR" dirty="0"/>
              <a:t>yenilenmesi gereken alanın büyüklüğü,</a:t>
            </a:r>
          </a:p>
          <a:p>
            <a:pPr lvl="1"/>
            <a:r>
              <a:rPr lang="tr-TR" dirty="0"/>
              <a:t>binaların yeri ve özellikleri,</a:t>
            </a:r>
          </a:p>
          <a:p>
            <a:pPr lvl="1"/>
            <a:r>
              <a:rPr lang="tr-TR" dirty="0"/>
              <a:t>rejenerasyon alanının inşaat yoğunluğu,</a:t>
            </a:r>
          </a:p>
          <a:p>
            <a:pPr lvl="1"/>
            <a:r>
              <a:rPr lang="tr-TR" dirty="0"/>
              <a:t>altyapı ve sosyal altyapı alanlarının varlığı,</a:t>
            </a:r>
          </a:p>
          <a:p>
            <a:pPr lvl="1"/>
            <a:r>
              <a:rPr lang="tr-TR" dirty="0"/>
              <a:t>yenileme ihtiyacının aciliyeti,</a:t>
            </a:r>
          </a:p>
          <a:p>
            <a:pPr lvl="1"/>
            <a:r>
              <a:rPr lang="tr-TR" dirty="0"/>
              <a:t>sosyal yapı,</a:t>
            </a:r>
          </a:p>
          <a:p>
            <a:pPr lvl="1"/>
            <a:r>
              <a:rPr lang="tr-TR" dirty="0"/>
              <a:t>finansman yöntemleri,</a:t>
            </a:r>
          </a:p>
          <a:p>
            <a:pPr lvl="1"/>
            <a:r>
              <a:rPr lang="tr-TR" dirty="0"/>
              <a:t>paydaşlar,</a:t>
            </a:r>
          </a:p>
          <a:p>
            <a:pPr lvl="1"/>
            <a:r>
              <a:rPr lang="tr-TR" dirty="0"/>
              <a:t>kentsel dönüşüm projesini başlatan oyuncu</a:t>
            </a:r>
          </a:p>
          <a:p>
            <a:pPr lvl="1"/>
            <a:r>
              <a:rPr lang="tr-TR" dirty="0"/>
              <a:t>ve bunun gibi. </a:t>
            </a:r>
          </a:p>
          <a:p>
            <a:pPr lvl="0"/>
            <a:r>
              <a:rPr lang="tr-TR" dirty="0"/>
              <a:t>Her kentsel dönüşüm projesinde aynı modelin kullanılması mümkün değildir</a:t>
            </a:r>
          </a:p>
          <a:p>
            <a:pPr lvl="0"/>
            <a:r>
              <a:rPr lang="tr-TR" dirty="0"/>
              <a:t>Kentsel dönüşüm için kullanılacak modeli belirlemek, dönüşüm projelerinin gerçekleştirilmesi ve sürdürülmesi açısından en kritik aşamadır.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332656"/>
            <a:ext cx="8000999" cy="1285146"/>
          </a:xfrm>
        </p:spPr>
        <p:txBody>
          <a:bodyPr>
            <a:noAutofit/>
          </a:bodyPr>
          <a:lstStyle/>
          <a:p>
            <a:pPr algn="ctr"/>
            <a:r>
              <a:rPr lang="tr-TR" sz="2400" dirty="0"/>
              <a:t>Kentsel Dönüşüm Modelleri - Devam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38" y="1412776"/>
            <a:ext cx="7816923" cy="56551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Ortak gelişme modeli </a:t>
            </a: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«kat karşılığı modeli»</a:t>
            </a:r>
            <a:r>
              <a:rPr lang="tr-TR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dir.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Türkiye'de geleneksel model uygulanmasının nedeni </a:t>
            </a: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sermaye yetersizliği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Bu modeldeki en büyük zorluk, yüzlerce ev sahibi ile </a:t>
            </a: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müzakere ve anlaşma sürecidir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Diğer geleneksel proje finansman modelleri (kat karşılığı, gelir paylaşımı modeli, yap-sat vb.)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Alternatif finansal araçlar gibi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, bunların çeşitlendirilmesine ve süreci hızlandırmak için teşviklere ihtiyaç vardır.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Emeklilik fonları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, özellikle Bireysel Emeklilik Sistemi (BES)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Türkiye Sermaye Piyasası Kurulu (SPK)</a:t>
            </a:r>
            <a:r>
              <a:rPr lang="tr-TR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tarafından yeni tanıtılan araçlar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Gayrimenkul sertifikaları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Sukuk sertifikaları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Altyapı GYO'ları</a:t>
            </a:r>
          </a:p>
          <a:p>
            <a:pPr marL="1143000" lvl="2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Gayrimenkul yatırım fonları</a:t>
            </a:r>
            <a:endParaRPr lang="tr-T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İmar bonusu ve imar hakları devri gibi </a:t>
            </a:r>
            <a:r>
              <a:rPr lang="tr-TR" sz="14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teşvikler</a:t>
            </a:r>
            <a:r>
              <a:rPr lang="tr-TR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400" dirty="0">
                <a:ea typeface="Calibri" panose="020F0502020204030204" pitchFamily="34" charset="0"/>
                <a:cs typeface="Times New Roman" panose="02020603050405020304" pitchFamily="18" charset="0"/>
              </a:rPr>
              <a:t>ve diğer bazı teşvikler (inşaat kredisi, faiz teşvikleri, kira ödeneği, vergiden muaf olma, görev ve harçlar)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74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25645</TotalTime>
  <Words>1119</Words>
  <Application>Microsoft Office PowerPoint</Application>
  <PresentationFormat>Ekran Gösterisi (4:3)</PresentationFormat>
  <Paragraphs>180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15</vt:i4>
      </vt:variant>
    </vt:vector>
  </HeadingPairs>
  <TitlesOfParts>
    <vt:vector size="18" baseType="lpstr">
      <vt:lpstr>ekonomi</vt:lpstr>
      <vt:lpstr>1_Rics</vt:lpstr>
      <vt:lpstr>h.t.</vt:lpstr>
      <vt:lpstr>PowerPoint Sunusu</vt:lpstr>
      <vt:lpstr>PowerPoint Sunusu</vt:lpstr>
      <vt:lpstr>İş ve Finansman Modelleri</vt:lpstr>
      <vt:lpstr>İş ve Finansman Modelleri</vt:lpstr>
      <vt:lpstr>İş ve Finansman Modelleri - Devam</vt:lpstr>
      <vt:lpstr>İş ve Finansman Modelleri - Devam</vt:lpstr>
      <vt:lpstr>İş ve Finansman Modelleri - Devam</vt:lpstr>
      <vt:lpstr>Kentsel Dönüşüm Modelleri</vt:lpstr>
      <vt:lpstr>Kentsel Dönüşüm Modelleri - Devam</vt:lpstr>
      <vt:lpstr>Kentsel Dönüşüm Modelleri - Devam</vt:lpstr>
      <vt:lpstr>GAZİOSMANPAŞA İLÇESİ</vt:lpstr>
      <vt:lpstr>GAZİOSMANPAŞA LOKASYON</vt:lpstr>
      <vt:lpstr>GAZİOSMANPAŞA DÖNÜŞÜM ALANLARI</vt:lpstr>
      <vt:lpstr>NEDENLER</vt:lpstr>
      <vt:lpstr>Teşekkür Ederim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asus</cp:lastModifiedBy>
  <cp:revision>949</cp:revision>
  <cp:lastPrinted>2016-10-24T07:53:35Z</cp:lastPrinted>
  <dcterms:created xsi:type="dcterms:W3CDTF">2016-09-18T09:35:24Z</dcterms:created>
  <dcterms:modified xsi:type="dcterms:W3CDTF">2020-02-24T13:21:55Z</dcterms:modified>
</cp:coreProperties>
</file>