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329" r:id="rId4"/>
    <p:sldId id="263" r:id="rId5"/>
    <p:sldId id="265" r:id="rId6"/>
    <p:sldId id="266" r:id="rId7"/>
    <p:sldId id="267" r:id="rId8"/>
    <p:sldId id="270" r:id="rId9"/>
    <p:sldId id="333" r:id="rId10"/>
    <p:sldId id="271" r:id="rId11"/>
    <p:sldId id="272" r:id="rId12"/>
    <p:sldId id="273" r:id="rId13"/>
    <p:sldId id="291" r:id="rId14"/>
    <p:sldId id="375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CD8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D8ED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D817-9854-4A08-80D3-B23222238CFE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4F0F3-E0A4-4F3E-B5AD-9B68761D9C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0033CC"/>
                </a:solidFill>
                <a:latin typeface="Comic Sans MS" pitchFamily="66" charset="0"/>
              </a:rPr>
              <a:t>ÖĞRENCİ KİŞİLİK HİZMETLERİ VE REHBERLİK</a:t>
            </a:r>
            <a:br>
              <a:rPr lang="tr-TR" dirty="0">
                <a:solidFill>
                  <a:srgbClr val="0033CC"/>
                </a:solidFill>
                <a:latin typeface="Comic Sans MS" pitchFamily="66" charset="0"/>
              </a:rPr>
            </a:br>
            <a:endParaRPr lang="tr-TR" dirty="0">
              <a:solidFill>
                <a:srgbClr val="0033CC"/>
              </a:solidFill>
              <a:latin typeface="Comic Sans MS" pitchFamily="66" charset="0"/>
            </a:endParaRPr>
          </a:p>
        </p:txBody>
      </p:sp>
      <p:pic>
        <p:nvPicPr>
          <p:cNvPr id="14338" name="Picture 2" descr="C:\Users\Saba Hoca\Desktop\rehberlik resimleri\ö-o-a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928934"/>
            <a:ext cx="3143272" cy="2214578"/>
          </a:xfrm>
          <a:prstGeom prst="rect">
            <a:avLst/>
          </a:prstGeom>
          <a:noFill/>
          <a:ln w="57150">
            <a:solidFill>
              <a:srgbClr val="0033CC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52"/>
            <a:ext cx="8001056" cy="6357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“</a:t>
            </a:r>
            <a:r>
              <a:rPr lang="tr-TR" dirty="0">
                <a:latin typeface="Comic Sans MS" pitchFamily="66" charset="0"/>
              </a:rPr>
              <a:t>Öğrenci kişilik hizmetleri” veya “Rehberlik hizmetleri” </a:t>
            </a:r>
            <a:r>
              <a:rPr lang="tr-TR" dirty="0" smtClean="0">
                <a:latin typeface="Comic Sans MS" pitchFamily="66" charset="0"/>
              </a:rPr>
              <a:t>kavramlarının kullanılması</a:t>
            </a:r>
            <a:r>
              <a:rPr lang="tr-TR" dirty="0">
                <a:latin typeface="Comic Sans MS" pitchFamily="66" charset="0"/>
              </a:rPr>
              <a:t>, okulda verilen hizmetlerin </a:t>
            </a:r>
            <a:r>
              <a:rPr lang="tr-TR" dirty="0" smtClean="0">
                <a:latin typeface="Comic Sans MS" pitchFamily="66" charset="0"/>
              </a:rPr>
              <a:t>doğasına,sayısına </a:t>
            </a:r>
            <a:r>
              <a:rPr lang="tr-TR" dirty="0">
                <a:latin typeface="Comic Sans MS" pitchFamily="66" charset="0"/>
              </a:rPr>
              <a:t>ve kapsamına bağlıdır. 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Öğrenci </a:t>
            </a:r>
            <a:r>
              <a:rPr lang="tr-TR" dirty="0">
                <a:latin typeface="Comic Sans MS" pitchFamily="66" charset="0"/>
              </a:rPr>
              <a:t>kişilik </a:t>
            </a:r>
            <a:r>
              <a:rPr lang="tr-TR" dirty="0" smtClean="0">
                <a:latin typeface="Comic Sans MS" pitchFamily="66" charset="0"/>
              </a:rPr>
              <a:t>hizmetleri, </a:t>
            </a:r>
            <a:r>
              <a:rPr lang="tr-TR" dirty="0">
                <a:latin typeface="Comic Sans MS" pitchFamily="66" charset="0"/>
              </a:rPr>
              <a:t>rehberlik hizmetlerinden daha geniş hizmetler grubunu kapsar; rehberlik hizmetleri yanında, sağlık, öğrenci devamı, </a:t>
            </a:r>
            <a:r>
              <a:rPr lang="tr-TR" dirty="0" err="1">
                <a:latin typeface="Comic Sans MS" pitchFamily="66" charset="0"/>
              </a:rPr>
              <a:t>sosyo</a:t>
            </a:r>
            <a:r>
              <a:rPr lang="tr-TR" dirty="0">
                <a:latin typeface="Comic Sans MS" pitchFamily="66" charset="0"/>
              </a:rPr>
              <a:t>-psikolojik servisler ve öğretim ve yönetim dışında kalan daha birçok </a:t>
            </a:r>
            <a:r>
              <a:rPr lang="tr-TR" dirty="0" smtClean="0">
                <a:latin typeface="Comic Sans MS" pitchFamily="66" charset="0"/>
              </a:rPr>
              <a:t>servisleri kapsar.</a:t>
            </a:r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SONUÇLAR</a:t>
            </a:r>
            <a:endParaRPr lang="tr-TR" dirty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</a:t>
            </a:r>
            <a:r>
              <a:rPr lang="tr-TR" dirty="0">
                <a:latin typeface="Comic Sans MS" pitchFamily="66" charset="0"/>
              </a:rPr>
              <a:t>. Kişilik hizmetleri ve rehberlik hizmetleri, modern eğitimin ayrılmaz bir parçasıdır.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2. Kişilik hizmetleri, okuldaki öğretim ve yönetim faaliyetlerinden ayrı bir hizmet grubudur.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3. Kişilik hizmetleri, kişinin </a:t>
            </a:r>
            <a:r>
              <a:rPr lang="tr-TR" dirty="0" smtClean="0">
                <a:latin typeface="Comic Sans MS" pitchFamily="66" charset="0"/>
              </a:rPr>
              <a:t>öğrenmesine </a:t>
            </a:r>
            <a:r>
              <a:rPr lang="tr-TR" dirty="0">
                <a:latin typeface="Comic Sans MS" pitchFamily="66" charset="0"/>
              </a:rPr>
              <a:t>ve gelişmesine imkan verecek ortamı sağlamayı hedef edinir.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4. Rehberlik, kişinin </a:t>
            </a:r>
            <a:r>
              <a:rPr lang="tr-TR" dirty="0" smtClean="0">
                <a:latin typeface="Comic Sans MS" pitchFamily="66" charset="0"/>
              </a:rPr>
              <a:t>uygun “seçimler</a:t>
            </a:r>
            <a:r>
              <a:rPr lang="tr-TR" dirty="0">
                <a:latin typeface="Comic Sans MS" pitchFamily="66" charset="0"/>
              </a:rPr>
              <a:t>” </a:t>
            </a:r>
            <a:r>
              <a:rPr lang="tr-TR" dirty="0" smtClean="0">
                <a:latin typeface="Comic Sans MS" pitchFamily="66" charset="0"/>
              </a:rPr>
              <a:t>yapması, </a:t>
            </a:r>
            <a:r>
              <a:rPr lang="tr-TR" dirty="0">
                <a:latin typeface="Comic Sans MS" pitchFamily="66" charset="0"/>
              </a:rPr>
              <a:t>“kararlar” </a:t>
            </a:r>
            <a:r>
              <a:rPr lang="tr-TR" dirty="0" smtClean="0">
                <a:latin typeface="Comic Sans MS" pitchFamily="66" charset="0"/>
              </a:rPr>
              <a:t>vermesi </a:t>
            </a:r>
            <a:r>
              <a:rPr lang="tr-TR" dirty="0">
                <a:latin typeface="Comic Sans MS" pitchFamily="66" charset="0"/>
              </a:rPr>
              <a:t>ve ”</a:t>
            </a:r>
            <a:r>
              <a:rPr lang="tr-TR" dirty="0" smtClean="0">
                <a:latin typeface="Comic Sans MS" pitchFamily="66" charset="0"/>
              </a:rPr>
              <a:t>uyum” </a:t>
            </a:r>
            <a:r>
              <a:rPr lang="tr-TR" dirty="0">
                <a:latin typeface="Comic Sans MS" pitchFamily="66" charset="0"/>
              </a:rPr>
              <a:t>sağlaması </a:t>
            </a:r>
            <a:r>
              <a:rPr lang="tr-TR" dirty="0" smtClean="0">
                <a:latin typeface="Comic Sans MS" pitchFamily="66" charset="0"/>
              </a:rPr>
              <a:t>konusunda kişiye yardım </a:t>
            </a:r>
            <a:r>
              <a:rPr lang="tr-TR" dirty="0">
                <a:latin typeface="Comic Sans MS" pitchFamily="66" charset="0"/>
              </a:rPr>
              <a:t>eden kendine özgü bir hizmetler grubudur.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5. Öğretim ve yönetim faaliyetlerinden belirgin şekilde ayrı nitelikler gösteren bu “uzmanlık </a:t>
            </a:r>
            <a:r>
              <a:rPr lang="tr-TR" dirty="0" smtClean="0">
                <a:latin typeface="Comic Sans MS" pitchFamily="66" charset="0"/>
              </a:rPr>
              <a:t>etkinlikleri , </a:t>
            </a:r>
            <a:r>
              <a:rPr lang="tr-TR" dirty="0">
                <a:latin typeface="Comic Sans MS" pitchFamily="66" charset="0"/>
              </a:rPr>
              <a:t>kendine özgü kişilik hizmetleri </a:t>
            </a:r>
            <a:r>
              <a:rPr lang="tr-TR" dirty="0" smtClean="0">
                <a:latin typeface="Comic Sans MS" pitchFamily="66" charset="0"/>
              </a:rPr>
              <a:t>anlayışı </a:t>
            </a:r>
            <a:r>
              <a:rPr lang="tr-TR" dirty="0">
                <a:latin typeface="Comic Sans MS" pitchFamily="66" charset="0"/>
              </a:rPr>
              <a:t>içinde” sistemli, sürekli ve organize bir yönetim ister.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317737"/>
            <a:ext cx="8229600" cy="465829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>
                <a:latin typeface="Comic Sans MS" pitchFamily="66" charset="0"/>
              </a:rPr>
              <a:t>     REHBERLİK </a:t>
            </a:r>
            <a:r>
              <a:rPr lang="tr-TR" sz="2400" dirty="0">
                <a:latin typeface="Comic Sans MS" pitchFamily="66" charset="0"/>
              </a:rPr>
              <a:t>SERVİSLERİNİN KURULMASINDA DİKKAT EDİLECEK HUSUSLAR</a:t>
            </a:r>
          </a:p>
          <a:p>
            <a:pPr>
              <a:buNone/>
            </a:pPr>
            <a:r>
              <a:rPr lang="tr-TR" sz="2400" dirty="0" smtClean="0">
                <a:latin typeface="Comic Sans MS" pitchFamily="66" charset="0"/>
              </a:rPr>
              <a:t>   </a:t>
            </a:r>
            <a:endParaRPr lang="tr-TR" sz="2400" dirty="0">
              <a:latin typeface="Comic Sans MS" pitchFamily="66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683568" y="1268760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latin typeface="Comic Sans MS" pitchFamily="66" charset="0"/>
              </a:rPr>
              <a:t>PROGRAM GELİŞTİRME SÜRECİ İÇİNDE,DANIŞMANLARIN KATKI GETİRECEKLERİ TEMEL AŞAMALAR</a:t>
            </a:r>
            <a:endParaRPr lang="tr-TR" sz="2400" dirty="0">
              <a:latin typeface="Comic Sans MS" pitchFamily="66" charset="0"/>
            </a:endParaRPr>
          </a:p>
        </p:txBody>
      </p:sp>
      <p:sp>
        <p:nvSpPr>
          <p:cNvPr id="5" name="3 Dikdörtgen"/>
          <p:cNvSpPr/>
          <p:nvPr/>
        </p:nvSpPr>
        <p:spPr>
          <a:xfrm>
            <a:off x="755576" y="2646882"/>
            <a:ext cx="6715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latin typeface="Comic Sans MS" pitchFamily="66" charset="0"/>
              </a:rPr>
              <a:t>EĞİTİM SÜRECİ İÇİNDE,OKUL REHBERLİK VE KİŞİLİK HİZMETLERİNİN KATKILARI</a:t>
            </a:r>
            <a:endParaRPr lang="tr-TR" sz="2400" dirty="0"/>
          </a:p>
        </p:txBody>
      </p:sp>
      <p:sp>
        <p:nvSpPr>
          <p:cNvPr id="2" name="Dikdörtgen 1"/>
          <p:cNvSpPr/>
          <p:nvPr/>
        </p:nvSpPr>
        <p:spPr>
          <a:xfrm>
            <a:off x="668897" y="3668784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omic Sans MS" pitchFamily="66" charset="0"/>
              </a:rPr>
              <a:t>ÖĞRETMEN VE DANIŞMAN İLİŞKİLERİ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701810" y="4354408"/>
            <a:ext cx="67689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OKUL YÖNETİMİ İLE DANIŞMAN İLİŞKİLERİ</a:t>
            </a:r>
            <a:endParaRPr lang="tr-TR" sz="2400" dirty="0">
              <a:latin typeface="Comic Sans MS" pitchFamily="66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59560" y="5409364"/>
            <a:ext cx="7628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>
                <a:latin typeface="Comic Sans MS" pitchFamily="66" charset="0"/>
              </a:rPr>
              <a:t>ÖĞRENCİ VELİLERİ VE DANIŞMAN İLİŞKİLERİ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0001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Danışman, öğrenciler üzerinde yaptığı araştırma ve inceleme sonuçlarını genel çerçeve içinde, velilerle paylaşarak, onların gereksinimleri, motivasyonu güçlendirme  ve başarılarına karşı daha duyarlı hale </a:t>
            </a:r>
            <a:r>
              <a:rPr lang="tr-TR" dirty="0" smtClean="0">
                <a:latin typeface="Comic Sans MS" pitchFamily="66" charset="0"/>
              </a:rPr>
              <a:t>gelmelerine </a:t>
            </a:r>
            <a:r>
              <a:rPr lang="tr-TR" smtClean="0">
                <a:latin typeface="Comic Sans MS" pitchFamily="66" charset="0"/>
              </a:rPr>
              <a:t>yardımcı olmaktadır.</a:t>
            </a:r>
            <a:endParaRPr lang="tr-TR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785794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ÖĞRENCİ </a:t>
            </a:r>
            <a:r>
              <a:rPr lang="tr-TR" dirty="0">
                <a:latin typeface="Comic Sans MS" pitchFamily="66" charset="0"/>
              </a:rPr>
              <a:t>KİŞİLİK HİZMETLERİ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Okul,toplumda </a:t>
            </a:r>
            <a:r>
              <a:rPr lang="tr-TR" dirty="0">
                <a:latin typeface="Comic Sans MS" pitchFamily="66" charset="0"/>
              </a:rPr>
              <a:t>genç kuşaklara öğretilecek şeylerin “düzenli ve etkili” bir şekilde “yetkili” kimselerce verilmesi amacıyla ortaya çıkmış ve gelişmiştir. O halde okul, </a:t>
            </a:r>
            <a:r>
              <a:rPr lang="tr-TR" dirty="0" smtClean="0">
                <a:latin typeface="Comic Sans MS" pitchFamily="66" charset="0"/>
              </a:rPr>
              <a:t>genç </a:t>
            </a:r>
            <a:r>
              <a:rPr lang="tr-TR" dirty="0">
                <a:latin typeface="Comic Sans MS" pitchFamily="66" charset="0"/>
              </a:rPr>
              <a:t>kuşaklara, kişinin ve toplumun muhtaç olacağı düşünülen bilgi ve becerileri </a:t>
            </a:r>
            <a:r>
              <a:rPr lang="tr-TR" dirty="0" smtClean="0">
                <a:latin typeface="Comic Sans MS" pitchFamily="66" charset="0"/>
              </a:rPr>
              <a:t>“öğretmek </a:t>
            </a:r>
            <a:r>
              <a:rPr lang="tr-TR" dirty="0">
                <a:latin typeface="Comic Sans MS" pitchFamily="66" charset="0"/>
              </a:rPr>
              <a:t>amacına yöneliktir. 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Bu faaliyetler öğrenci/öğretmen ekseni etrafında döner. Öğrenci/öğretmen arasındaki öğretim faaliyetlerini daha kolaylaştırmak ve etkili hale sokmak için yapılan  etkinlikler grubu da “yönetim etkinlikleridir.” Asıl amaç öğretimdir.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785794"/>
            <a:ext cx="8501122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 Zamanla, “</a:t>
            </a:r>
            <a:r>
              <a:rPr lang="tr-TR" dirty="0">
                <a:latin typeface="Comic Sans MS" pitchFamily="66" charset="0"/>
              </a:rPr>
              <a:t>örgün” </a:t>
            </a:r>
            <a:r>
              <a:rPr lang="tr-TR" dirty="0" smtClean="0">
                <a:latin typeface="Comic Sans MS" pitchFamily="66" charset="0"/>
              </a:rPr>
              <a:t>eğitim, gelişince okullar </a:t>
            </a:r>
            <a:r>
              <a:rPr lang="tr-TR" dirty="0">
                <a:latin typeface="Comic Sans MS" pitchFamily="66" charset="0"/>
              </a:rPr>
              <a:t>her </a:t>
            </a:r>
            <a:r>
              <a:rPr lang="tr-TR" dirty="0" smtClean="0">
                <a:latin typeface="Comic Sans MS" pitchFamily="66" charset="0"/>
              </a:rPr>
              <a:t>çeşit yetenek ilgi </a:t>
            </a:r>
            <a:r>
              <a:rPr lang="tr-TR" dirty="0">
                <a:latin typeface="Comic Sans MS" pitchFamily="66" charset="0"/>
              </a:rPr>
              <a:t>ve </a:t>
            </a:r>
            <a:r>
              <a:rPr lang="tr-TR" dirty="0" smtClean="0">
                <a:latin typeface="Comic Sans MS" pitchFamily="66" charset="0"/>
              </a:rPr>
              <a:t>gereksinimi olan öğrencilerle dolmaya </a:t>
            </a:r>
            <a:r>
              <a:rPr lang="tr-TR" dirty="0">
                <a:latin typeface="Comic Sans MS" pitchFamily="66" charset="0"/>
              </a:rPr>
              <a:t>başladı. 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Psikolojinin bulguları da kişiler arasında </a:t>
            </a:r>
            <a:r>
              <a:rPr lang="tr-TR" dirty="0">
                <a:latin typeface="Comic Sans MS" pitchFamily="66" charset="0"/>
              </a:rPr>
              <a:t>geniş </a:t>
            </a:r>
            <a:r>
              <a:rPr lang="tr-TR" dirty="0" smtClean="0">
                <a:latin typeface="Comic Sans MS" pitchFamily="66" charset="0"/>
              </a:rPr>
              <a:t>bireysel farklar </a:t>
            </a:r>
            <a:r>
              <a:rPr lang="tr-TR" dirty="0">
                <a:latin typeface="Comic Sans MS" pitchFamily="66" charset="0"/>
              </a:rPr>
              <a:t>olduğunu ve çocukların eğitiminin bu </a:t>
            </a:r>
            <a:r>
              <a:rPr lang="tr-TR" dirty="0" smtClean="0">
                <a:latin typeface="Comic Sans MS" pitchFamily="66" charset="0"/>
              </a:rPr>
              <a:t>farklar </a:t>
            </a:r>
            <a:r>
              <a:rPr lang="tr-TR" dirty="0">
                <a:latin typeface="Comic Sans MS" pitchFamily="66" charset="0"/>
              </a:rPr>
              <a:t>dikkate alınarak yapılması gerektiğini ortaya koydu.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KİŞİLİK </a:t>
            </a:r>
            <a:r>
              <a:rPr lang="tr-TR" dirty="0">
                <a:latin typeface="Comic Sans MS" pitchFamily="66" charset="0"/>
              </a:rPr>
              <a:t>HİZMETLERİNİN UZMANLIK MESLEĞİ OLMA NİTELİKLERİ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Öğrenci </a:t>
            </a:r>
            <a:r>
              <a:rPr lang="tr-TR" dirty="0">
                <a:latin typeface="Comic Sans MS" pitchFamily="66" charset="0"/>
              </a:rPr>
              <a:t>Kişilik Hizmetleri, bugün birçok yönlerden gelişerek eğitim sistemi içinde bir “uzmanlık” dalı </a:t>
            </a:r>
            <a:r>
              <a:rPr lang="tr-TR" dirty="0" smtClean="0">
                <a:latin typeface="Comic Sans MS" pitchFamily="66" charset="0"/>
              </a:rPr>
              <a:t>haline gelmiş </a:t>
            </a:r>
            <a:r>
              <a:rPr lang="tr-TR" dirty="0">
                <a:latin typeface="Comic Sans MS" pitchFamily="66" charset="0"/>
              </a:rPr>
              <a:t>bulunmaktadır. </a:t>
            </a:r>
            <a:r>
              <a:rPr lang="tr-TR" dirty="0" smtClean="0">
                <a:latin typeface="Comic Sans MS" pitchFamily="66" charset="0"/>
              </a:rPr>
              <a:t>Okullarda </a:t>
            </a:r>
            <a:r>
              <a:rPr lang="tr-TR" dirty="0">
                <a:latin typeface="Comic Sans MS" pitchFamily="66" charset="0"/>
              </a:rPr>
              <a:t>Öğrenci Kişilik Hizmetlerinin durumunu inceleyen </a:t>
            </a:r>
            <a:r>
              <a:rPr lang="tr-TR" dirty="0" err="1">
                <a:latin typeface="Comic Sans MS" pitchFamily="66" charset="0"/>
              </a:rPr>
              <a:t>Wrenn</a:t>
            </a:r>
            <a:r>
              <a:rPr lang="tr-TR" dirty="0">
                <a:latin typeface="Comic Sans MS" pitchFamily="66" charset="0"/>
              </a:rPr>
              <a:t> ve </a:t>
            </a:r>
            <a:r>
              <a:rPr lang="tr-TR" dirty="0" err="1">
                <a:latin typeface="Comic Sans MS" pitchFamily="66" charset="0"/>
              </a:rPr>
              <a:t>Darley</a:t>
            </a:r>
            <a:r>
              <a:rPr lang="tr-TR" dirty="0">
                <a:latin typeface="Comic Sans MS" pitchFamily="66" charset="0"/>
              </a:rPr>
              <a:t> bir iş dalının uzmanlaşmış bir meslek olup olmadığını ortaya koyabilmek için </a:t>
            </a:r>
            <a:r>
              <a:rPr lang="tr-TR" dirty="0" smtClean="0">
                <a:latin typeface="Comic Sans MS" pitchFamily="66" charset="0"/>
              </a:rPr>
              <a:t>bazı ölçütler belirlemişlerdir:</a:t>
            </a:r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2149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1. Mesleğe alınacakları seçerken ve yetiştirirken belli bir “standartlar takımının” uygulanması,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2. Mesleği oluşturan iş grupları adlarının ve tanımlarının belirginlik kazanması,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3. Mesleğin kendine has birtakım özel bilgi,beceri ve teknikleri geliştirmiş olması,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4. Mesleğe başlarken ve mesleğin icrasında bazı meslek standartlarının, hiçbir zorlamaya lüzum </a:t>
            </a:r>
            <a:r>
              <a:rPr lang="tr-TR" dirty="0" smtClean="0">
                <a:latin typeface="Comic Sans MS" pitchFamily="66" charset="0"/>
              </a:rPr>
              <a:t>kalmadan kendiliğinden </a:t>
            </a:r>
            <a:r>
              <a:rPr lang="tr-TR" dirty="0">
                <a:latin typeface="Comic Sans MS" pitchFamily="66" charset="0"/>
              </a:rPr>
              <a:t>yürütülmesi,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8572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5</a:t>
            </a:r>
            <a:r>
              <a:rPr lang="tr-TR" dirty="0" smtClean="0">
                <a:latin typeface="Comic Sans MS" pitchFamily="66" charset="0"/>
              </a:rPr>
              <a:t>.“</a:t>
            </a:r>
            <a:r>
              <a:rPr lang="tr-TR" dirty="0">
                <a:latin typeface="Comic Sans MS" pitchFamily="66" charset="0"/>
              </a:rPr>
              <a:t>Meslek” bilincinin ve meslektaşlık gruplarının oluşmuş olması,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6. Meslek mevcudiyetinin yasal olarak tanınması,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7. “Meslek </a:t>
            </a:r>
            <a:r>
              <a:rPr lang="tr-TR" dirty="0" err="1">
                <a:latin typeface="Comic Sans MS" pitchFamily="66" charset="0"/>
              </a:rPr>
              <a:t>ahlakı”nın</a:t>
            </a:r>
            <a:r>
              <a:rPr lang="tr-TR" dirty="0">
                <a:latin typeface="Comic Sans MS" pitchFamily="66" charset="0"/>
              </a:rPr>
              <a:t> oluşmuş olması,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8. Mesleğin, toplumun ihtiyaç vermesi.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3600" dirty="0" smtClean="0">
                <a:latin typeface="Comic Sans MS" pitchFamily="66" charset="0"/>
              </a:rPr>
              <a:t>   Kişilik </a:t>
            </a:r>
            <a:r>
              <a:rPr lang="tr-TR" sz="3600" dirty="0">
                <a:latin typeface="Comic Sans MS" pitchFamily="66" charset="0"/>
              </a:rPr>
              <a:t>hizmetleri, eğitimin ayrılmaz bir parçası olmakla beraber, yönetim ve öğretim faaliyetlerinden ayrı, kendine has bir hizmetler </a:t>
            </a:r>
            <a:r>
              <a:rPr lang="tr-TR" sz="3600" dirty="0" smtClean="0">
                <a:latin typeface="Comic Sans MS" pitchFamily="66" charset="0"/>
              </a:rPr>
              <a:t>grubudur. </a:t>
            </a:r>
            <a:endParaRPr lang="tr-TR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8572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Aynı şekilde Rehberlik de, kişilik hizmetleri içinde öğrencinin seçme, kara verme ve uyum sağlama problemlerinin çözümüne kişisel olarak yardım eden bir hizmetler grubudur. </a:t>
            </a:r>
            <a:r>
              <a:rPr lang="tr-TR" dirty="0" err="1" smtClean="0">
                <a:latin typeface="Comic Sans MS" pitchFamily="66" charset="0"/>
              </a:rPr>
              <a:t>Jones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Seymour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Roeber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Smith</a:t>
            </a:r>
            <a:r>
              <a:rPr lang="tr-TR" dirty="0" smtClean="0">
                <a:latin typeface="Comic Sans MS" pitchFamily="66" charset="0"/>
              </a:rPr>
              <a:t> ve </a:t>
            </a:r>
            <a:r>
              <a:rPr lang="tr-TR" dirty="0" err="1" smtClean="0">
                <a:latin typeface="Comic Sans MS" pitchFamily="66" charset="0"/>
              </a:rPr>
              <a:t>Erickson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Mahıney</a:t>
            </a:r>
            <a:r>
              <a:rPr lang="tr-TR" dirty="0" smtClean="0">
                <a:latin typeface="Comic Sans MS" pitchFamily="66" charset="0"/>
              </a:rPr>
              <a:t> gibi yazarlar  rehberliği, kişilik hizmetlerinden ayırmaktadırlar.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575</Words>
  <Application>Microsoft Office PowerPoint</Application>
  <PresentationFormat>Ekran Gösterisi (4:3)</PresentationFormat>
  <Paragraphs>35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Comic Sans MS</vt:lpstr>
      <vt:lpstr>Ofis Teması</vt:lpstr>
      <vt:lpstr>ÖĞRENCİ KİŞİLİK HİZMETLERİ VE REHBERLİK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Saba Hoca</dc:creator>
  <cp:lastModifiedBy>saba</cp:lastModifiedBy>
  <cp:revision>50</cp:revision>
  <dcterms:created xsi:type="dcterms:W3CDTF">2014-01-23T09:02:03Z</dcterms:created>
  <dcterms:modified xsi:type="dcterms:W3CDTF">2018-02-08T08:16:30Z</dcterms:modified>
</cp:coreProperties>
</file>