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6" r:id="rId2"/>
    <p:sldId id="310" r:id="rId3"/>
    <p:sldId id="300" r:id="rId4"/>
    <p:sldId id="357" r:id="rId5"/>
    <p:sldId id="301" r:id="rId6"/>
    <p:sldId id="358" r:id="rId7"/>
    <p:sldId id="35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A1E5D0-6C84-E80C-9C44-D89612AEA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1AD8AAB-4EDC-F5BC-266D-22CD9EF41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C9B3EF-EDE8-F6F0-70F3-053054BD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BD1B8D-F712-05FC-EFE8-E7716965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630FD1-6B60-6597-972A-6838716D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824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AAE331-DE6A-213C-E062-C9AD8252D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9B566D-AA6D-CC80-17F7-C318920A0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04745E-B28A-8B56-B12D-7F1EA1D60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7AA0F1-6501-ABB4-C2A4-799226BF1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47D8D2-C285-2F33-492E-A3E179B1D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5954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642513A-6058-5BD1-CD74-E0F2C30E5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18E096-3FAB-71EB-B9C7-EF334B28F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9B1213-4E7E-1C24-3502-14DC0E4D6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5DD2B0-89FC-D3F9-D35C-7AD6C2E1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61FB71-F081-86A6-5104-C8E12F77A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138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958AC4-2283-6A0C-ACC9-AAC1D03B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186FCD-3E90-C435-4ECF-A92062AF1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4D6ADF-67B8-074E-E6D5-D28AEC23C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86299B-582E-AC02-6A45-01E815D3F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13DA9D-7BA4-1BD4-1F2D-90979ABA8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390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406F78-F106-3B05-5B6A-5664D6EE7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341C185-3056-15A0-59B1-54B71AED7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290321-BEDE-A198-3E62-B6C9C40E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A74EE5-0776-1613-5E96-AD00727CA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C14070-A8EC-3293-5745-BC9128CC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009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0F381D-5E7D-982A-C229-77DEA349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CB2A15-BC62-F45B-7ED1-D757695D0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0F57FC-2234-1A06-0949-8C378747E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2073583-22C3-B591-06B0-E40E7486F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D8ECB3-8AD9-A93C-32CD-E9BC763A4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83FAB5-E594-2F32-980D-D467E9E45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521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262146-F505-0207-D8CA-01479513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A1086D-533F-4707-0432-758F1324E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FB7A4EF-DE1E-B2BE-D798-DD1CDE55F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924B763-1C00-9EFD-4CDC-3AC7ADB4EF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C28E610-8A73-88B7-DBDE-1AC103E73F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67B2177-4A47-CAD2-CB4A-34ABFFFCC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B1E8F7-3CB6-82B8-E2CB-454C242E9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A16F186-68D5-DF1F-D6F1-034A46B8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734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51CF55-1872-6112-B9A5-CBEFE5E2F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6CCB39A-3B0B-DFA7-54DB-65CCD7B2A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A85AB0B-D35F-9956-2D1C-2C9E63B0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9AD4DF7-FE72-888D-B63C-2D99466F0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1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71B3DBC-1915-B547-BD44-2BF1D8AE8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3947342-E40D-7DED-C65C-10C8EF1B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AB77F2D-BE94-EC6E-5761-41B78638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8717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2FE16B-C8AD-EE18-4347-0F8901BA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FC02C0-C416-3068-5FA6-B398EED96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4FD1432-B54E-1A8D-D38A-434F199F3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330DA47-94D0-FE9E-BF2B-0493F677C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EF944C-A9B4-CB2D-D8F1-BC35CF3F0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401C0A9-A539-BD8C-39E2-21216D056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3803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555280-B4BE-8128-5B30-AB3D2B095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FEE0C13-2F3F-79CB-B347-BC4BE1BC5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870509D-CC08-ED3D-9DF8-694A91D0D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38CB3D6-CB8D-7399-DD15-8C2120069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45B2323-2C4F-8E3C-B660-3510358F0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75D0FD-6B94-EC76-FD97-B9346353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18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696A0E0-6155-8CC1-0EFA-3B7801733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12C2EE-4E56-C650-4BF0-EB3EF58BE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565231-EBED-9B11-A48C-E7CFFFCD6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4A4DB-2A97-564D-9065-9BFB040A8E40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71A0D4-F85F-157D-04F1-03C7B9488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2B1C97-A65A-B1C0-4335-E21286A1E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BCA03-3BE5-8D40-B09E-1CB5AB6872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566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79647" y="680564"/>
            <a:ext cx="5130132" cy="3267208"/>
          </a:xfrm>
        </p:spPr>
        <p:txBody>
          <a:bodyPr>
            <a:noAutofit/>
          </a:bodyPr>
          <a:lstStyle/>
          <a:p>
            <a:r>
              <a:rPr lang="tr-TR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Pannón</a:t>
            </a:r>
            <a:r>
              <a:rPr lang="hu-HU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 d</a:t>
            </a:r>
            <a:r>
              <a:rPr lang="hu-HU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csérete</a:t>
            </a:r>
            <a:br>
              <a:rPr lang="hu-HU" sz="2000" b="1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tr-TR" sz="2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Edd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g Itál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a földjén termettek csak a könyvek,</a:t>
            </a:r>
            <a:b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 most Pannón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a 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 ontja a szép dalokat.</a:t>
            </a:r>
            <a:b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Sokra becsülnek már, a hazám 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 büszke lehet rám,</a:t>
            </a:r>
            <a:b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Szellemem egyre d</a:t>
            </a:r>
            <a: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csőbb, s általa híres e föld!</a:t>
            </a:r>
            <a:br>
              <a:rPr lang="hu-HU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tr-TR" sz="2000" cap="none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tr-TR" sz="2000" i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Berczel</a:t>
            </a:r>
            <a:r>
              <a:rPr lang="hu-HU" sz="2000" i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lang="tr-TR" sz="2000" i="1" cap="none" dirty="0">
                <a:latin typeface="Calibri Light" panose="020F0302020204030204" pitchFamily="34" charset="0"/>
                <a:cs typeface="Calibri Light" panose="020F0302020204030204" pitchFamily="34" charset="0"/>
              </a:rPr>
              <a:t> Anzelm Károly fordítása</a:t>
            </a:r>
          </a:p>
        </p:txBody>
      </p:sp>
      <p:pic>
        <p:nvPicPr>
          <p:cNvPr id="6" name="Picture 2" descr="Image result for Janus pannonius vers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0029" y="1033977"/>
            <a:ext cx="4960442" cy="4203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5CDB6BD-FCB9-4788-97DC-102990D0D6C7}"/>
              </a:ext>
            </a:extLst>
          </p:cNvPr>
          <p:cNvSpPr/>
          <p:nvPr/>
        </p:nvSpPr>
        <p:spPr>
          <a:xfrm>
            <a:off x="0" y="6604616"/>
            <a:ext cx="90281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wikipedia.org</a:t>
            </a:r>
          </a:p>
        </p:txBody>
      </p:sp>
    </p:spTree>
    <p:extLst>
      <p:ext uri="{BB962C8B-B14F-4D97-AF65-F5344CB8AC3E}">
        <p14:creationId xmlns:p14="http://schemas.microsoft.com/office/powerpoint/2010/main" val="181108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914DC5-80CF-B249-BDB3-A8A14ABD4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/>
              <a:t>ULUSLARARASI  HÜMANİST ÜNÜ VAR. </a:t>
            </a:r>
          </a:p>
          <a:p>
            <a:r>
              <a:rPr lang="hu-HU" dirty="0"/>
              <a:t>LATİNCE O ULUSLARARASILIĞIN DİLİ</a:t>
            </a:r>
          </a:p>
          <a:p>
            <a:r>
              <a:rPr lang="hu-HU" dirty="0"/>
              <a:t>BARBAR NİTELEMESİNİ LATİNCE SİLMEK</a:t>
            </a:r>
          </a:p>
          <a:p>
            <a:r>
              <a:rPr lang="hu-HU" dirty="0"/>
              <a:t>ANTİK MİTOLOJİLER, </a:t>
            </a:r>
          </a:p>
          <a:p>
            <a:r>
              <a:rPr lang="hu-HU" dirty="0"/>
              <a:t>SANATSAL </a:t>
            </a:r>
            <a:r>
              <a:rPr lang="hu-HU" dirty="0">
                <a:highlight>
                  <a:srgbClr val="FFFF00"/>
                </a:highlight>
              </a:rPr>
              <a:t>BEN DUYGUSU </a:t>
            </a:r>
            <a:r>
              <a:rPr lang="hu-HU" dirty="0"/>
              <a:t>ÖNTUDAT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şiirde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kez</a:t>
            </a:r>
            <a:r>
              <a:rPr lang="hu-HU" dirty="0"/>
              <a:t> ön </a:t>
            </a:r>
            <a:r>
              <a:rPr lang="hu-HU" dirty="0" err="1"/>
              <a:t>planda</a:t>
            </a:r>
            <a:endParaRPr lang="hu-HU" dirty="0"/>
          </a:p>
          <a:p>
            <a:r>
              <a:rPr lang="hu-HU" dirty="0"/>
              <a:t>KLASİK LATİNCE- ORTAÇAĞDAN FARKLI-ÖZGÜRLEŞEN</a:t>
            </a:r>
          </a:p>
          <a:p>
            <a:r>
              <a:rPr lang="hu-HU" dirty="0"/>
              <a:t>ANTİK ESERLER </a:t>
            </a:r>
          </a:p>
          <a:p>
            <a:r>
              <a:rPr lang="hu-HU" dirty="0"/>
              <a:t>EPİGRAM O DÖNEMİN TÜRÜ SATİRİK, EROTİK, KAHRAMANLIK </a:t>
            </a:r>
          </a:p>
          <a:p>
            <a:r>
              <a:rPr lang="hu-HU" dirty="0"/>
              <a:t>Elégia (</a:t>
            </a:r>
            <a:r>
              <a:rPr lang="hu-HU" dirty="0" err="1"/>
              <a:t>ağıtlar</a:t>
            </a:r>
            <a:r>
              <a:rPr lang="hu-HU" dirty="0"/>
              <a:t>)</a:t>
            </a:r>
          </a:p>
          <a:p>
            <a:r>
              <a:rPr lang="hu-HU" dirty="0"/>
              <a:t>IMITACIO (TIPKI KOPYA DEĞİL, YARATICILIK, KÜLTÜREL BİRİKİM YETERLİK İSTİYOR BU METİNLERARASILIĞI SAĞLAMAK (SZEP E. KİNGA)</a:t>
            </a:r>
          </a:p>
          <a:p>
            <a:r>
              <a:rPr lang="hu-HU" dirty="0"/>
              <a:t>BU MİTOLOJİK KÜLTÜRÜ ZAMANDAN ZAMANA TAŞIMADA ÖNEMLİ.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5013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964576-8780-D84B-A471-BB04A3A4C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Pannónia</a:t>
            </a:r>
            <a:r>
              <a:rPr lang="tr-TR" dirty="0"/>
              <a:t> </a:t>
            </a:r>
            <a:r>
              <a:rPr lang="tr-TR" dirty="0" err="1"/>
              <a:t>dicsérete</a:t>
            </a:r>
            <a:br>
              <a:rPr lang="tr-TR" dirty="0"/>
            </a:br>
            <a:br>
              <a:rPr lang="tr-TR" dirty="0"/>
            </a:b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4296B2-3B9D-EB4B-A042-B018DF592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0D13BDDD-9608-4047-9201-31DCD72E5277}"/>
              </a:ext>
            </a:extLst>
          </p:cNvPr>
          <p:cNvGraphicFramePr>
            <a:graphicFrameLocks noGrp="1"/>
          </p:cNvGraphicFramePr>
          <p:nvPr/>
        </p:nvGraphicFramePr>
        <p:xfrm>
          <a:off x="4095750" y="2218214"/>
          <a:ext cx="4000500" cy="3566160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2960125817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4840151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r-TR"/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err="1">
                          <a:effectLst/>
                        </a:rPr>
                        <a:t>Eddig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Itália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földjén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termettek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csak</a:t>
                      </a:r>
                      <a:r>
                        <a:rPr lang="tr-TR" dirty="0">
                          <a:effectLst/>
                        </a:rPr>
                        <a:t> a </a:t>
                      </a:r>
                      <a:r>
                        <a:rPr lang="tr-TR" dirty="0" err="1">
                          <a:effectLst/>
                        </a:rPr>
                        <a:t>könyvek</a:t>
                      </a:r>
                      <a:r>
                        <a:rPr lang="tr-TR" dirty="0">
                          <a:effectLst/>
                        </a:rPr>
                        <a:t>,</a:t>
                      </a:r>
                      <a:br>
                        <a:rPr lang="tr-TR" dirty="0">
                          <a:effectLst/>
                        </a:rPr>
                      </a:br>
                      <a:r>
                        <a:rPr lang="tr-TR" dirty="0">
                          <a:effectLst/>
                        </a:rPr>
                        <a:t>     S </a:t>
                      </a:r>
                      <a:r>
                        <a:rPr lang="tr-TR" dirty="0" err="1">
                          <a:effectLst/>
                        </a:rPr>
                        <a:t>most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Pannónia</a:t>
                      </a:r>
                      <a:r>
                        <a:rPr lang="tr-TR" dirty="0">
                          <a:effectLst/>
                        </a:rPr>
                        <a:t> is </a:t>
                      </a:r>
                      <a:r>
                        <a:rPr lang="tr-TR" dirty="0" err="1">
                          <a:effectLst/>
                        </a:rPr>
                        <a:t>ontja</a:t>
                      </a:r>
                      <a:r>
                        <a:rPr lang="tr-TR" dirty="0">
                          <a:effectLst/>
                        </a:rPr>
                        <a:t> a </a:t>
                      </a:r>
                      <a:r>
                        <a:rPr lang="tr-TR" dirty="0" err="1">
                          <a:effectLst/>
                        </a:rPr>
                        <a:t>szép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dalokat</a:t>
                      </a:r>
                      <a:r>
                        <a:rPr lang="tr-TR" dirty="0">
                          <a:effectLst/>
                        </a:rPr>
                        <a:t>.</a:t>
                      </a:r>
                      <a:br>
                        <a:rPr lang="tr-TR" dirty="0">
                          <a:effectLst/>
                        </a:rPr>
                      </a:br>
                      <a:r>
                        <a:rPr lang="tr-TR" dirty="0">
                          <a:effectLst/>
                        </a:rPr>
                        <a:t>Sokra </a:t>
                      </a:r>
                      <a:r>
                        <a:rPr lang="tr-TR" dirty="0" err="1">
                          <a:effectLst/>
                        </a:rPr>
                        <a:t>becsülnek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már</a:t>
                      </a:r>
                      <a:r>
                        <a:rPr lang="tr-TR" dirty="0">
                          <a:effectLst/>
                        </a:rPr>
                        <a:t>, a </a:t>
                      </a:r>
                      <a:r>
                        <a:rPr lang="tr-TR" dirty="0" err="1">
                          <a:effectLst/>
                        </a:rPr>
                        <a:t>hazám</a:t>
                      </a:r>
                      <a:r>
                        <a:rPr lang="tr-TR" dirty="0">
                          <a:effectLst/>
                        </a:rPr>
                        <a:t> is </a:t>
                      </a:r>
                      <a:r>
                        <a:rPr lang="tr-TR" dirty="0" err="1">
                          <a:effectLst/>
                        </a:rPr>
                        <a:t>büszke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lehet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rám</a:t>
                      </a:r>
                      <a:r>
                        <a:rPr lang="tr-TR" dirty="0">
                          <a:effectLst/>
                        </a:rPr>
                        <a:t>,</a:t>
                      </a:r>
                      <a:br>
                        <a:rPr lang="tr-TR" dirty="0">
                          <a:effectLst/>
                        </a:rPr>
                      </a:br>
                      <a:r>
                        <a:rPr lang="tr-TR" dirty="0">
                          <a:effectLst/>
                        </a:rPr>
                        <a:t>     </a:t>
                      </a:r>
                      <a:r>
                        <a:rPr lang="tr-TR" dirty="0" err="1">
                          <a:effectLst/>
                        </a:rPr>
                        <a:t>Szellemem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egyre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dicsőbb</a:t>
                      </a:r>
                      <a:r>
                        <a:rPr lang="tr-TR" dirty="0">
                          <a:effectLst/>
                        </a:rPr>
                        <a:t>, </a:t>
                      </a:r>
                      <a:r>
                        <a:rPr lang="tr-TR" dirty="0" err="1">
                          <a:effectLst/>
                        </a:rPr>
                        <a:t>általa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híres</a:t>
                      </a:r>
                      <a:r>
                        <a:rPr lang="tr-TR" dirty="0">
                          <a:effectLst/>
                        </a:rPr>
                        <a:t> e </a:t>
                      </a:r>
                      <a:r>
                        <a:rPr lang="tr-TR" dirty="0" err="1">
                          <a:effectLst/>
                        </a:rPr>
                        <a:t>föld</a:t>
                      </a:r>
                      <a:r>
                        <a:rPr lang="tr-TR" dirty="0">
                          <a:effectLst/>
                        </a:rPr>
                        <a:t>!</a:t>
                      </a:r>
                    </a:p>
                    <a:p>
                      <a:pPr algn="r"/>
                      <a:r>
                        <a:rPr lang="tr-TR" dirty="0">
                          <a:effectLst/>
                        </a:rPr>
                        <a:t>(</a:t>
                      </a:r>
                      <a:r>
                        <a:rPr lang="tr-TR" dirty="0" err="1">
                          <a:effectLst/>
                        </a:rPr>
                        <a:t>Berczeli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Anzelm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Károly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fordítása</a:t>
                      </a:r>
                      <a:r>
                        <a:rPr lang="tr-TR" dirty="0">
                          <a:effectLst/>
                        </a:rPr>
                        <a:t>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81374"/>
                  </a:ext>
                </a:extLst>
              </a:tr>
            </a:tbl>
          </a:graphicData>
        </a:graphic>
      </p:graphicFrame>
      <p:sp>
        <p:nvSpPr>
          <p:cNvPr id="10" name="Dikdörtgen 9">
            <a:extLst>
              <a:ext uri="{FF2B5EF4-FFF2-40B4-BE49-F238E27FC236}">
                <a16:creationId xmlns:a16="http://schemas.microsoft.com/office/drawing/2014/main" id="{64ED5DC8-52E8-EC4F-B9CB-0474808D60EB}"/>
              </a:ext>
            </a:extLst>
          </p:cNvPr>
          <p:cNvSpPr/>
          <p:nvPr/>
        </p:nvSpPr>
        <p:spPr>
          <a:xfrm>
            <a:off x="656169" y="704294"/>
            <a:ext cx="4879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https://</a:t>
            </a:r>
            <a:r>
              <a:rPr lang="hu-HU" dirty="0" err="1"/>
              <a:t>www.youtube.com</a:t>
            </a:r>
            <a:r>
              <a:rPr lang="hu-HU" dirty="0"/>
              <a:t>/</a:t>
            </a:r>
            <a:r>
              <a:rPr lang="hu-HU" dirty="0" err="1"/>
              <a:t>watch?v</a:t>
            </a:r>
            <a:r>
              <a:rPr lang="hu-HU" dirty="0"/>
              <a:t>=</a:t>
            </a:r>
            <a:r>
              <a:rPr lang="hu-HU" dirty="0" err="1"/>
              <a:t>tAwFodnIuzk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56051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970D7F-23CF-F507-718B-0FD5ACFE7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1400" dirty="0" err="1"/>
              <a:t>Çev</a:t>
            </a:r>
            <a:r>
              <a:rPr lang="hu-HU" sz="1400" dirty="0"/>
              <a:t>. Edit </a:t>
            </a:r>
            <a:r>
              <a:rPr lang="hu-HU" sz="1400" dirty="0" err="1"/>
              <a:t>Tasnadi</a:t>
            </a:r>
            <a:r>
              <a:rPr lang="hu-HU" sz="1400" dirty="0"/>
              <a:t>, </a:t>
            </a:r>
            <a:r>
              <a:rPr lang="hu-HU" sz="1400" dirty="0" err="1"/>
              <a:t>Dursun</a:t>
            </a:r>
            <a:r>
              <a:rPr lang="hu-HU" sz="1400" dirty="0"/>
              <a:t> </a:t>
            </a:r>
            <a:r>
              <a:rPr lang="hu-HU" sz="1400" dirty="0" err="1"/>
              <a:t>Ayan</a:t>
            </a:r>
            <a:r>
              <a:rPr lang="hu-HU" sz="1400" dirty="0"/>
              <a:t> (2013) </a:t>
            </a:r>
            <a:r>
              <a:rPr lang="hu-HU" sz="1400" dirty="0" err="1"/>
              <a:t>Macar</a:t>
            </a:r>
            <a:r>
              <a:rPr lang="hu-HU" sz="1400" dirty="0"/>
              <a:t> </a:t>
            </a:r>
            <a:r>
              <a:rPr lang="hu-HU" sz="1400" dirty="0" err="1"/>
              <a:t>Şiirinden</a:t>
            </a:r>
            <a:r>
              <a:rPr lang="hu-HU" sz="1400" dirty="0"/>
              <a:t> </a:t>
            </a:r>
            <a:r>
              <a:rPr lang="hu-HU" sz="1400" dirty="0" err="1"/>
              <a:t>Bir</a:t>
            </a:r>
            <a:r>
              <a:rPr lang="hu-HU" sz="1400" dirty="0"/>
              <a:t> </a:t>
            </a:r>
            <a:r>
              <a:rPr lang="hu-HU" sz="1400" dirty="0" err="1"/>
              <a:t>Seçki</a:t>
            </a:r>
            <a:r>
              <a:rPr lang="hu-HU" sz="1400" dirty="0"/>
              <a:t>. Ankara: </a:t>
            </a:r>
            <a:r>
              <a:rPr lang="hu-HU" sz="1400" dirty="0" err="1"/>
              <a:t>Birleşik</a:t>
            </a:r>
            <a:endParaRPr lang="hu-HU" sz="1400" dirty="0"/>
          </a:p>
        </p:txBody>
      </p:sp>
      <p:pic>
        <p:nvPicPr>
          <p:cNvPr id="4" name="İçerik Yer Tutucusu 4">
            <a:extLst>
              <a:ext uri="{FF2B5EF4-FFF2-40B4-BE49-F238E27FC236}">
                <a16:creationId xmlns:a16="http://schemas.microsoft.com/office/drawing/2014/main" id="{0A67E934-E7E3-CA71-7DDD-4B06EE30B2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9594" y="1846385"/>
            <a:ext cx="2687287" cy="4351338"/>
          </a:xfr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35B83685-27CE-8056-5E4D-A225CC261B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8531" y="1846385"/>
            <a:ext cx="2668474" cy="452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178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6ECEB3-C204-1B4F-A3AA-F790E82BA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Böbürlenme-yurt</a:t>
            </a:r>
            <a:r>
              <a:rPr lang="hu-HU" dirty="0"/>
              <a:t> </a:t>
            </a:r>
            <a:r>
              <a:rPr lang="hu-HU" dirty="0" err="1"/>
              <a:t>sevgisi</a:t>
            </a:r>
            <a:r>
              <a:rPr lang="hu-HU" dirty="0"/>
              <a:t> -,</a:t>
            </a:r>
            <a:r>
              <a:rPr lang="hu-HU" dirty="0" err="1"/>
              <a:t>insan</a:t>
            </a:r>
            <a:r>
              <a:rPr lang="hu-HU" dirty="0"/>
              <a:t> </a:t>
            </a:r>
            <a:r>
              <a:rPr lang="hu-HU" dirty="0" err="1"/>
              <a:t>merkezde</a:t>
            </a:r>
            <a:r>
              <a:rPr lang="hu-HU" dirty="0"/>
              <a:t> /barbar </a:t>
            </a:r>
            <a:r>
              <a:rPr lang="hu-HU" dirty="0" err="1"/>
              <a:t>imgesini</a:t>
            </a:r>
            <a:r>
              <a:rPr lang="hu-HU" dirty="0"/>
              <a:t> </a:t>
            </a:r>
            <a:r>
              <a:rPr lang="hu-HU" dirty="0" err="1"/>
              <a:t>silmek</a:t>
            </a:r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AC98CD-0405-1946-BB80-918F9771D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költő talán legismertebb </a:t>
            </a:r>
            <a:r>
              <a:rPr lang="hu-HU" b="1" dirty="0"/>
              <a:t>epigrammája a </a:t>
            </a:r>
            <a:r>
              <a:rPr lang="hu-HU" b="1" i="1" dirty="0"/>
              <a:t>Pannónia dicsérete</a:t>
            </a:r>
            <a:r>
              <a:rPr lang="hu-HU" b="1" dirty="0"/>
              <a:t>.</a:t>
            </a:r>
            <a:r>
              <a:rPr lang="hu-HU" dirty="0"/>
              <a:t> Első olvasásra kissé önteltnek tűnhet </a:t>
            </a:r>
            <a:r>
              <a:rPr lang="hu-HU" dirty="0">
                <a:highlight>
                  <a:srgbClr val="FFFF00"/>
                </a:highlight>
              </a:rPr>
              <a:t>a saját magáról beszélő költő</a:t>
            </a:r>
            <a:r>
              <a:rPr lang="hu-HU" dirty="0"/>
              <a:t>: mintha túlságosan is magabiztos lenne </a:t>
            </a:r>
            <a:r>
              <a:rPr lang="hu-HU" i="1" dirty="0"/>
              <a:t>(„szellemem egyre dicsőbb”)</a:t>
            </a:r>
            <a:r>
              <a:rPr lang="hu-HU" dirty="0"/>
              <a:t>. De érdemes felfigyelnünk arra a párhuzamra, amely </a:t>
            </a:r>
            <a:r>
              <a:rPr lang="hu-HU" dirty="0">
                <a:highlight>
                  <a:srgbClr val="FFFF00"/>
                </a:highlight>
              </a:rPr>
              <a:t>a korabeli műveltség központjának számító Itália és az akkori Pannónia között létrejön</a:t>
            </a:r>
            <a:r>
              <a:rPr lang="hu-HU" dirty="0"/>
              <a:t>. Janus már ferrarai évei alatt örömmel visszavágott azoknak az itáliai diáktársainak, </a:t>
            </a:r>
            <a:r>
              <a:rPr lang="hu-HU" dirty="0">
                <a:highlight>
                  <a:srgbClr val="FFFF00"/>
                </a:highlight>
              </a:rPr>
              <a:t>akik őt idegen származása, barbár múltja miatt gúnyolták.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337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67CBB0-FD03-1744-1DBE-61847121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8BCEDA-5308-562E-C754-1802709CD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Itt is kiáll Pannóniája mellett, még ha az Itália és Pannónia közötti párhuzamot túlzónak is tarthatjuk. </a:t>
            </a:r>
            <a:r>
              <a:rPr lang="hu-HU" b="1" dirty="0"/>
              <a:t>Saját sikere nem magánjellegű, hanem hazája dicsősége</a:t>
            </a:r>
            <a:r>
              <a:rPr lang="hu-HU" dirty="0"/>
              <a:t> </a:t>
            </a:r>
            <a:r>
              <a:rPr lang="hu-HU" i="1" dirty="0"/>
              <a:t>(„általa híres e föld”)</a:t>
            </a:r>
            <a:r>
              <a:rPr lang="hu-HU" dirty="0"/>
              <a:t>. A versben az a humanista eszménykép is felismerhető, amely szerint </a:t>
            </a:r>
            <a:r>
              <a:rPr lang="hu-HU" b="1" dirty="0"/>
              <a:t>az egyéni és a közösségi siker igazi </a:t>
            </a:r>
            <a:r>
              <a:rPr lang="hu-HU" b="1" dirty="0" err="1"/>
              <a:t>záloga</a:t>
            </a:r>
            <a:r>
              <a:rPr lang="hu-HU" b="1" dirty="0"/>
              <a:t> a szellemi kultúra gyarapodása</a:t>
            </a:r>
            <a:r>
              <a:rPr lang="hu-HU" dirty="0"/>
              <a:t> </a:t>
            </a:r>
            <a:r>
              <a:rPr lang="hu-HU" i="1" dirty="0"/>
              <a:t>(„könyvek”, „dalok”)</a:t>
            </a:r>
            <a:r>
              <a:rPr lang="hu-HU" dirty="0"/>
              <a:t>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8168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B230FB-DB08-45FC-5768-36FF3AE3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Tartışma</a:t>
            </a:r>
            <a:r>
              <a:rPr lang="hu-HU" dirty="0"/>
              <a:t>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262ECF-B4BE-45EC-7C37-219AF1FB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CE86F7D-1A73-9D4B-50F3-394E220C2633}"/>
              </a:ext>
            </a:extLst>
          </p:cNvPr>
          <p:cNvSpPr txBox="1"/>
          <p:nvPr/>
        </p:nvSpPr>
        <p:spPr>
          <a:xfrm>
            <a:off x="838200" y="3105835"/>
            <a:ext cx="830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b="0" i="0" dirty="0">
                <a:solidFill>
                  <a:srgbClr val="111827"/>
                </a:solidFill>
                <a:effectLst/>
                <a:latin typeface="Roboto" panose="02000000000000000000" pitchFamily="2" charset="0"/>
              </a:rPr>
              <a:t>Bireysel ve toplumsal başarının koşulu entelektüel gelişim/kültürel.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6134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382</Words>
  <Application>Microsoft Macintosh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Office teması 2013 - 2022</vt:lpstr>
      <vt:lpstr>PannónIa dIcsérete  EddIg Itália földjén termettek csak a könyvek, S most Pannónia is ontja a szép dalokat. Sokra becsülnek már, a hazám is büszke lehet rám, Szellemem egyre dicsőbb, s általa híres e föld!  BerczelI Anzelm Károly fordítása</vt:lpstr>
      <vt:lpstr>PowerPoint Sunusu</vt:lpstr>
      <vt:lpstr>Pannónia dicsérete  </vt:lpstr>
      <vt:lpstr>Çev. Edit Tasnadi, Dursun Ayan (2013) Macar Şiirinden Bir Seçki. Ankara: Birleşik</vt:lpstr>
      <vt:lpstr>Böbürlenme-yurt sevgisi -,insan merkezde /barbar imgesini silmek</vt:lpstr>
      <vt:lpstr>PowerPoint Sunusu</vt:lpstr>
      <vt:lpstr>Tartışma: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PannónIa dIcsérete  EddIg Itália földjén termettek csak a könyvek, S most Pannónia is ontja a szép dalokat. Sokra becsülnek már, a hazám is büszke lehet rám, Szellemem egyre dicsőbb, s általa híres e föld!  BerczelI Anzelm Károly fordítása</dc:title>
  <dc:creator>kullanici adi</dc:creator>
  <cp:lastModifiedBy>kullanici adi</cp:lastModifiedBy>
  <cp:revision>1</cp:revision>
  <dcterms:created xsi:type="dcterms:W3CDTF">2023-01-04T12:37:58Z</dcterms:created>
  <dcterms:modified xsi:type="dcterms:W3CDTF">2023-01-04T12:39:09Z</dcterms:modified>
</cp:coreProperties>
</file>