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13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6.01.19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2295557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660066"/>
                </a:solidFill>
              </a:rPr>
              <a:t>TÜRK DIŞ POLİTİKASI (</a:t>
            </a:r>
            <a:r>
              <a:rPr lang="en-US" sz="3600" dirty="0" err="1" smtClean="0">
                <a:solidFill>
                  <a:srgbClr val="660066"/>
                </a:solidFill>
              </a:rPr>
              <a:t>Güz</a:t>
            </a:r>
            <a:r>
              <a:rPr lang="en-US" sz="3600" dirty="0" smtClean="0">
                <a:solidFill>
                  <a:srgbClr val="660066"/>
                </a:solidFill>
              </a:rPr>
              <a:t> 2018)</a:t>
            </a:r>
            <a:endParaRPr lang="en-US" sz="36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447636"/>
            <a:ext cx="7406640" cy="2020454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rgbClr val="660066"/>
              </a:solidFill>
            </a:endParaRPr>
          </a:p>
          <a:p>
            <a:endParaRPr lang="en-US" dirty="0">
              <a:solidFill>
                <a:srgbClr val="660066"/>
              </a:solidFill>
            </a:endParaRPr>
          </a:p>
          <a:p>
            <a:pPr algn="ctr"/>
            <a:r>
              <a:rPr lang="en-US" sz="2800" dirty="0" smtClean="0">
                <a:solidFill>
                  <a:srgbClr val="660066"/>
                </a:solidFill>
              </a:rPr>
              <a:t>1. </a:t>
            </a:r>
            <a:r>
              <a:rPr lang="en-US" sz="2800" dirty="0" err="1" smtClean="0">
                <a:solidFill>
                  <a:srgbClr val="660066"/>
                </a:solidFill>
              </a:rPr>
              <a:t>Hafta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tr-TR" sz="2800" dirty="0">
                <a:solidFill>
                  <a:srgbClr val="660066"/>
                </a:solidFill>
              </a:rPr>
              <a:t>Türk Dış Politikasının Genel Hatları, Temel İlkeleri ve Tarihsel Arka Planı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65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Osmanlı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İmparatorluğu’ndan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Ulus-devlete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Dış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Politika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 </a:t>
            </a:r>
            <a:r>
              <a:rPr lang="en-US" dirty="0" err="1" smtClean="0"/>
              <a:t>Benzerlikler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Büyüklükte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kavramı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Dengesi</a:t>
            </a: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smtClean="0"/>
              <a:t> </a:t>
            </a:r>
            <a:r>
              <a:rPr lang="en-US" dirty="0" err="1" smtClean="0"/>
              <a:t>Farklılıklar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İmparatorluk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çok-ulusluluk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Ulus-devlet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milliyetçilik</a:t>
            </a: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29948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Türk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Dış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P</a:t>
            </a:r>
            <a:r>
              <a:rPr lang="en-US" sz="2800" dirty="0" err="1" smtClean="0">
                <a:solidFill>
                  <a:srgbClr val="660066"/>
                </a:solidFill>
              </a:rPr>
              <a:t>olitikasının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Kuramsal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Çerçevesi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r>
              <a:rPr lang="en-US" dirty="0" smtClean="0"/>
              <a:t>: </a:t>
            </a:r>
            <a:r>
              <a:rPr lang="en-US" dirty="0" err="1" smtClean="0"/>
              <a:t>Asya</a:t>
            </a:r>
            <a:r>
              <a:rPr lang="en-US" dirty="0" smtClean="0"/>
              <a:t>, </a:t>
            </a:r>
            <a:r>
              <a:rPr lang="en-US" dirty="0" err="1" smtClean="0"/>
              <a:t>Ortadoğu</a:t>
            </a:r>
            <a:r>
              <a:rPr lang="en-US" dirty="0" smtClean="0"/>
              <a:t>/İslam, </a:t>
            </a:r>
            <a:r>
              <a:rPr lang="en-US" dirty="0" err="1" smtClean="0"/>
              <a:t>Batı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Stratejik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r>
              <a:rPr lang="en-US" dirty="0" smtClean="0"/>
              <a:t>: </a:t>
            </a:r>
            <a:r>
              <a:rPr lang="en-US" dirty="0" err="1" smtClean="0"/>
              <a:t>Jeostratejik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r>
              <a:rPr lang="en-US" dirty="0" smtClean="0"/>
              <a:t>, </a:t>
            </a:r>
            <a:r>
              <a:rPr lang="en-US" dirty="0" err="1" smtClean="0"/>
              <a:t>Komşular</a:t>
            </a:r>
            <a:r>
              <a:rPr lang="en-US" dirty="0" smtClean="0"/>
              <a:t>,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Boğazları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Yapısal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83539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Türk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Dış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Politikasının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Askeri</a:t>
            </a:r>
            <a:r>
              <a:rPr lang="en-US" sz="2800" dirty="0" smtClean="0">
                <a:solidFill>
                  <a:srgbClr val="660066"/>
                </a:solidFill>
              </a:rPr>
              <a:t>, </a:t>
            </a:r>
            <a:r>
              <a:rPr lang="en-US" sz="2800" dirty="0" err="1" smtClean="0">
                <a:solidFill>
                  <a:srgbClr val="660066"/>
                </a:solidFill>
              </a:rPr>
              <a:t>Siyasal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ve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Ekonomik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Arka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Planı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“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Büyüklükte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”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/>
              <a:t>P</a:t>
            </a:r>
            <a:r>
              <a:rPr lang="en-US" dirty="0" err="1" smtClean="0"/>
              <a:t>olitikada</a:t>
            </a:r>
            <a:r>
              <a:rPr lang="en-US" dirty="0" smtClean="0"/>
              <a:t> </a:t>
            </a:r>
            <a:r>
              <a:rPr lang="en-US" dirty="0" err="1"/>
              <a:t>G</a:t>
            </a:r>
            <a:r>
              <a:rPr lang="en-US" dirty="0" err="1" smtClean="0"/>
              <a:t>üvenlik</a:t>
            </a:r>
            <a:r>
              <a:rPr lang="en-US" dirty="0" smtClean="0"/>
              <a:t> </a:t>
            </a:r>
            <a:r>
              <a:rPr lang="en-US" dirty="0" err="1"/>
              <a:t>U</a:t>
            </a:r>
            <a:r>
              <a:rPr lang="en-US" dirty="0" err="1" smtClean="0"/>
              <a:t>nsuru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/>
              <a:t>P</a:t>
            </a:r>
            <a:r>
              <a:rPr lang="en-US" dirty="0" err="1" smtClean="0"/>
              <a:t>olitikanın</a:t>
            </a:r>
            <a:r>
              <a:rPr lang="en-US" dirty="0" smtClean="0"/>
              <a:t> </a:t>
            </a:r>
            <a:r>
              <a:rPr lang="en-US" dirty="0" err="1"/>
              <a:t>E</a:t>
            </a:r>
            <a:r>
              <a:rPr lang="en-US" dirty="0" err="1" smtClean="0"/>
              <a:t>konomi</a:t>
            </a:r>
            <a:r>
              <a:rPr lang="en-US" dirty="0" smtClean="0"/>
              <a:t> </a:t>
            </a:r>
            <a:r>
              <a:rPr lang="en-US" dirty="0" err="1" smtClean="0"/>
              <a:t>P</a:t>
            </a:r>
            <a:r>
              <a:rPr lang="en-US" dirty="0" err="1" smtClean="0"/>
              <a:t>olitiği</a:t>
            </a:r>
            <a:endParaRPr lang="en-US" dirty="0" smtClean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İthal</a:t>
            </a:r>
            <a:r>
              <a:rPr lang="en-US" dirty="0" smtClean="0"/>
              <a:t> </a:t>
            </a:r>
            <a:r>
              <a:rPr lang="en-US" dirty="0" err="1" smtClean="0"/>
              <a:t>İkameci</a:t>
            </a:r>
            <a:r>
              <a:rPr lang="en-US" dirty="0" smtClean="0"/>
              <a:t> </a:t>
            </a:r>
            <a:r>
              <a:rPr lang="en-US" dirty="0" err="1" smtClean="0"/>
              <a:t>Sınaileşme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ekonomiyle</a:t>
            </a:r>
            <a:r>
              <a:rPr lang="en-US" dirty="0" smtClean="0"/>
              <a:t> </a:t>
            </a:r>
            <a:r>
              <a:rPr lang="en-US" dirty="0" err="1" smtClean="0"/>
              <a:t>entegrasyon</a:t>
            </a: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Güvenlik-Ekonomi-Dış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İ</a:t>
            </a:r>
            <a:r>
              <a:rPr lang="en-US" dirty="0" err="1" smtClean="0"/>
              <a:t>lişkileri</a:t>
            </a:r>
            <a:r>
              <a:rPr lang="en-US" dirty="0"/>
              <a:t> </a:t>
            </a:r>
            <a:r>
              <a:rPr lang="en-US" dirty="0" err="1"/>
              <a:t>S</a:t>
            </a:r>
            <a:r>
              <a:rPr lang="en-US" dirty="0" err="1" smtClean="0"/>
              <a:t>orunu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65380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Türk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Dış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Politikasının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Temel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İlkeleri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r>
              <a:rPr lang="en-US" dirty="0"/>
              <a:t> </a:t>
            </a:r>
            <a:r>
              <a:rPr lang="en-US" b="1" dirty="0" err="1" smtClean="0"/>
              <a:t>Statükoculuk</a:t>
            </a:r>
            <a:r>
              <a:rPr lang="en-US" b="1" dirty="0" smtClean="0"/>
              <a:t>: </a:t>
            </a:r>
          </a:p>
          <a:p>
            <a:pPr marL="82296" indent="0">
              <a:buNone/>
            </a:pPr>
            <a:r>
              <a:rPr lang="en-US" dirty="0" smtClean="0"/>
              <a:t>status quo: </a:t>
            </a:r>
            <a:r>
              <a:rPr lang="en-US" dirty="0" err="1" smtClean="0"/>
              <a:t>kurulu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r>
              <a:rPr lang="en-US" dirty="0" smtClean="0"/>
              <a:t>. </a:t>
            </a:r>
            <a:r>
              <a:rPr lang="en-US" dirty="0" err="1" smtClean="0"/>
              <a:t>Statükoculuk</a:t>
            </a:r>
            <a:r>
              <a:rPr lang="en-US" dirty="0" smtClean="0"/>
              <a:t>, </a:t>
            </a:r>
            <a:r>
              <a:rPr lang="en-US" dirty="0" err="1" smtClean="0"/>
              <a:t>mevcut</a:t>
            </a:r>
            <a:r>
              <a:rPr lang="en-US" dirty="0" smtClean="0"/>
              <a:t> </a:t>
            </a:r>
            <a:r>
              <a:rPr lang="en-US" dirty="0" err="1" smtClean="0"/>
              <a:t>durumu</a:t>
            </a:r>
            <a:r>
              <a:rPr lang="en-US" dirty="0" smtClean="0"/>
              <a:t> </a:t>
            </a:r>
            <a:r>
              <a:rPr lang="en-US" dirty="0" err="1" smtClean="0"/>
              <a:t>bozmama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- </a:t>
            </a:r>
            <a:r>
              <a:rPr lang="en-US" dirty="0" err="1" smtClean="0"/>
              <a:t>Mevcut</a:t>
            </a:r>
            <a:r>
              <a:rPr lang="en-US" dirty="0" smtClean="0"/>
              <a:t> </a:t>
            </a:r>
            <a:r>
              <a:rPr lang="en-US" dirty="0" err="1" smtClean="0"/>
              <a:t>sınırları</a:t>
            </a:r>
            <a:r>
              <a:rPr lang="en-US" dirty="0" smtClean="0"/>
              <a:t> </a:t>
            </a:r>
            <a:r>
              <a:rPr lang="en-US" dirty="0" err="1" smtClean="0"/>
              <a:t>sürdürme</a:t>
            </a:r>
            <a:r>
              <a:rPr lang="en-US" dirty="0" smtClean="0"/>
              <a:t> </a:t>
            </a:r>
          </a:p>
          <a:p>
            <a:pPr marL="82296" indent="0">
              <a:buNone/>
            </a:pPr>
            <a:r>
              <a:rPr lang="en-US" dirty="0" err="1" smtClean="0"/>
              <a:t>Sınırları</a:t>
            </a:r>
            <a:r>
              <a:rPr lang="en-US" dirty="0" smtClean="0"/>
              <a:t> </a:t>
            </a:r>
            <a:r>
              <a:rPr lang="en-US" dirty="0" err="1" smtClean="0"/>
              <a:t>değiştirmek</a:t>
            </a:r>
            <a:r>
              <a:rPr lang="en-US" dirty="0" smtClean="0"/>
              <a:t> </a:t>
            </a:r>
            <a:r>
              <a:rPr lang="en-US" dirty="0" err="1" smtClean="0"/>
              <a:t>istememe</a:t>
            </a:r>
            <a:r>
              <a:rPr lang="en-US" dirty="0" smtClean="0"/>
              <a:t>, </a:t>
            </a:r>
            <a:r>
              <a:rPr lang="en-US" dirty="0" err="1" smtClean="0"/>
              <a:t>irredantizm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r>
              <a:rPr lang="en-US" dirty="0" smtClean="0"/>
              <a:t> </a:t>
            </a:r>
            <a:r>
              <a:rPr lang="en-US" dirty="0" err="1" smtClean="0"/>
              <a:t>gütmeme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r>
              <a:rPr lang="en-US" dirty="0" smtClean="0"/>
              <a:t>- 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/>
              <a:t>dengeleri</a:t>
            </a:r>
            <a:r>
              <a:rPr lang="en-US" dirty="0"/>
              <a:t> </a:t>
            </a:r>
            <a:r>
              <a:rPr lang="en-US" dirty="0" err="1"/>
              <a:t>sürdürme</a:t>
            </a:r>
            <a:r>
              <a:rPr lang="en-US" dirty="0"/>
              <a:t> </a:t>
            </a:r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830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Türk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Dış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Politikasının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Temel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İlkeleri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b="1" dirty="0" err="1" smtClean="0"/>
              <a:t>Batıcılık</a:t>
            </a:r>
            <a:endParaRPr lang="en-US" b="1" dirty="0" smtClean="0"/>
          </a:p>
          <a:p>
            <a:pPr marL="82296" indent="0">
              <a:buNone/>
            </a:pPr>
            <a:r>
              <a:rPr lang="en-US" dirty="0" err="1" smtClean="0"/>
              <a:t>Batıcılığın</a:t>
            </a:r>
            <a:r>
              <a:rPr lang="en-US" dirty="0" smtClean="0"/>
              <a:t> </a:t>
            </a:r>
            <a:r>
              <a:rPr lang="en-US" dirty="0" err="1" smtClean="0"/>
              <a:t>anlamı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kökenleri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Batıcılık</a:t>
            </a:r>
            <a:r>
              <a:rPr lang="en-US" dirty="0" smtClean="0"/>
              <a:t>?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İdeolojik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341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Türk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Dış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Politikasının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Oluşturulması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Boyut</a:t>
            </a:r>
            <a:r>
              <a:rPr lang="en-US" dirty="0" smtClean="0"/>
              <a:t>: </a:t>
            </a:r>
            <a:r>
              <a:rPr lang="en-US" dirty="0" err="1" smtClean="0"/>
              <a:t>K</a:t>
            </a:r>
            <a:r>
              <a:rPr lang="en-US" dirty="0" err="1" smtClean="0"/>
              <a:t>arar</a:t>
            </a:r>
            <a:r>
              <a:rPr lang="en-US" dirty="0" smtClean="0"/>
              <a:t> </a:t>
            </a:r>
            <a:r>
              <a:rPr lang="en-US" dirty="0" err="1"/>
              <a:t>V</a:t>
            </a:r>
            <a:r>
              <a:rPr lang="en-US" dirty="0" err="1" smtClean="0"/>
              <a:t>erme</a:t>
            </a:r>
            <a:r>
              <a:rPr lang="en-US" dirty="0" smtClean="0"/>
              <a:t> </a:t>
            </a:r>
            <a:r>
              <a:rPr lang="en-US" dirty="0" err="1" smtClean="0"/>
              <a:t>S</a:t>
            </a:r>
            <a:r>
              <a:rPr lang="en-US" dirty="0" err="1" smtClean="0"/>
              <a:t>üreçlerini</a:t>
            </a:r>
            <a:r>
              <a:rPr lang="en-US" dirty="0" err="1" smtClean="0"/>
              <a:t>n</a:t>
            </a:r>
            <a:r>
              <a:rPr lang="en-US" dirty="0" smtClean="0"/>
              <a:t> </a:t>
            </a:r>
            <a:r>
              <a:rPr lang="en-US" dirty="0" err="1" smtClean="0"/>
              <a:t>Dönemlere</a:t>
            </a:r>
            <a:r>
              <a:rPr lang="en-US" dirty="0" smtClean="0"/>
              <a:t> </a:t>
            </a:r>
            <a:r>
              <a:rPr lang="en-US" dirty="0" err="1" smtClean="0"/>
              <a:t>Ayrılması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Liderin</a:t>
            </a:r>
            <a:r>
              <a:rPr lang="en-US" dirty="0" smtClean="0"/>
              <a:t> </a:t>
            </a:r>
            <a:r>
              <a:rPr lang="en-US" dirty="0" err="1" smtClean="0"/>
              <a:t>belirleyici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r>
              <a:rPr lang="en-US" dirty="0" smtClean="0"/>
              <a:t> (1919-1950): </a:t>
            </a:r>
            <a:r>
              <a:rPr lang="en-US" dirty="0" err="1" smtClean="0"/>
              <a:t>Milli</a:t>
            </a:r>
            <a:r>
              <a:rPr lang="en-US" dirty="0" smtClean="0"/>
              <a:t> </a:t>
            </a:r>
            <a:r>
              <a:rPr lang="en-US" dirty="0" err="1" smtClean="0"/>
              <a:t>Mücadele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Mustafa Kemal </a:t>
            </a:r>
            <a:r>
              <a:rPr lang="en-US" dirty="0" err="1"/>
              <a:t>d</a:t>
            </a:r>
            <a:r>
              <a:rPr lang="en-US" dirty="0" err="1" smtClean="0"/>
              <a:t>önemi</a:t>
            </a:r>
            <a:r>
              <a:rPr lang="en-US" dirty="0" smtClean="0"/>
              <a:t>, </a:t>
            </a:r>
            <a:r>
              <a:rPr lang="en-US" dirty="0" err="1" smtClean="0"/>
              <a:t>İnönü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Dışişleri</a:t>
            </a:r>
            <a:r>
              <a:rPr lang="en-US" dirty="0" smtClean="0"/>
              <a:t> </a:t>
            </a:r>
            <a:r>
              <a:rPr lang="en-US" dirty="0" err="1" smtClean="0"/>
              <a:t>Bakanlığı’nın</a:t>
            </a:r>
            <a:r>
              <a:rPr lang="en-US" dirty="0" smtClean="0"/>
              <a:t> </a:t>
            </a:r>
            <a:r>
              <a:rPr lang="en-US" dirty="0" err="1" smtClean="0"/>
              <a:t>etkisinin</a:t>
            </a:r>
            <a:r>
              <a:rPr lang="en-US" dirty="0" smtClean="0"/>
              <a:t> </a:t>
            </a:r>
            <a:r>
              <a:rPr lang="en-US" dirty="0" err="1" smtClean="0"/>
              <a:t>arttığı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r>
              <a:rPr lang="en-US" dirty="0" smtClean="0"/>
              <a:t> (1950-1960): </a:t>
            </a:r>
            <a:r>
              <a:rPr lang="en-US" dirty="0" err="1" smtClean="0"/>
              <a:t>Demokrat</a:t>
            </a:r>
            <a:r>
              <a:rPr lang="en-US" dirty="0" smtClean="0"/>
              <a:t> </a:t>
            </a:r>
            <a:r>
              <a:rPr lang="en-US" dirty="0" err="1" smtClean="0"/>
              <a:t>Parti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Menderes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092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Türk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Dış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Politikasının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Oluşturulması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Kamuoyunun</a:t>
            </a:r>
            <a:r>
              <a:rPr lang="en-US" dirty="0"/>
              <a:t>, </a:t>
            </a:r>
            <a:r>
              <a:rPr lang="en-US" dirty="0" err="1"/>
              <a:t>muhalefet</a:t>
            </a:r>
            <a:r>
              <a:rPr lang="en-US" dirty="0"/>
              <a:t> </a:t>
            </a:r>
            <a:r>
              <a:rPr lang="en-US" dirty="0" err="1"/>
              <a:t>partilerinin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aydınların</a:t>
            </a:r>
            <a:r>
              <a:rPr lang="en-US" dirty="0"/>
              <a:t> </a:t>
            </a:r>
            <a:r>
              <a:rPr lang="en-US" dirty="0" err="1"/>
              <a:t>etkili</a:t>
            </a:r>
            <a:r>
              <a:rPr lang="en-US" dirty="0"/>
              <a:t> </a:t>
            </a:r>
            <a:r>
              <a:rPr lang="en-US" dirty="0" err="1"/>
              <a:t>olabildiği</a:t>
            </a:r>
            <a:r>
              <a:rPr lang="en-US" dirty="0"/>
              <a:t> </a:t>
            </a:r>
            <a:r>
              <a:rPr lang="en-US" dirty="0" err="1"/>
              <a:t>dönem</a:t>
            </a:r>
            <a:r>
              <a:rPr lang="en-US" dirty="0"/>
              <a:t> (1960-1980):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politikanın</a:t>
            </a:r>
            <a:r>
              <a:rPr lang="en-US" dirty="0" smtClean="0"/>
              <a:t> </a:t>
            </a:r>
            <a:r>
              <a:rPr lang="en-US" dirty="0" err="1" smtClean="0"/>
              <a:t>kamuoyunda</a:t>
            </a:r>
            <a:r>
              <a:rPr lang="en-US" dirty="0" smtClean="0"/>
              <a:t> </a:t>
            </a:r>
            <a:r>
              <a:rPr lang="en-US" dirty="0" err="1" smtClean="0"/>
              <a:t>tartışılmaya</a:t>
            </a:r>
            <a:r>
              <a:rPr lang="en-US" dirty="0" smtClean="0"/>
              <a:t> </a:t>
            </a:r>
            <a:r>
              <a:rPr lang="en-US" dirty="0" err="1" smtClean="0"/>
              <a:t>başlanması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smtClean="0"/>
              <a:t>12 </a:t>
            </a:r>
            <a:r>
              <a:rPr lang="en-US" dirty="0" err="1" smtClean="0"/>
              <a:t>Eylül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(1980-1983): </a:t>
            </a:r>
            <a:r>
              <a:rPr lang="en-US" dirty="0" err="1"/>
              <a:t>K</a:t>
            </a:r>
            <a:r>
              <a:rPr lang="en-US" dirty="0" err="1" smtClean="0"/>
              <a:t>arar</a:t>
            </a:r>
            <a:r>
              <a:rPr lang="en-US" dirty="0" smtClean="0"/>
              <a:t> </a:t>
            </a:r>
            <a:r>
              <a:rPr lang="en-US" dirty="0" err="1" smtClean="0"/>
              <a:t>verici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Kenan</a:t>
            </a:r>
            <a:r>
              <a:rPr lang="en-US" dirty="0" smtClean="0"/>
              <a:t> </a:t>
            </a:r>
            <a:r>
              <a:rPr lang="en-US" dirty="0" err="1" smtClean="0"/>
              <a:t>Evren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65839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Türk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Dış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Politikasının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Oluşturulması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 </a:t>
            </a:r>
            <a:r>
              <a:rPr lang="en-US" dirty="0" err="1"/>
              <a:t>İş</a:t>
            </a:r>
            <a:r>
              <a:rPr lang="en-US" dirty="0"/>
              <a:t> </a:t>
            </a:r>
            <a:r>
              <a:rPr lang="en-US" dirty="0" err="1"/>
              <a:t>dünyasının</a:t>
            </a:r>
            <a:r>
              <a:rPr lang="en-US" dirty="0"/>
              <a:t> 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çıktığı</a:t>
            </a:r>
            <a:r>
              <a:rPr lang="en-US" dirty="0"/>
              <a:t> </a:t>
            </a:r>
            <a:r>
              <a:rPr lang="en-US" dirty="0" err="1"/>
              <a:t>dönem</a:t>
            </a:r>
            <a:r>
              <a:rPr lang="en-US" dirty="0"/>
              <a:t> (1983-1991): </a:t>
            </a:r>
            <a:r>
              <a:rPr lang="en-US" dirty="0" err="1"/>
              <a:t>Özal’ın</a:t>
            </a:r>
            <a:r>
              <a:rPr lang="en-US" dirty="0"/>
              <a:t> </a:t>
            </a:r>
            <a:r>
              <a:rPr lang="en-US" dirty="0" err="1"/>
              <a:t>liderliği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dünyasının</a:t>
            </a:r>
            <a:r>
              <a:rPr lang="en-US" dirty="0"/>
              <a:t> </a:t>
            </a:r>
            <a:r>
              <a:rPr lang="en-US" dirty="0" err="1"/>
              <a:t>yükselişi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Ordunun</a:t>
            </a:r>
            <a:r>
              <a:rPr lang="en-US" dirty="0" smtClean="0"/>
              <a:t> </a:t>
            </a:r>
            <a:r>
              <a:rPr lang="en-US" dirty="0" err="1"/>
              <a:t>ağırlığının</a:t>
            </a:r>
            <a:r>
              <a:rPr lang="en-US" dirty="0"/>
              <a:t> </a:t>
            </a:r>
            <a:r>
              <a:rPr lang="en-US" dirty="0" err="1"/>
              <a:t>arttığı</a:t>
            </a:r>
            <a:r>
              <a:rPr lang="en-US" dirty="0"/>
              <a:t> </a:t>
            </a:r>
            <a:r>
              <a:rPr lang="en-US" dirty="0" err="1"/>
              <a:t>dönem</a:t>
            </a:r>
            <a:r>
              <a:rPr lang="en-US" dirty="0"/>
              <a:t> (1990’lar</a:t>
            </a:r>
            <a:r>
              <a:rPr lang="en-US" dirty="0" smtClean="0"/>
              <a:t>)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smtClean="0"/>
              <a:t>AKP </a:t>
            </a:r>
            <a:r>
              <a:rPr lang="en-US" dirty="0" err="1"/>
              <a:t>hükümetleri</a:t>
            </a:r>
            <a:r>
              <a:rPr lang="en-US" dirty="0"/>
              <a:t> </a:t>
            </a:r>
            <a:r>
              <a:rPr lang="en-US" dirty="0" err="1"/>
              <a:t>dönemi</a:t>
            </a:r>
            <a:r>
              <a:rPr lang="en-US" dirty="0"/>
              <a:t> (2002-2011 </a:t>
            </a:r>
            <a:r>
              <a:rPr lang="en-US" dirty="0" err="1"/>
              <a:t>ve</a:t>
            </a:r>
            <a:r>
              <a:rPr lang="en-US" dirty="0"/>
              <a:t> 2010-</a:t>
            </a:r>
            <a:r>
              <a:rPr lang="en-US"/>
              <a:t>2018</a:t>
            </a:r>
            <a:r>
              <a:rPr lang="en-US" smtClean="0"/>
              <a:t>)</a:t>
            </a: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/>
              <a:t>D</a:t>
            </a:r>
            <a:r>
              <a:rPr lang="en-US" dirty="0" err="1" smtClean="0"/>
              <a:t>ış</a:t>
            </a:r>
            <a:r>
              <a:rPr lang="en-US" dirty="0" smtClean="0"/>
              <a:t> </a:t>
            </a:r>
            <a:r>
              <a:rPr lang="en-US" dirty="0" err="1"/>
              <a:t>P</a:t>
            </a:r>
            <a:r>
              <a:rPr lang="en-US" dirty="0" err="1" smtClean="0"/>
              <a:t>olitikasının</a:t>
            </a:r>
            <a:r>
              <a:rPr lang="en-US" dirty="0" smtClean="0"/>
              <a:t> </a:t>
            </a:r>
            <a:r>
              <a:rPr lang="en-US" dirty="0" err="1"/>
              <a:t>O</a:t>
            </a:r>
            <a:r>
              <a:rPr lang="en-US" dirty="0" err="1" smtClean="0"/>
              <a:t>luşturulmasında</a:t>
            </a:r>
            <a:r>
              <a:rPr lang="en-US" dirty="0" smtClean="0"/>
              <a:t> </a:t>
            </a:r>
            <a:r>
              <a:rPr lang="en-US" dirty="0" err="1"/>
              <a:t>H</a:t>
            </a:r>
            <a:r>
              <a:rPr lang="en-US" dirty="0" err="1" smtClean="0"/>
              <a:t>ukuksal</a:t>
            </a:r>
            <a:r>
              <a:rPr lang="en-US" dirty="0" smtClean="0"/>
              <a:t> </a:t>
            </a:r>
            <a:r>
              <a:rPr lang="en-US" dirty="0"/>
              <a:t>D</a:t>
            </a:r>
            <a:r>
              <a:rPr lang="en-US" dirty="0" smtClean="0"/>
              <a:t>urum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070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43</TotalTime>
  <Words>326</Words>
  <Application>Microsoft Macintosh PowerPoint</Application>
  <PresentationFormat>On-screen Show (4:3)</PresentationFormat>
  <Paragraphs>57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Solstice</vt:lpstr>
      <vt:lpstr>TÜRK DIŞ POLİTİKASI (Güz 2018)</vt:lpstr>
      <vt:lpstr>Osmanlı İmparatorluğu’ndan Ulus-devlete Dış Politika</vt:lpstr>
      <vt:lpstr>Türk Dış Politikasının Kuramsal Çerçevesi</vt:lpstr>
      <vt:lpstr>Türk Dış Politikasının Askeri, Siyasal ve Ekonomik Arka Planı</vt:lpstr>
      <vt:lpstr>Türk Dış Politikasının Temel İlkeleri</vt:lpstr>
      <vt:lpstr>Türk Dış Politikasının Temel İlkeleri</vt:lpstr>
      <vt:lpstr>Türk Dış Politikasının Oluşturulması</vt:lpstr>
      <vt:lpstr>Türk Dış Politikasının Oluşturulması</vt:lpstr>
      <vt:lpstr>Türk Dış Politikasının Oluşturulması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8</cp:revision>
  <dcterms:created xsi:type="dcterms:W3CDTF">2019-01-06T14:47:31Z</dcterms:created>
  <dcterms:modified xsi:type="dcterms:W3CDTF">2019-01-06T21:02:41Z</dcterms:modified>
</cp:coreProperties>
</file>