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7D514-F587-4E6F-9066-6798D1D87467}" type="datetimeFigureOut">
              <a:rPr lang="tr-TR" smtClean="0"/>
              <a:t>12.03.2018</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75E24-2934-4E49-87BF-08D0023D11B7}" type="slidenum">
              <a:rPr lang="tr-TR" smtClean="0"/>
              <a:t>‹#›</a:t>
            </a:fld>
            <a:endParaRPr lang="tr-TR"/>
          </a:p>
        </p:txBody>
      </p:sp>
    </p:spTree>
    <p:extLst>
      <p:ext uri="{BB962C8B-B14F-4D97-AF65-F5344CB8AC3E}">
        <p14:creationId xmlns:p14="http://schemas.microsoft.com/office/powerpoint/2010/main" val="297076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476439-8300-4B84-A2BE-F9B532417BFD}" type="slidenum">
              <a:rPr lang="tr-TR" altLang="tr-TR"/>
              <a:pPr/>
              <a:t>19</a:t>
            </a:fld>
            <a:endParaRPr lang="tr-TR" altLang="tr-TR"/>
          </a:p>
        </p:txBody>
      </p:sp>
    </p:spTree>
    <p:extLst>
      <p:ext uri="{BB962C8B-B14F-4D97-AF65-F5344CB8AC3E}">
        <p14:creationId xmlns:p14="http://schemas.microsoft.com/office/powerpoint/2010/main" val="24873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AFCC00F4-B0D5-43D5-AB29-3ED8883104D1}" type="datetimeFigureOut">
              <a:rPr lang="tr-TR" smtClean="0"/>
              <a:t>12.03.2018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B261137-42B3-41F0-A464-BA36A7B24DA6}" type="slidenum">
              <a:rPr lang="tr-TR" smtClean="0"/>
              <a:t>‹#›</a:t>
            </a:fld>
            <a:endParaRPr lang="tr-TR"/>
          </a:p>
        </p:txBody>
      </p:sp>
    </p:spTree>
    <p:extLst>
      <p:ext uri="{BB962C8B-B14F-4D97-AF65-F5344CB8AC3E}">
        <p14:creationId xmlns:p14="http://schemas.microsoft.com/office/powerpoint/2010/main" val="2666881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FCC00F4-B0D5-43D5-AB29-3ED8883104D1}" type="datetimeFigureOut">
              <a:rPr lang="tr-TR" smtClean="0"/>
              <a:t>12.03.2018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B261137-42B3-41F0-A464-BA36A7B24DA6}" type="slidenum">
              <a:rPr lang="tr-TR" smtClean="0"/>
              <a:t>‹#›</a:t>
            </a:fld>
            <a:endParaRPr lang="tr-TR"/>
          </a:p>
        </p:txBody>
      </p:sp>
    </p:spTree>
    <p:extLst>
      <p:ext uri="{BB962C8B-B14F-4D97-AF65-F5344CB8AC3E}">
        <p14:creationId xmlns:p14="http://schemas.microsoft.com/office/powerpoint/2010/main" val="2677568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FCC00F4-B0D5-43D5-AB29-3ED8883104D1}" type="datetimeFigureOut">
              <a:rPr lang="tr-TR" smtClean="0"/>
              <a:t>12.03.2018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B261137-42B3-41F0-A464-BA36A7B24DA6}" type="slidenum">
              <a:rPr lang="tr-TR" smtClean="0"/>
              <a:t>‹#›</a:t>
            </a:fld>
            <a:endParaRPr lang="tr-TR"/>
          </a:p>
        </p:txBody>
      </p:sp>
    </p:spTree>
    <p:extLst>
      <p:ext uri="{BB962C8B-B14F-4D97-AF65-F5344CB8AC3E}">
        <p14:creationId xmlns:p14="http://schemas.microsoft.com/office/powerpoint/2010/main" val="259126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FCC00F4-B0D5-43D5-AB29-3ED8883104D1}" type="datetimeFigureOut">
              <a:rPr lang="tr-TR" smtClean="0"/>
              <a:t>12.03.2018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B261137-42B3-41F0-A464-BA36A7B24DA6}" type="slidenum">
              <a:rPr lang="tr-TR" smtClean="0"/>
              <a:t>‹#›</a:t>
            </a:fld>
            <a:endParaRPr lang="tr-TR"/>
          </a:p>
        </p:txBody>
      </p:sp>
    </p:spTree>
    <p:extLst>
      <p:ext uri="{BB962C8B-B14F-4D97-AF65-F5344CB8AC3E}">
        <p14:creationId xmlns:p14="http://schemas.microsoft.com/office/powerpoint/2010/main" val="394284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CC00F4-B0D5-43D5-AB29-3ED8883104D1}" type="datetimeFigureOut">
              <a:rPr lang="tr-TR" smtClean="0"/>
              <a:t>12.03.2018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B261137-42B3-41F0-A464-BA36A7B24DA6}" type="slidenum">
              <a:rPr lang="tr-TR" smtClean="0"/>
              <a:t>‹#›</a:t>
            </a:fld>
            <a:endParaRPr lang="tr-TR"/>
          </a:p>
        </p:txBody>
      </p:sp>
    </p:spTree>
    <p:extLst>
      <p:ext uri="{BB962C8B-B14F-4D97-AF65-F5344CB8AC3E}">
        <p14:creationId xmlns:p14="http://schemas.microsoft.com/office/powerpoint/2010/main" val="297929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AFCC00F4-B0D5-43D5-AB29-3ED8883104D1}" type="datetimeFigureOut">
              <a:rPr lang="tr-TR" smtClean="0"/>
              <a:t>12.03.2018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B261137-42B3-41F0-A464-BA36A7B24DA6}" type="slidenum">
              <a:rPr lang="tr-TR" smtClean="0"/>
              <a:t>‹#›</a:t>
            </a:fld>
            <a:endParaRPr lang="tr-TR"/>
          </a:p>
        </p:txBody>
      </p:sp>
    </p:spTree>
    <p:extLst>
      <p:ext uri="{BB962C8B-B14F-4D97-AF65-F5344CB8AC3E}">
        <p14:creationId xmlns:p14="http://schemas.microsoft.com/office/powerpoint/2010/main" val="40547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AFCC00F4-B0D5-43D5-AB29-3ED8883104D1}" type="datetimeFigureOut">
              <a:rPr lang="tr-TR" smtClean="0"/>
              <a:t>12.03.2018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B261137-42B3-41F0-A464-BA36A7B24DA6}" type="slidenum">
              <a:rPr lang="tr-TR" smtClean="0"/>
              <a:t>‹#›</a:t>
            </a:fld>
            <a:endParaRPr lang="tr-TR"/>
          </a:p>
        </p:txBody>
      </p:sp>
    </p:spTree>
    <p:extLst>
      <p:ext uri="{BB962C8B-B14F-4D97-AF65-F5344CB8AC3E}">
        <p14:creationId xmlns:p14="http://schemas.microsoft.com/office/powerpoint/2010/main" val="68953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AFCC00F4-B0D5-43D5-AB29-3ED8883104D1}" type="datetimeFigureOut">
              <a:rPr lang="tr-TR" smtClean="0"/>
              <a:t>12.03.2018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B261137-42B3-41F0-A464-BA36A7B24DA6}" type="slidenum">
              <a:rPr lang="tr-TR" smtClean="0"/>
              <a:t>‹#›</a:t>
            </a:fld>
            <a:endParaRPr lang="tr-TR"/>
          </a:p>
        </p:txBody>
      </p:sp>
    </p:spTree>
    <p:extLst>
      <p:ext uri="{BB962C8B-B14F-4D97-AF65-F5344CB8AC3E}">
        <p14:creationId xmlns:p14="http://schemas.microsoft.com/office/powerpoint/2010/main" val="244057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C00F4-B0D5-43D5-AB29-3ED8883104D1}" type="datetimeFigureOut">
              <a:rPr lang="tr-TR" smtClean="0"/>
              <a:t>12.03.2018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B261137-42B3-41F0-A464-BA36A7B24DA6}" type="slidenum">
              <a:rPr lang="tr-TR" smtClean="0"/>
              <a:t>‹#›</a:t>
            </a:fld>
            <a:endParaRPr lang="tr-TR"/>
          </a:p>
        </p:txBody>
      </p:sp>
    </p:spTree>
    <p:extLst>
      <p:ext uri="{BB962C8B-B14F-4D97-AF65-F5344CB8AC3E}">
        <p14:creationId xmlns:p14="http://schemas.microsoft.com/office/powerpoint/2010/main" val="289828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CC00F4-B0D5-43D5-AB29-3ED8883104D1}" type="datetimeFigureOut">
              <a:rPr lang="tr-TR" smtClean="0"/>
              <a:t>12.03.2018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B261137-42B3-41F0-A464-BA36A7B24DA6}" type="slidenum">
              <a:rPr lang="tr-TR" smtClean="0"/>
              <a:t>‹#›</a:t>
            </a:fld>
            <a:endParaRPr lang="tr-TR"/>
          </a:p>
        </p:txBody>
      </p:sp>
    </p:spTree>
    <p:extLst>
      <p:ext uri="{BB962C8B-B14F-4D97-AF65-F5344CB8AC3E}">
        <p14:creationId xmlns:p14="http://schemas.microsoft.com/office/powerpoint/2010/main" val="231331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CC00F4-B0D5-43D5-AB29-3ED8883104D1}" type="datetimeFigureOut">
              <a:rPr lang="tr-TR" smtClean="0"/>
              <a:t>12.03.2018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B261137-42B3-41F0-A464-BA36A7B24DA6}" type="slidenum">
              <a:rPr lang="tr-TR" smtClean="0"/>
              <a:t>‹#›</a:t>
            </a:fld>
            <a:endParaRPr lang="tr-TR"/>
          </a:p>
        </p:txBody>
      </p:sp>
    </p:spTree>
    <p:extLst>
      <p:ext uri="{BB962C8B-B14F-4D97-AF65-F5344CB8AC3E}">
        <p14:creationId xmlns:p14="http://schemas.microsoft.com/office/powerpoint/2010/main" val="327515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C00F4-B0D5-43D5-AB29-3ED8883104D1}" type="datetimeFigureOut">
              <a:rPr lang="tr-TR" smtClean="0"/>
              <a:t>12.03.2018</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61137-42B3-41F0-A464-BA36A7B24DA6}" type="slidenum">
              <a:rPr lang="tr-TR" smtClean="0"/>
              <a:t>‹#›</a:t>
            </a:fld>
            <a:endParaRPr lang="tr-TR"/>
          </a:p>
        </p:txBody>
      </p:sp>
    </p:spTree>
    <p:extLst>
      <p:ext uri="{BB962C8B-B14F-4D97-AF65-F5344CB8AC3E}">
        <p14:creationId xmlns:p14="http://schemas.microsoft.com/office/powerpoint/2010/main" val="71311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62288" y="470535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992314" y="2205038"/>
            <a:ext cx="8467725" cy="1015663"/>
          </a:xfrm>
          <a:prstGeom prst="rect">
            <a:avLst/>
          </a:prstGeom>
          <a:noFill/>
        </p:spPr>
        <p:txBody>
          <a:bodyPr>
            <a:spAutoFit/>
          </a:bodyPr>
          <a:lstStyle/>
          <a:p>
            <a:pPr>
              <a:defRPr/>
            </a:pPr>
            <a:r>
              <a:rPr lang="tr-TR" sz="3000" b="1" dirty="0">
                <a:effectLst>
                  <a:outerShdw blurRad="38100" dist="38100" dir="2700000" algn="tl">
                    <a:srgbClr val="000000">
                      <a:alpha val="43137"/>
                    </a:srgbClr>
                  </a:outerShdw>
                </a:effectLst>
              </a:rPr>
              <a:t>Yer Radarı Yöntemi </a:t>
            </a:r>
            <a:r>
              <a:rPr lang="tr-TR" sz="3000" b="1" dirty="0" smtClean="0">
                <a:effectLst>
                  <a:outerShdw blurRad="38100" dist="38100" dir="2700000" algn="tl">
                    <a:srgbClr val="000000">
                      <a:alpha val="43137"/>
                    </a:srgbClr>
                  </a:outerShdw>
                </a:effectLst>
              </a:rPr>
              <a:t>ve </a:t>
            </a:r>
          </a:p>
          <a:p>
            <a:pPr>
              <a:defRPr/>
            </a:pPr>
            <a:r>
              <a:rPr lang="tr-TR" sz="3000" b="1" dirty="0" smtClean="0">
                <a:effectLst>
                  <a:outerShdw blurRad="38100" dist="38100" dir="2700000" algn="tl">
                    <a:srgbClr val="000000">
                      <a:alpha val="43137"/>
                    </a:srgbClr>
                  </a:outerShdw>
                </a:effectLst>
              </a:rPr>
              <a:t>Modelleme </a:t>
            </a:r>
            <a:r>
              <a:rPr lang="tr-TR" sz="3000" b="1" dirty="0">
                <a:effectLst>
                  <a:outerShdw blurRad="38100" dist="38100" dir="2700000" algn="tl">
                    <a:srgbClr val="000000">
                      <a:alpha val="43137"/>
                    </a:srgbClr>
                  </a:outerShdw>
                </a:effectLst>
              </a:rPr>
              <a:t>Çalışmaları</a:t>
            </a:r>
            <a:endParaRPr lang="tr-TR" sz="3000" b="1" dirty="0">
              <a:effectLst>
                <a:outerShdw blurRad="38100" dist="38100" dir="2700000" algn="tl">
                  <a:srgbClr val="000000">
                    <a:alpha val="43137"/>
                  </a:srgbClr>
                </a:outerShdw>
              </a:effectLst>
            </a:endParaRPr>
          </a:p>
        </p:txBody>
      </p:sp>
      <p:sp>
        <p:nvSpPr>
          <p:cNvPr id="10" name="Rectangle 9"/>
          <p:cNvSpPr/>
          <p:nvPr/>
        </p:nvSpPr>
        <p:spPr>
          <a:xfrm>
            <a:off x="1831976" y="2039938"/>
            <a:ext cx="53975" cy="1471612"/>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tr-TR"/>
          </a:p>
        </p:txBody>
      </p:sp>
      <p:pic>
        <p:nvPicPr>
          <p:cNvPr id="1126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1976" y="4705350"/>
            <a:ext cx="1082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35164" y="1576388"/>
            <a:ext cx="71437" cy="19621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050668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19 Grup"/>
          <p:cNvGrpSpPr>
            <a:grpSpLocks/>
          </p:cNvGrpSpPr>
          <p:nvPr/>
        </p:nvGrpSpPr>
        <p:grpSpPr bwMode="auto">
          <a:xfrm>
            <a:off x="1524000" y="1"/>
            <a:ext cx="9144000" cy="792163"/>
            <a:chOff x="0" y="0"/>
            <a:chExt cx="9175475" cy="792000"/>
          </a:xfrm>
        </p:grpSpPr>
        <p:sp>
          <p:nvSpPr>
            <p:cNvPr id="10" name="Text Box 8"/>
            <p:cNvSpPr txBox="1">
              <a:spLocks noChangeArrowheads="1"/>
            </p:cNvSpPr>
            <p:nvPr/>
          </p:nvSpPr>
          <p:spPr bwMode="auto">
            <a:xfrm>
              <a:off x="755065" y="0"/>
              <a:ext cx="8420410" cy="792000"/>
            </a:xfrm>
            <a:prstGeom prst="rect">
              <a:avLst/>
            </a:prstGeom>
            <a:gradFill flip="none" rotWithShape="1">
              <a:gsLst>
                <a:gs pos="0">
                  <a:schemeClr val="bg1"/>
                </a:gs>
                <a:gs pos="100000">
                  <a:schemeClr val="bg2"/>
                </a:gs>
                <a:gs pos="100000">
                  <a:schemeClr val="tx2"/>
                </a:gs>
              </a:gsLst>
              <a:lin ang="0" scaled="0"/>
              <a:tileRect/>
            </a:gradFill>
            <a:ln w="9525">
              <a:noFill/>
              <a:miter lim="800000"/>
              <a:headEnd/>
              <a:tailEnd/>
            </a:ln>
          </p:spPr>
          <p:txBody>
            <a:bodyPr anchor="ctr"/>
            <a:lstStyle/>
            <a:p>
              <a:pPr marL="0" lvl="2" algn="r">
                <a:defRPr/>
              </a:pPr>
              <a:r>
                <a:rPr lang="tr-TR" sz="2400" dirty="0">
                  <a:solidFill>
                    <a:schemeClr val="bg1"/>
                  </a:solidFill>
                  <a:latin typeface="Arial" charset="0"/>
                  <a:cs typeface="Arial" charset="0"/>
                </a:rPr>
                <a:t>Sonuç denklemler ve Sonlu fark ifadeleri</a:t>
              </a:r>
              <a:endParaRPr lang="tr-TR" sz="2400" b="1" dirty="0">
                <a:solidFill>
                  <a:schemeClr val="bg1"/>
                </a:solidFill>
                <a:latin typeface="Arial" charset="0"/>
                <a:cs typeface="Arial" charset="0"/>
              </a:endParaRPr>
            </a:p>
          </p:txBody>
        </p:sp>
        <p:pic>
          <p:nvPicPr>
            <p:cNvPr id="20490" name="Picture 9" descr="C:\Users\ismail\Desktop\tezöneri ve tik\tez yazımı\GM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75" y="908050"/>
            <a:ext cx="47053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739" y="2349501"/>
            <a:ext cx="46577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1" y="4292600"/>
            <a:ext cx="54959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p:cNvPicPr>
            <a:picLocks noChangeAspect="1" noChangeArrowheads="1"/>
          </p:cNvPicPr>
          <p:nvPr/>
        </p:nvPicPr>
        <p:blipFill>
          <a:blip r:embed="rId6">
            <a:extLst>
              <a:ext uri="{28A0092B-C50C-407E-A947-70E740481C1C}">
                <a14:useLocalDpi xmlns:a14="http://schemas.microsoft.com/office/drawing/2010/main" val="0"/>
              </a:ext>
            </a:extLst>
          </a:blip>
          <a:srcRect b="50076"/>
          <a:stretch>
            <a:fillRect/>
          </a:stretch>
        </p:blipFill>
        <p:spPr bwMode="auto">
          <a:xfrm>
            <a:off x="2135189" y="1125539"/>
            <a:ext cx="10382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851" y="4652964"/>
            <a:ext cx="1857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
          <p:cNvPicPr>
            <a:picLocks noChangeAspect="1" noChangeArrowheads="1"/>
          </p:cNvPicPr>
          <p:nvPr/>
        </p:nvPicPr>
        <p:blipFill>
          <a:blip r:embed="rId6">
            <a:extLst>
              <a:ext uri="{28A0092B-C50C-407E-A947-70E740481C1C}">
                <a14:useLocalDpi xmlns:a14="http://schemas.microsoft.com/office/drawing/2010/main" val="0"/>
              </a:ext>
            </a:extLst>
          </a:blip>
          <a:srcRect t="49924"/>
          <a:stretch>
            <a:fillRect/>
          </a:stretch>
        </p:blipFill>
        <p:spPr bwMode="auto">
          <a:xfrm>
            <a:off x="2063751" y="2420939"/>
            <a:ext cx="10382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323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19 Grup"/>
          <p:cNvGrpSpPr>
            <a:grpSpLocks/>
          </p:cNvGrpSpPr>
          <p:nvPr/>
        </p:nvGrpSpPr>
        <p:grpSpPr bwMode="auto">
          <a:xfrm>
            <a:off x="1524000" y="1"/>
            <a:ext cx="9144000" cy="792163"/>
            <a:chOff x="0" y="0"/>
            <a:chExt cx="9175475" cy="792000"/>
          </a:xfrm>
        </p:grpSpPr>
        <p:sp>
          <p:nvSpPr>
            <p:cNvPr id="10" name="Text Box 8"/>
            <p:cNvSpPr txBox="1">
              <a:spLocks noChangeArrowheads="1"/>
            </p:cNvSpPr>
            <p:nvPr/>
          </p:nvSpPr>
          <p:spPr bwMode="auto">
            <a:xfrm>
              <a:off x="755065" y="0"/>
              <a:ext cx="8420410" cy="792000"/>
            </a:xfrm>
            <a:prstGeom prst="rect">
              <a:avLst/>
            </a:prstGeom>
            <a:gradFill flip="none" rotWithShape="1">
              <a:gsLst>
                <a:gs pos="0">
                  <a:schemeClr val="bg1"/>
                </a:gs>
                <a:gs pos="100000">
                  <a:schemeClr val="bg2"/>
                </a:gs>
                <a:gs pos="100000">
                  <a:schemeClr val="tx2"/>
                </a:gs>
              </a:gsLst>
              <a:lin ang="0" scaled="0"/>
              <a:tileRect/>
            </a:gradFill>
            <a:ln w="9525">
              <a:noFill/>
              <a:miter lim="800000"/>
              <a:headEnd/>
              <a:tailEnd/>
            </a:ln>
          </p:spPr>
          <p:txBody>
            <a:bodyPr anchor="ctr"/>
            <a:lstStyle/>
            <a:p>
              <a:pPr marL="0" lvl="2" algn="r">
                <a:defRPr/>
              </a:pPr>
              <a:r>
                <a:rPr lang="tr-TR" sz="2400" dirty="0">
                  <a:solidFill>
                    <a:schemeClr val="bg1"/>
                  </a:solidFill>
                  <a:latin typeface="Arial" charset="0"/>
                  <a:cs typeface="Arial" charset="0"/>
                </a:rPr>
                <a:t>Sonuç denklemler ve Sonlu fark ifadeleri</a:t>
              </a:r>
              <a:endParaRPr lang="tr-TR" sz="2400" b="1" dirty="0">
                <a:solidFill>
                  <a:schemeClr val="bg1"/>
                </a:solidFill>
                <a:latin typeface="Arial" charset="0"/>
                <a:cs typeface="Arial" charset="0"/>
              </a:endParaRPr>
            </a:p>
          </p:txBody>
        </p:sp>
        <p:pic>
          <p:nvPicPr>
            <p:cNvPr id="21510" name="Picture 9" descr="C:\Users\ismail\Desktop\tezöneri ve tik\tez yazımı\GM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89" y="1890714"/>
            <a:ext cx="545782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11 Metin kutusu"/>
          <p:cNvSpPr txBox="1">
            <a:spLocks noChangeArrowheads="1"/>
          </p:cNvSpPr>
          <p:nvPr/>
        </p:nvSpPr>
        <p:spPr bwMode="auto">
          <a:xfrm>
            <a:off x="2351089" y="5229225"/>
            <a:ext cx="792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a:t>TM modu için elektrik ve manyetik alanların sonlu fark ağındaki konumları</a:t>
            </a:r>
          </a:p>
        </p:txBody>
      </p:sp>
    </p:spTree>
    <p:extLst>
      <p:ext uri="{BB962C8B-B14F-4D97-AF65-F5344CB8AC3E}">
        <p14:creationId xmlns:p14="http://schemas.microsoft.com/office/powerpoint/2010/main" val="1430412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19 Grup"/>
          <p:cNvGrpSpPr>
            <a:grpSpLocks/>
          </p:cNvGrpSpPr>
          <p:nvPr/>
        </p:nvGrpSpPr>
        <p:grpSpPr bwMode="auto">
          <a:xfrm>
            <a:off x="1524000" y="1"/>
            <a:ext cx="9144000" cy="792163"/>
            <a:chOff x="0" y="0"/>
            <a:chExt cx="9175475" cy="792000"/>
          </a:xfrm>
        </p:grpSpPr>
        <p:sp>
          <p:nvSpPr>
            <p:cNvPr id="10" name="Text Box 8"/>
            <p:cNvSpPr txBox="1">
              <a:spLocks noChangeArrowheads="1"/>
            </p:cNvSpPr>
            <p:nvPr/>
          </p:nvSpPr>
          <p:spPr bwMode="auto">
            <a:xfrm>
              <a:off x="755065" y="0"/>
              <a:ext cx="8420410" cy="792000"/>
            </a:xfrm>
            <a:prstGeom prst="rect">
              <a:avLst/>
            </a:prstGeom>
            <a:gradFill flip="none" rotWithShape="1">
              <a:gsLst>
                <a:gs pos="0">
                  <a:schemeClr val="bg1"/>
                </a:gs>
                <a:gs pos="100000">
                  <a:schemeClr val="bg2"/>
                </a:gs>
                <a:gs pos="100000">
                  <a:schemeClr val="tx2"/>
                </a:gs>
              </a:gsLst>
              <a:lin ang="0" scaled="0"/>
              <a:tileRect/>
            </a:gradFill>
            <a:ln w="9525">
              <a:noFill/>
              <a:miter lim="800000"/>
              <a:headEnd/>
              <a:tailEnd/>
            </a:ln>
          </p:spPr>
          <p:txBody>
            <a:bodyPr anchor="ctr"/>
            <a:lstStyle/>
            <a:p>
              <a:pPr algn="ctr">
                <a:defRPr/>
              </a:pPr>
              <a:r>
                <a:rPr lang="tr-TR" sz="2400" dirty="0">
                  <a:solidFill>
                    <a:schemeClr val="bg1"/>
                  </a:solidFill>
                  <a:latin typeface="Arial" charset="0"/>
                  <a:cs typeface="Arial" charset="0"/>
                </a:rPr>
                <a:t>Bazı Materyallerin Dielektrik Sabiti</a:t>
              </a:r>
            </a:p>
          </p:txBody>
        </p:sp>
        <p:pic>
          <p:nvPicPr>
            <p:cNvPr id="22670" name="Picture 9" descr="C:\Users\ismail\Desktop\tezöneri ve tik\tez yazımı\GM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5" name="4 Tablo"/>
          <p:cNvGraphicFramePr>
            <a:graphicFrameLocks noGrp="1"/>
          </p:cNvGraphicFramePr>
          <p:nvPr/>
        </p:nvGraphicFramePr>
        <p:xfrm>
          <a:off x="1919288" y="1268414"/>
          <a:ext cx="2520950" cy="3976681"/>
        </p:xfrm>
        <a:graphic>
          <a:graphicData uri="http://schemas.openxmlformats.org/drawingml/2006/table">
            <a:tbl>
              <a:tblPr/>
              <a:tblGrid>
                <a:gridCol w="1260475">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tblGrid>
              <a:tr h="209299">
                <a:tc>
                  <a:txBody>
                    <a:bodyPr/>
                    <a:lstStyle/>
                    <a:p>
                      <a:pPr algn="just">
                        <a:lnSpc>
                          <a:spcPct val="150000"/>
                        </a:lnSpc>
                        <a:spcAft>
                          <a:spcPts val="0"/>
                        </a:spcAft>
                      </a:pPr>
                      <a:r>
                        <a:rPr lang="tr-TR" sz="800" b="1" dirty="0" err="1">
                          <a:latin typeface="Calibri"/>
                          <a:ea typeface="Calibri"/>
                          <a:cs typeface="Times New Roman"/>
                        </a:rPr>
                        <a:t>Material</a:t>
                      </a:r>
                      <a:endParaRPr lang="tr-TR" sz="800" dirty="0">
                        <a:latin typeface="Calibri"/>
                        <a:ea typeface="Calibri"/>
                        <a:cs typeface="Times New Roman"/>
                      </a:endParaRPr>
                    </a:p>
                  </a:txBody>
                  <a:tcPr marL="13199" marR="13199" marT="13197" marB="1319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b="1">
                          <a:latin typeface="Calibri"/>
                          <a:ea typeface="Calibri"/>
                          <a:cs typeface="Times New Roman"/>
                        </a:rPr>
                        <a:t>Dielectric Constant</a:t>
                      </a:r>
                      <a:endParaRPr lang="tr-TR" sz="800">
                        <a:latin typeface="Calibri"/>
                        <a:ea typeface="Calibri"/>
                        <a:cs typeface="Times New Roman"/>
                      </a:endParaRPr>
                    </a:p>
                  </a:txBody>
                  <a:tcPr marL="13199" marR="13199" marT="13197" marB="1319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09299">
                <a:tc>
                  <a:txBody>
                    <a:bodyPr/>
                    <a:lstStyle/>
                    <a:p>
                      <a:pPr algn="just">
                        <a:lnSpc>
                          <a:spcPct val="150000"/>
                        </a:lnSpc>
                        <a:spcAft>
                          <a:spcPts val="0"/>
                        </a:spcAft>
                      </a:pPr>
                      <a:r>
                        <a:rPr lang="tr-TR" sz="800">
                          <a:latin typeface="Calibri"/>
                          <a:ea typeface="Calibri"/>
                          <a:cs typeface="Times New Roman"/>
                        </a:rPr>
                        <a:t>Sand (dry)</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a:latin typeface="Calibri"/>
                          <a:ea typeface="Calibri"/>
                          <a:cs typeface="Times New Roman"/>
                        </a:rPr>
                        <a:t>3 - 6</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09299">
                <a:tc>
                  <a:txBody>
                    <a:bodyPr/>
                    <a:lstStyle/>
                    <a:p>
                      <a:pPr algn="just">
                        <a:lnSpc>
                          <a:spcPct val="150000"/>
                        </a:lnSpc>
                        <a:spcAft>
                          <a:spcPts val="0"/>
                        </a:spcAft>
                      </a:pPr>
                      <a:r>
                        <a:rPr lang="tr-TR" sz="800">
                          <a:latin typeface="Calibri"/>
                          <a:ea typeface="Calibri"/>
                          <a:cs typeface="Times New Roman"/>
                        </a:rPr>
                        <a:t>Sand (saturated)</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a:latin typeface="Calibri"/>
                          <a:ea typeface="Calibri"/>
                          <a:cs typeface="Times New Roman"/>
                        </a:rPr>
                        <a:t>20 - 30</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09299">
                <a:tc>
                  <a:txBody>
                    <a:bodyPr/>
                    <a:lstStyle/>
                    <a:p>
                      <a:pPr algn="just">
                        <a:lnSpc>
                          <a:spcPct val="150000"/>
                        </a:lnSpc>
                        <a:spcAft>
                          <a:spcPts val="0"/>
                        </a:spcAft>
                      </a:pPr>
                      <a:r>
                        <a:rPr lang="tr-TR" sz="800">
                          <a:latin typeface="Calibri"/>
                          <a:ea typeface="Calibri"/>
                          <a:cs typeface="Times New Roman"/>
                        </a:rPr>
                        <a:t>Silts</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a:latin typeface="Calibri"/>
                          <a:ea typeface="Calibri"/>
                          <a:cs typeface="Times New Roman"/>
                        </a:rPr>
                        <a:t>5 - 30</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09299">
                <a:tc>
                  <a:txBody>
                    <a:bodyPr/>
                    <a:lstStyle/>
                    <a:p>
                      <a:pPr algn="just">
                        <a:lnSpc>
                          <a:spcPct val="150000"/>
                        </a:lnSpc>
                        <a:spcAft>
                          <a:spcPts val="0"/>
                        </a:spcAft>
                      </a:pPr>
                      <a:r>
                        <a:rPr lang="tr-TR" sz="800">
                          <a:latin typeface="Calibri"/>
                          <a:ea typeface="Calibri"/>
                          <a:cs typeface="Times New Roman"/>
                        </a:rPr>
                        <a:t>Shales</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a:latin typeface="Calibri"/>
                          <a:ea typeface="Calibri"/>
                          <a:cs typeface="Times New Roman"/>
                        </a:rPr>
                        <a:t>5 - 15</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09299">
                <a:tc>
                  <a:txBody>
                    <a:bodyPr/>
                    <a:lstStyle/>
                    <a:p>
                      <a:pPr algn="just">
                        <a:lnSpc>
                          <a:spcPct val="150000"/>
                        </a:lnSpc>
                        <a:spcAft>
                          <a:spcPts val="0"/>
                        </a:spcAft>
                      </a:pPr>
                      <a:r>
                        <a:rPr lang="tr-TR" sz="800">
                          <a:latin typeface="Calibri"/>
                          <a:ea typeface="Calibri"/>
                          <a:cs typeface="Times New Roman"/>
                        </a:rPr>
                        <a:t>Clays</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a:latin typeface="Calibri"/>
                          <a:ea typeface="Calibri"/>
                          <a:cs typeface="Times New Roman"/>
                        </a:rPr>
                        <a:t>5 - 40</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09299">
                <a:tc>
                  <a:txBody>
                    <a:bodyPr/>
                    <a:lstStyle/>
                    <a:p>
                      <a:pPr algn="just">
                        <a:lnSpc>
                          <a:spcPct val="150000"/>
                        </a:lnSpc>
                        <a:spcAft>
                          <a:spcPts val="0"/>
                        </a:spcAft>
                      </a:pPr>
                      <a:r>
                        <a:rPr lang="tr-TR" sz="800">
                          <a:latin typeface="Calibri"/>
                          <a:ea typeface="Calibri"/>
                          <a:cs typeface="Times New Roman"/>
                        </a:rPr>
                        <a:t>Humid soil</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a:latin typeface="Calibri"/>
                          <a:ea typeface="Calibri"/>
                          <a:cs typeface="Times New Roman"/>
                        </a:rPr>
                        <a:t>30</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09299">
                <a:tc>
                  <a:txBody>
                    <a:bodyPr/>
                    <a:lstStyle/>
                    <a:p>
                      <a:pPr algn="just">
                        <a:lnSpc>
                          <a:spcPct val="150000"/>
                        </a:lnSpc>
                        <a:spcAft>
                          <a:spcPts val="0"/>
                        </a:spcAft>
                      </a:pPr>
                      <a:r>
                        <a:rPr lang="tr-TR" sz="800">
                          <a:latin typeface="Calibri"/>
                          <a:ea typeface="Calibri"/>
                          <a:cs typeface="Times New Roman"/>
                        </a:rPr>
                        <a:t>Cultivated soil</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a:latin typeface="Calibri"/>
                          <a:ea typeface="Calibri"/>
                          <a:cs typeface="Times New Roman"/>
                        </a:rPr>
                        <a:t>15</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09299">
                <a:tc>
                  <a:txBody>
                    <a:bodyPr/>
                    <a:lstStyle/>
                    <a:p>
                      <a:pPr algn="just">
                        <a:lnSpc>
                          <a:spcPct val="150000"/>
                        </a:lnSpc>
                        <a:spcAft>
                          <a:spcPts val="0"/>
                        </a:spcAft>
                      </a:pPr>
                      <a:r>
                        <a:rPr lang="tr-TR" sz="800">
                          <a:latin typeface="Calibri"/>
                          <a:ea typeface="Calibri"/>
                          <a:cs typeface="Times New Roman"/>
                        </a:rPr>
                        <a:t>Rocky soil</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a:latin typeface="Calibri"/>
                          <a:ea typeface="Calibri"/>
                          <a:cs typeface="Times New Roman"/>
                        </a:rPr>
                        <a:t>7</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209299">
                <a:tc>
                  <a:txBody>
                    <a:bodyPr/>
                    <a:lstStyle/>
                    <a:p>
                      <a:pPr algn="just">
                        <a:lnSpc>
                          <a:spcPct val="150000"/>
                        </a:lnSpc>
                        <a:spcAft>
                          <a:spcPts val="0"/>
                        </a:spcAft>
                      </a:pPr>
                      <a:r>
                        <a:rPr lang="tr-TR" sz="800">
                          <a:latin typeface="Calibri"/>
                          <a:ea typeface="Calibri"/>
                          <a:cs typeface="Times New Roman"/>
                        </a:rPr>
                        <a:t>Sandy soil (dry)</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a:latin typeface="Calibri"/>
                          <a:ea typeface="Calibri"/>
                          <a:cs typeface="Times New Roman"/>
                        </a:rPr>
                        <a:t>3</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209299">
                <a:tc>
                  <a:txBody>
                    <a:bodyPr/>
                    <a:lstStyle/>
                    <a:p>
                      <a:pPr algn="just">
                        <a:lnSpc>
                          <a:spcPct val="150000"/>
                        </a:lnSpc>
                        <a:spcAft>
                          <a:spcPts val="0"/>
                        </a:spcAft>
                      </a:pPr>
                      <a:r>
                        <a:rPr lang="tr-TR" sz="800">
                          <a:latin typeface="Calibri"/>
                          <a:ea typeface="Calibri"/>
                          <a:cs typeface="Times New Roman"/>
                        </a:rPr>
                        <a:t>Sandy soil (saturated)</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a:latin typeface="Calibri"/>
                          <a:ea typeface="Calibri"/>
                          <a:cs typeface="Times New Roman"/>
                        </a:rPr>
                        <a:t>19</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209299">
                <a:tc>
                  <a:txBody>
                    <a:bodyPr/>
                    <a:lstStyle/>
                    <a:p>
                      <a:pPr algn="just">
                        <a:lnSpc>
                          <a:spcPct val="150000"/>
                        </a:lnSpc>
                        <a:spcAft>
                          <a:spcPts val="0"/>
                        </a:spcAft>
                      </a:pPr>
                      <a:r>
                        <a:rPr lang="tr-TR" sz="800">
                          <a:latin typeface="Calibri"/>
                          <a:ea typeface="Calibri"/>
                          <a:cs typeface="Times New Roman"/>
                        </a:rPr>
                        <a:t>Clayey soil (dry)</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a:latin typeface="Calibri"/>
                          <a:ea typeface="Calibri"/>
                          <a:cs typeface="Times New Roman"/>
                        </a:rPr>
                        <a:t>2</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209299">
                <a:tc>
                  <a:txBody>
                    <a:bodyPr/>
                    <a:lstStyle/>
                    <a:p>
                      <a:pPr algn="just">
                        <a:lnSpc>
                          <a:spcPct val="150000"/>
                        </a:lnSpc>
                        <a:spcAft>
                          <a:spcPts val="0"/>
                        </a:spcAft>
                      </a:pPr>
                      <a:r>
                        <a:rPr lang="tr-TR" sz="800">
                          <a:latin typeface="Calibri"/>
                          <a:ea typeface="Calibri"/>
                          <a:cs typeface="Times New Roman"/>
                        </a:rPr>
                        <a:t>Clayey soil (saturated)</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a:latin typeface="Calibri"/>
                          <a:ea typeface="Calibri"/>
                          <a:cs typeface="Times New Roman"/>
                        </a:rPr>
                        <a:t>15</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209299">
                <a:tc>
                  <a:txBody>
                    <a:bodyPr/>
                    <a:lstStyle/>
                    <a:p>
                      <a:pPr algn="just">
                        <a:lnSpc>
                          <a:spcPct val="150000"/>
                        </a:lnSpc>
                        <a:spcAft>
                          <a:spcPts val="0"/>
                        </a:spcAft>
                      </a:pPr>
                      <a:r>
                        <a:rPr lang="tr-TR" sz="800">
                          <a:latin typeface="Calibri"/>
                          <a:ea typeface="Calibri"/>
                          <a:cs typeface="Times New Roman"/>
                        </a:rPr>
                        <a:t>Sandstone (saturated)</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a:latin typeface="Calibri"/>
                          <a:ea typeface="Calibri"/>
                          <a:cs typeface="Times New Roman"/>
                        </a:rPr>
                        <a:t>6</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r h="209299">
                <a:tc>
                  <a:txBody>
                    <a:bodyPr/>
                    <a:lstStyle/>
                    <a:p>
                      <a:pPr algn="just">
                        <a:lnSpc>
                          <a:spcPct val="150000"/>
                        </a:lnSpc>
                        <a:spcAft>
                          <a:spcPts val="0"/>
                        </a:spcAft>
                      </a:pPr>
                      <a:r>
                        <a:rPr lang="tr-TR" sz="800">
                          <a:solidFill>
                            <a:srgbClr val="FF0000"/>
                          </a:solidFill>
                          <a:latin typeface="Calibri"/>
                          <a:ea typeface="Calibri"/>
                          <a:cs typeface="Times New Roman"/>
                        </a:rPr>
                        <a:t>Limestone (dry)</a:t>
                      </a:r>
                      <a:endParaRPr lang="tr-TR" sz="800">
                        <a:latin typeface="Calibri"/>
                        <a:ea typeface="Calibri"/>
                        <a:cs typeface="Times New Roman"/>
                      </a:endParaRP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a:solidFill>
                            <a:srgbClr val="FF0000"/>
                          </a:solidFill>
                          <a:latin typeface="Calibri"/>
                          <a:ea typeface="Calibri"/>
                          <a:cs typeface="Times New Roman"/>
                        </a:rPr>
                        <a:t>7</a:t>
                      </a:r>
                      <a:endParaRPr lang="tr-TR" sz="800">
                        <a:latin typeface="Calibri"/>
                        <a:ea typeface="Calibri"/>
                        <a:cs typeface="Times New Roman"/>
                      </a:endParaRP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4"/>
                  </a:ext>
                </a:extLst>
              </a:tr>
              <a:tr h="209299">
                <a:tc>
                  <a:txBody>
                    <a:bodyPr/>
                    <a:lstStyle/>
                    <a:p>
                      <a:pPr algn="just">
                        <a:lnSpc>
                          <a:spcPct val="150000"/>
                        </a:lnSpc>
                        <a:spcAft>
                          <a:spcPts val="0"/>
                        </a:spcAft>
                      </a:pPr>
                      <a:r>
                        <a:rPr lang="tr-TR" sz="800">
                          <a:solidFill>
                            <a:srgbClr val="FF0000"/>
                          </a:solidFill>
                          <a:latin typeface="Calibri"/>
                          <a:ea typeface="Calibri"/>
                          <a:cs typeface="Times New Roman"/>
                        </a:rPr>
                        <a:t>Limestone (saturated)</a:t>
                      </a:r>
                      <a:endParaRPr lang="tr-TR" sz="800">
                        <a:latin typeface="Calibri"/>
                        <a:ea typeface="Calibri"/>
                        <a:cs typeface="Times New Roman"/>
                      </a:endParaRP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a:solidFill>
                            <a:srgbClr val="FF0000"/>
                          </a:solidFill>
                          <a:latin typeface="Calibri"/>
                          <a:ea typeface="Calibri"/>
                          <a:cs typeface="Times New Roman"/>
                        </a:rPr>
                        <a:t>4 - 8</a:t>
                      </a:r>
                      <a:endParaRPr lang="tr-TR" sz="800">
                        <a:latin typeface="Calibri"/>
                        <a:ea typeface="Calibri"/>
                        <a:cs typeface="Times New Roman"/>
                      </a:endParaRP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5"/>
                  </a:ext>
                </a:extLst>
              </a:tr>
              <a:tr h="209299">
                <a:tc>
                  <a:txBody>
                    <a:bodyPr/>
                    <a:lstStyle/>
                    <a:p>
                      <a:pPr algn="just">
                        <a:lnSpc>
                          <a:spcPct val="150000"/>
                        </a:lnSpc>
                        <a:spcAft>
                          <a:spcPts val="0"/>
                        </a:spcAft>
                      </a:pPr>
                      <a:r>
                        <a:rPr lang="tr-TR" sz="800">
                          <a:solidFill>
                            <a:srgbClr val="FF0000"/>
                          </a:solidFill>
                          <a:latin typeface="Calibri"/>
                          <a:ea typeface="Calibri"/>
                          <a:cs typeface="Times New Roman"/>
                        </a:rPr>
                        <a:t>Basalt (saturated)</a:t>
                      </a:r>
                      <a:endParaRPr lang="tr-TR" sz="800">
                        <a:latin typeface="Calibri"/>
                        <a:ea typeface="Calibri"/>
                        <a:cs typeface="Times New Roman"/>
                      </a:endParaRP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a:solidFill>
                            <a:srgbClr val="FF0000"/>
                          </a:solidFill>
                          <a:latin typeface="Calibri"/>
                          <a:ea typeface="Calibri"/>
                          <a:cs typeface="Times New Roman"/>
                        </a:rPr>
                        <a:t>8</a:t>
                      </a:r>
                      <a:endParaRPr lang="tr-TR" sz="800">
                        <a:latin typeface="Calibri"/>
                        <a:ea typeface="Calibri"/>
                        <a:cs typeface="Times New Roman"/>
                      </a:endParaRP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6"/>
                  </a:ext>
                </a:extLst>
              </a:tr>
              <a:tr h="209299">
                <a:tc>
                  <a:txBody>
                    <a:bodyPr/>
                    <a:lstStyle/>
                    <a:p>
                      <a:pPr algn="just">
                        <a:lnSpc>
                          <a:spcPct val="150000"/>
                        </a:lnSpc>
                        <a:spcAft>
                          <a:spcPts val="0"/>
                        </a:spcAft>
                      </a:pPr>
                      <a:r>
                        <a:rPr lang="tr-TR" sz="800">
                          <a:latin typeface="Calibri"/>
                          <a:ea typeface="Calibri"/>
                          <a:cs typeface="Times New Roman"/>
                        </a:rPr>
                        <a:t>Granite (dry)</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a:latin typeface="Calibri"/>
                          <a:ea typeface="Calibri"/>
                          <a:cs typeface="Times New Roman"/>
                        </a:rPr>
                        <a:t>5</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7"/>
                  </a:ext>
                </a:extLst>
              </a:tr>
              <a:tr h="209299">
                <a:tc>
                  <a:txBody>
                    <a:bodyPr/>
                    <a:lstStyle/>
                    <a:p>
                      <a:pPr algn="just">
                        <a:lnSpc>
                          <a:spcPct val="150000"/>
                        </a:lnSpc>
                        <a:spcAft>
                          <a:spcPts val="0"/>
                        </a:spcAft>
                      </a:pPr>
                      <a:r>
                        <a:rPr lang="tr-TR" sz="800">
                          <a:latin typeface="Calibri"/>
                          <a:ea typeface="Calibri"/>
                          <a:cs typeface="Times New Roman"/>
                        </a:rPr>
                        <a:t>Granite (saturated)</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just">
                        <a:lnSpc>
                          <a:spcPct val="150000"/>
                        </a:lnSpc>
                        <a:spcAft>
                          <a:spcPts val="0"/>
                        </a:spcAft>
                      </a:pPr>
                      <a:r>
                        <a:rPr lang="tr-TR" sz="800" dirty="0">
                          <a:latin typeface="Calibri"/>
                          <a:ea typeface="Calibri"/>
                          <a:cs typeface="Times New Roman"/>
                        </a:rPr>
                        <a:t>7</a:t>
                      </a:r>
                    </a:p>
                  </a:txBody>
                  <a:tcPr marL="13199" marR="13199" marT="13197" marB="1319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graphicFrame>
        <p:nvGraphicFramePr>
          <p:cNvPr id="8" name="7 Tablo"/>
          <p:cNvGraphicFramePr>
            <a:graphicFrameLocks noGrp="1"/>
          </p:cNvGraphicFramePr>
          <p:nvPr/>
        </p:nvGraphicFramePr>
        <p:xfrm>
          <a:off x="4440239" y="1916114"/>
          <a:ext cx="2808287" cy="4065583"/>
        </p:xfrm>
        <a:graphic>
          <a:graphicData uri="http://schemas.openxmlformats.org/drawingml/2006/table">
            <a:tbl>
              <a:tblPr/>
              <a:tblGrid>
                <a:gridCol w="1584162">
                  <a:extLst>
                    <a:ext uri="{9D8B030D-6E8A-4147-A177-3AD203B41FA5}">
                      <a16:colId xmlns:a16="http://schemas.microsoft.com/office/drawing/2014/main" val="20000"/>
                    </a:ext>
                  </a:extLst>
                </a:gridCol>
                <a:gridCol w="1224125">
                  <a:extLst>
                    <a:ext uri="{9D8B030D-6E8A-4147-A177-3AD203B41FA5}">
                      <a16:colId xmlns:a16="http://schemas.microsoft.com/office/drawing/2014/main" val="20001"/>
                    </a:ext>
                  </a:extLst>
                </a:gridCol>
              </a:tblGrid>
              <a:tr h="359311">
                <a:tc>
                  <a:txBody>
                    <a:bodyPr/>
                    <a:lstStyle/>
                    <a:p>
                      <a:pPr algn="just">
                        <a:lnSpc>
                          <a:spcPct val="150000"/>
                        </a:lnSpc>
                        <a:spcAft>
                          <a:spcPts val="0"/>
                        </a:spcAft>
                      </a:pPr>
                      <a:r>
                        <a:rPr lang="tr-TR" sz="900" dirty="0">
                          <a:solidFill>
                            <a:srgbClr val="444444"/>
                          </a:solidFill>
                          <a:latin typeface="inherit"/>
                          <a:ea typeface="Calibri"/>
                          <a:cs typeface="Times New Roman"/>
                        </a:rPr>
                        <a:t>Mutlak sabit (</a:t>
                      </a:r>
                      <a:r>
                        <a:rPr lang="tr-TR" sz="1500" dirty="0">
                          <a:solidFill>
                            <a:srgbClr val="444444"/>
                          </a:solidFill>
                          <a:latin typeface="Symbol"/>
                          <a:ea typeface="Calibri"/>
                          <a:cs typeface="Times New Roman"/>
                        </a:rPr>
                        <a:t>e</a:t>
                      </a:r>
                      <a:r>
                        <a:rPr lang="tr-TR" sz="700" baseline="-25000" dirty="0">
                          <a:solidFill>
                            <a:srgbClr val="444444"/>
                          </a:solidFill>
                          <a:latin typeface="inherit"/>
                          <a:ea typeface="Calibri"/>
                          <a:cs typeface="Times New Roman"/>
                        </a:rPr>
                        <a:t>0</a:t>
                      </a:r>
                      <a:r>
                        <a:rPr lang="tr-TR" sz="900" dirty="0">
                          <a:solidFill>
                            <a:srgbClr val="444444"/>
                          </a:solidFill>
                          <a:latin typeface="inherit"/>
                          <a:ea typeface="Calibri"/>
                          <a:cs typeface="Times New Roman"/>
                        </a:rPr>
                        <a:t> F/m)</a:t>
                      </a:r>
                      <a:endParaRPr lang="tr-TR" sz="900" dirty="0">
                        <a:latin typeface="Calibri"/>
                        <a:ea typeface="Calibri"/>
                        <a:cs typeface="Times New Roman"/>
                      </a:endParaRPr>
                    </a:p>
                  </a:txBody>
                  <a:tcPr marL="8154" marR="8154" marT="8156" marB="8156">
                    <a:lnL>
                      <a:noFill/>
                    </a:lnL>
                    <a:lnR>
                      <a:noFill/>
                    </a:lnR>
                    <a:lnT>
                      <a:noFill/>
                    </a:lnT>
                    <a:lnB>
                      <a:noFill/>
                    </a:lnB>
                  </a:tcPr>
                </a:tc>
                <a:tc>
                  <a:txBody>
                    <a:bodyPr/>
                    <a:lstStyle/>
                    <a:p>
                      <a:pPr algn="just">
                        <a:lnSpc>
                          <a:spcPct val="150000"/>
                        </a:lnSpc>
                        <a:spcAft>
                          <a:spcPts val="0"/>
                        </a:spcAft>
                      </a:pPr>
                      <a:r>
                        <a:rPr lang="tr-TR" sz="900" dirty="0">
                          <a:solidFill>
                            <a:srgbClr val="444444"/>
                          </a:solidFill>
                          <a:latin typeface="inherit"/>
                          <a:ea typeface="Calibri"/>
                          <a:cs typeface="Times New Roman"/>
                        </a:rPr>
                        <a:t>8.8549 x 10</a:t>
                      </a:r>
                      <a:r>
                        <a:rPr lang="tr-TR" sz="900" baseline="30000" dirty="0">
                          <a:solidFill>
                            <a:srgbClr val="444444"/>
                          </a:solidFill>
                          <a:latin typeface="inherit"/>
                          <a:ea typeface="Calibri"/>
                          <a:cs typeface="Times New Roman"/>
                        </a:rPr>
                        <a:t>-12</a:t>
                      </a:r>
                      <a:endParaRPr lang="tr-TR" sz="900" dirty="0">
                        <a:latin typeface="Calibri"/>
                        <a:ea typeface="Calibri"/>
                        <a:cs typeface="Times New Roman"/>
                      </a:endParaRPr>
                    </a:p>
                  </a:txBody>
                  <a:tcPr marL="8154" marR="8154" marT="8156" marB="8156">
                    <a:lnL>
                      <a:noFill/>
                    </a:lnL>
                    <a:lnR>
                      <a:noFill/>
                    </a:lnR>
                    <a:lnT>
                      <a:noFill/>
                    </a:lnT>
                    <a:lnB>
                      <a:noFill/>
                    </a:lnB>
                  </a:tcPr>
                </a:tc>
                <a:extLst>
                  <a:ext uri="{0D108BD9-81ED-4DB2-BD59-A6C34878D82A}">
                    <a16:rowId xmlns:a16="http://schemas.microsoft.com/office/drawing/2014/main" val="10000"/>
                  </a:ext>
                </a:extLst>
              </a:tr>
              <a:tr h="231642">
                <a:tc>
                  <a:txBody>
                    <a:bodyPr/>
                    <a:lstStyle/>
                    <a:p>
                      <a:pPr algn="just">
                        <a:lnSpc>
                          <a:spcPct val="150000"/>
                        </a:lnSpc>
                        <a:spcAft>
                          <a:spcPts val="0"/>
                        </a:spcAft>
                      </a:pPr>
                      <a:r>
                        <a:rPr lang="tr-TR" sz="900" dirty="0">
                          <a:solidFill>
                            <a:srgbClr val="FF0000"/>
                          </a:solidFill>
                          <a:latin typeface="inherit"/>
                          <a:ea typeface="Calibri"/>
                          <a:cs typeface="Times New Roman"/>
                        </a:rPr>
                        <a:t>Atmosfer</a:t>
                      </a:r>
                      <a:endParaRPr lang="tr-TR" sz="900" dirty="0">
                        <a:solidFill>
                          <a:srgbClr val="FF0000"/>
                        </a:solidFill>
                        <a:latin typeface="Calibri"/>
                        <a:ea typeface="Calibri"/>
                        <a:cs typeface="Times New Roman"/>
                      </a:endParaRPr>
                    </a:p>
                  </a:txBody>
                  <a:tcPr marL="8154" marR="8154" marT="8156" marB="8156">
                    <a:lnL>
                      <a:noFill/>
                    </a:lnL>
                    <a:lnR>
                      <a:noFill/>
                    </a:lnR>
                    <a:lnT>
                      <a:noFill/>
                    </a:lnT>
                    <a:lnB>
                      <a:noFill/>
                    </a:lnB>
                  </a:tcPr>
                </a:tc>
                <a:tc>
                  <a:txBody>
                    <a:bodyPr/>
                    <a:lstStyle/>
                    <a:p>
                      <a:pPr algn="just">
                        <a:lnSpc>
                          <a:spcPct val="150000"/>
                        </a:lnSpc>
                        <a:spcAft>
                          <a:spcPts val="0"/>
                        </a:spcAft>
                      </a:pPr>
                      <a:r>
                        <a:rPr lang="tr-TR" sz="900" dirty="0">
                          <a:solidFill>
                            <a:srgbClr val="FF0000"/>
                          </a:solidFill>
                          <a:latin typeface="inherit"/>
                          <a:ea typeface="Calibri"/>
                          <a:cs typeface="Times New Roman"/>
                        </a:rPr>
                        <a:t>1</a:t>
                      </a:r>
                      <a:endParaRPr lang="tr-TR" sz="900" dirty="0">
                        <a:solidFill>
                          <a:srgbClr val="FF0000"/>
                        </a:solidFill>
                        <a:latin typeface="Calibri"/>
                        <a:ea typeface="Calibri"/>
                        <a:cs typeface="Times New Roman"/>
                      </a:endParaRPr>
                    </a:p>
                  </a:txBody>
                  <a:tcPr marL="8154" marR="8154" marT="8156" marB="8156">
                    <a:lnL>
                      <a:noFill/>
                    </a:lnL>
                    <a:lnR>
                      <a:noFill/>
                    </a:lnR>
                    <a:lnT>
                      <a:noFill/>
                    </a:lnT>
                    <a:lnB>
                      <a:noFill/>
                    </a:lnB>
                  </a:tcPr>
                </a:tc>
                <a:extLst>
                  <a:ext uri="{0D108BD9-81ED-4DB2-BD59-A6C34878D82A}">
                    <a16:rowId xmlns:a16="http://schemas.microsoft.com/office/drawing/2014/main" val="10001"/>
                  </a:ext>
                </a:extLst>
              </a:tr>
              <a:tr h="231642">
                <a:tc>
                  <a:txBody>
                    <a:bodyPr/>
                    <a:lstStyle/>
                    <a:p>
                      <a:pPr algn="just">
                        <a:lnSpc>
                          <a:spcPct val="150000"/>
                        </a:lnSpc>
                        <a:spcAft>
                          <a:spcPts val="0"/>
                        </a:spcAft>
                      </a:pPr>
                      <a:r>
                        <a:rPr lang="tr-TR" sz="900">
                          <a:solidFill>
                            <a:srgbClr val="444444"/>
                          </a:solidFill>
                          <a:latin typeface="inherit"/>
                          <a:ea typeface="Calibri"/>
                          <a:cs typeface="Times New Roman"/>
                        </a:rPr>
                        <a:t>Telefon hattı yalıtkanı</a:t>
                      </a:r>
                      <a:endParaRPr lang="tr-TR" sz="900">
                        <a:latin typeface="Calibri"/>
                        <a:ea typeface="Calibri"/>
                        <a:cs typeface="Times New Roman"/>
                      </a:endParaRPr>
                    </a:p>
                  </a:txBody>
                  <a:tcPr marL="8154" marR="8154" marT="8156" marB="8156">
                    <a:lnL>
                      <a:noFill/>
                    </a:lnL>
                    <a:lnR>
                      <a:noFill/>
                    </a:lnR>
                    <a:lnT>
                      <a:noFill/>
                    </a:lnT>
                    <a:lnB>
                      <a:noFill/>
                    </a:lnB>
                  </a:tcPr>
                </a:tc>
                <a:tc>
                  <a:txBody>
                    <a:bodyPr/>
                    <a:lstStyle/>
                    <a:p>
                      <a:pPr algn="just">
                        <a:lnSpc>
                          <a:spcPct val="150000"/>
                        </a:lnSpc>
                        <a:spcAft>
                          <a:spcPts val="0"/>
                        </a:spcAft>
                      </a:pPr>
                      <a:r>
                        <a:rPr lang="tr-TR" sz="900">
                          <a:solidFill>
                            <a:srgbClr val="444444"/>
                          </a:solidFill>
                          <a:latin typeface="inherit"/>
                          <a:ea typeface="Calibri"/>
                          <a:cs typeface="Times New Roman"/>
                        </a:rPr>
                        <a:t>1.5</a:t>
                      </a:r>
                      <a:endParaRPr lang="tr-TR" sz="900">
                        <a:latin typeface="Calibri"/>
                        <a:ea typeface="Calibri"/>
                        <a:cs typeface="Times New Roman"/>
                      </a:endParaRPr>
                    </a:p>
                  </a:txBody>
                  <a:tcPr marL="8154" marR="8154" marT="8156" marB="8156">
                    <a:lnL>
                      <a:noFill/>
                    </a:lnL>
                    <a:lnR>
                      <a:noFill/>
                    </a:lnR>
                    <a:lnT>
                      <a:noFill/>
                    </a:lnT>
                    <a:lnB>
                      <a:noFill/>
                    </a:lnB>
                  </a:tcPr>
                </a:tc>
                <a:extLst>
                  <a:ext uri="{0D108BD9-81ED-4DB2-BD59-A6C34878D82A}">
                    <a16:rowId xmlns:a16="http://schemas.microsoft.com/office/drawing/2014/main" val="10002"/>
                  </a:ext>
                </a:extLst>
              </a:tr>
              <a:tr h="231642">
                <a:tc>
                  <a:txBody>
                    <a:bodyPr/>
                    <a:lstStyle/>
                    <a:p>
                      <a:pPr algn="just">
                        <a:lnSpc>
                          <a:spcPct val="150000"/>
                        </a:lnSpc>
                        <a:spcAft>
                          <a:spcPts val="0"/>
                        </a:spcAft>
                      </a:pPr>
                      <a:r>
                        <a:rPr lang="tr-TR" sz="900">
                          <a:solidFill>
                            <a:srgbClr val="444444"/>
                          </a:solidFill>
                          <a:latin typeface="inherit"/>
                          <a:ea typeface="Calibri"/>
                          <a:cs typeface="Times New Roman"/>
                        </a:rPr>
                        <a:t>Teflon</a:t>
                      </a:r>
                      <a:endParaRPr lang="tr-TR" sz="900">
                        <a:latin typeface="Calibri"/>
                        <a:ea typeface="Calibri"/>
                        <a:cs typeface="Times New Roman"/>
                      </a:endParaRPr>
                    </a:p>
                  </a:txBody>
                  <a:tcPr marL="8154" marR="8154" marT="8156" marB="8156">
                    <a:lnL>
                      <a:noFill/>
                    </a:lnL>
                    <a:lnR>
                      <a:noFill/>
                    </a:lnR>
                    <a:lnT>
                      <a:noFill/>
                    </a:lnT>
                    <a:lnB>
                      <a:noFill/>
                    </a:lnB>
                  </a:tcPr>
                </a:tc>
                <a:tc>
                  <a:txBody>
                    <a:bodyPr/>
                    <a:lstStyle/>
                    <a:p>
                      <a:pPr algn="just">
                        <a:lnSpc>
                          <a:spcPct val="150000"/>
                        </a:lnSpc>
                        <a:spcAft>
                          <a:spcPts val="0"/>
                        </a:spcAft>
                      </a:pPr>
                      <a:r>
                        <a:rPr lang="tr-TR" sz="900">
                          <a:solidFill>
                            <a:srgbClr val="444444"/>
                          </a:solidFill>
                          <a:latin typeface="inherit"/>
                          <a:ea typeface="Calibri"/>
                          <a:cs typeface="Times New Roman"/>
                        </a:rPr>
                        <a:t>2</a:t>
                      </a:r>
                      <a:endParaRPr lang="tr-TR" sz="900">
                        <a:latin typeface="Calibri"/>
                        <a:ea typeface="Calibri"/>
                        <a:cs typeface="Times New Roman"/>
                      </a:endParaRPr>
                    </a:p>
                  </a:txBody>
                  <a:tcPr marL="8154" marR="8154" marT="8156" marB="8156">
                    <a:lnL>
                      <a:noFill/>
                    </a:lnL>
                    <a:lnR>
                      <a:noFill/>
                    </a:lnR>
                    <a:lnT>
                      <a:noFill/>
                    </a:lnT>
                    <a:lnB>
                      <a:noFill/>
                    </a:lnB>
                  </a:tcPr>
                </a:tc>
                <a:extLst>
                  <a:ext uri="{0D108BD9-81ED-4DB2-BD59-A6C34878D82A}">
                    <a16:rowId xmlns:a16="http://schemas.microsoft.com/office/drawing/2014/main" val="10003"/>
                  </a:ext>
                </a:extLst>
              </a:tr>
              <a:tr h="231642">
                <a:tc>
                  <a:txBody>
                    <a:bodyPr/>
                    <a:lstStyle/>
                    <a:p>
                      <a:pPr algn="just">
                        <a:lnSpc>
                          <a:spcPct val="150000"/>
                        </a:lnSpc>
                        <a:spcAft>
                          <a:spcPts val="0"/>
                        </a:spcAft>
                      </a:pPr>
                      <a:r>
                        <a:rPr lang="tr-TR" sz="900" dirty="0">
                          <a:solidFill>
                            <a:srgbClr val="444444"/>
                          </a:solidFill>
                          <a:latin typeface="inherit"/>
                          <a:ea typeface="Calibri"/>
                          <a:cs typeface="Times New Roman"/>
                        </a:rPr>
                        <a:t>Yağ parafini</a:t>
                      </a:r>
                      <a:endParaRPr lang="tr-TR" sz="900" dirty="0">
                        <a:latin typeface="Calibri"/>
                        <a:ea typeface="Calibri"/>
                        <a:cs typeface="Times New Roman"/>
                      </a:endParaRPr>
                    </a:p>
                  </a:txBody>
                  <a:tcPr marL="8154" marR="8154" marT="8156" marB="8156">
                    <a:lnL>
                      <a:noFill/>
                    </a:lnL>
                    <a:lnR>
                      <a:noFill/>
                    </a:lnR>
                    <a:lnT>
                      <a:noFill/>
                    </a:lnT>
                    <a:lnB>
                      <a:noFill/>
                    </a:lnB>
                  </a:tcPr>
                </a:tc>
                <a:tc>
                  <a:txBody>
                    <a:bodyPr/>
                    <a:lstStyle/>
                    <a:p>
                      <a:pPr algn="just">
                        <a:lnSpc>
                          <a:spcPct val="150000"/>
                        </a:lnSpc>
                        <a:spcAft>
                          <a:spcPts val="0"/>
                        </a:spcAft>
                      </a:pPr>
                      <a:r>
                        <a:rPr lang="tr-TR" sz="900">
                          <a:solidFill>
                            <a:srgbClr val="444444"/>
                          </a:solidFill>
                          <a:latin typeface="inherit"/>
                          <a:ea typeface="Calibri"/>
                          <a:cs typeface="Times New Roman"/>
                        </a:rPr>
                        <a:t>2.2</a:t>
                      </a:r>
                      <a:endParaRPr lang="tr-TR" sz="900">
                        <a:latin typeface="Calibri"/>
                        <a:ea typeface="Calibri"/>
                        <a:cs typeface="Times New Roman"/>
                      </a:endParaRPr>
                    </a:p>
                  </a:txBody>
                  <a:tcPr marL="8154" marR="8154" marT="8156" marB="8156">
                    <a:lnL>
                      <a:noFill/>
                    </a:lnL>
                    <a:lnR>
                      <a:noFill/>
                    </a:lnR>
                    <a:lnT>
                      <a:noFill/>
                    </a:lnT>
                    <a:lnB>
                      <a:noFill/>
                    </a:lnB>
                  </a:tcPr>
                </a:tc>
                <a:extLst>
                  <a:ext uri="{0D108BD9-81ED-4DB2-BD59-A6C34878D82A}">
                    <a16:rowId xmlns:a16="http://schemas.microsoft.com/office/drawing/2014/main" val="10004"/>
                  </a:ext>
                </a:extLst>
              </a:tr>
              <a:tr h="231642">
                <a:tc>
                  <a:txBody>
                    <a:bodyPr/>
                    <a:lstStyle/>
                    <a:p>
                      <a:pPr algn="just">
                        <a:lnSpc>
                          <a:spcPct val="150000"/>
                        </a:lnSpc>
                        <a:spcAft>
                          <a:spcPts val="0"/>
                        </a:spcAft>
                      </a:pPr>
                      <a:r>
                        <a:rPr lang="tr-TR" sz="900">
                          <a:solidFill>
                            <a:srgbClr val="444444"/>
                          </a:solidFill>
                          <a:latin typeface="inherit"/>
                          <a:ea typeface="Calibri"/>
                          <a:cs typeface="Times New Roman"/>
                        </a:rPr>
                        <a:t>Balmumu</a:t>
                      </a:r>
                      <a:endParaRPr lang="tr-TR" sz="900">
                        <a:latin typeface="Calibri"/>
                        <a:ea typeface="Calibri"/>
                        <a:cs typeface="Times New Roman"/>
                      </a:endParaRPr>
                    </a:p>
                  </a:txBody>
                  <a:tcPr marL="8154" marR="8154" marT="8156" marB="8156">
                    <a:lnL>
                      <a:noFill/>
                    </a:lnL>
                    <a:lnR>
                      <a:noFill/>
                    </a:lnR>
                    <a:lnT>
                      <a:noFill/>
                    </a:lnT>
                    <a:lnB>
                      <a:noFill/>
                    </a:lnB>
                  </a:tcPr>
                </a:tc>
                <a:tc>
                  <a:txBody>
                    <a:bodyPr/>
                    <a:lstStyle/>
                    <a:p>
                      <a:pPr algn="just">
                        <a:lnSpc>
                          <a:spcPct val="150000"/>
                        </a:lnSpc>
                        <a:spcAft>
                          <a:spcPts val="0"/>
                        </a:spcAft>
                      </a:pPr>
                      <a:r>
                        <a:rPr lang="tr-TR" sz="900">
                          <a:solidFill>
                            <a:srgbClr val="444444"/>
                          </a:solidFill>
                          <a:latin typeface="inherit"/>
                          <a:ea typeface="Calibri"/>
                          <a:cs typeface="Times New Roman"/>
                        </a:rPr>
                        <a:t>2.2</a:t>
                      </a:r>
                      <a:endParaRPr lang="tr-TR" sz="900">
                        <a:latin typeface="Calibri"/>
                        <a:ea typeface="Calibri"/>
                        <a:cs typeface="Times New Roman"/>
                      </a:endParaRPr>
                    </a:p>
                  </a:txBody>
                  <a:tcPr marL="8154" marR="8154" marT="8156" marB="8156">
                    <a:lnL>
                      <a:noFill/>
                    </a:lnL>
                    <a:lnR>
                      <a:noFill/>
                    </a:lnR>
                    <a:lnT>
                      <a:noFill/>
                    </a:lnT>
                    <a:lnB>
                      <a:noFill/>
                    </a:lnB>
                  </a:tcPr>
                </a:tc>
                <a:extLst>
                  <a:ext uri="{0D108BD9-81ED-4DB2-BD59-A6C34878D82A}">
                    <a16:rowId xmlns:a16="http://schemas.microsoft.com/office/drawing/2014/main" val="10005"/>
                  </a:ext>
                </a:extLst>
              </a:tr>
              <a:tr h="231642">
                <a:tc>
                  <a:txBody>
                    <a:bodyPr/>
                    <a:lstStyle/>
                    <a:p>
                      <a:pPr algn="just">
                        <a:lnSpc>
                          <a:spcPct val="150000"/>
                        </a:lnSpc>
                        <a:spcAft>
                          <a:spcPts val="0"/>
                        </a:spcAft>
                      </a:pPr>
                      <a:r>
                        <a:rPr lang="tr-TR" sz="900">
                          <a:solidFill>
                            <a:srgbClr val="444444"/>
                          </a:solidFill>
                          <a:latin typeface="inherit"/>
                          <a:ea typeface="Calibri"/>
                          <a:cs typeface="Times New Roman"/>
                        </a:rPr>
                        <a:t>Petrol</a:t>
                      </a:r>
                      <a:endParaRPr lang="tr-TR" sz="900">
                        <a:latin typeface="Calibri"/>
                        <a:ea typeface="Calibri"/>
                        <a:cs typeface="Times New Roman"/>
                      </a:endParaRPr>
                    </a:p>
                  </a:txBody>
                  <a:tcPr marL="8154" marR="8154" marT="8156" marB="8156">
                    <a:lnL>
                      <a:noFill/>
                    </a:lnL>
                    <a:lnR>
                      <a:noFill/>
                    </a:lnR>
                    <a:lnT>
                      <a:noFill/>
                    </a:lnT>
                    <a:lnB>
                      <a:noFill/>
                    </a:lnB>
                  </a:tcPr>
                </a:tc>
                <a:tc>
                  <a:txBody>
                    <a:bodyPr/>
                    <a:lstStyle/>
                    <a:p>
                      <a:pPr algn="just">
                        <a:lnSpc>
                          <a:spcPct val="150000"/>
                        </a:lnSpc>
                        <a:spcAft>
                          <a:spcPts val="0"/>
                        </a:spcAft>
                      </a:pPr>
                      <a:r>
                        <a:rPr lang="tr-TR" sz="900">
                          <a:solidFill>
                            <a:srgbClr val="444444"/>
                          </a:solidFill>
                          <a:latin typeface="inherit"/>
                          <a:ea typeface="Calibri"/>
                          <a:cs typeface="Times New Roman"/>
                        </a:rPr>
                        <a:t>2.2</a:t>
                      </a:r>
                      <a:endParaRPr lang="tr-TR" sz="900">
                        <a:latin typeface="Calibri"/>
                        <a:ea typeface="Calibri"/>
                        <a:cs typeface="Times New Roman"/>
                      </a:endParaRPr>
                    </a:p>
                  </a:txBody>
                  <a:tcPr marL="8154" marR="8154" marT="8156" marB="8156">
                    <a:lnL>
                      <a:noFill/>
                    </a:lnL>
                    <a:lnR>
                      <a:noFill/>
                    </a:lnR>
                    <a:lnT>
                      <a:noFill/>
                    </a:lnT>
                    <a:lnB>
                      <a:noFill/>
                    </a:lnB>
                  </a:tcPr>
                </a:tc>
                <a:extLst>
                  <a:ext uri="{0D108BD9-81ED-4DB2-BD59-A6C34878D82A}">
                    <a16:rowId xmlns:a16="http://schemas.microsoft.com/office/drawing/2014/main" val="10006"/>
                  </a:ext>
                </a:extLst>
              </a:tr>
              <a:tr h="231642">
                <a:tc>
                  <a:txBody>
                    <a:bodyPr/>
                    <a:lstStyle/>
                    <a:p>
                      <a:pPr algn="just">
                        <a:lnSpc>
                          <a:spcPct val="150000"/>
                        </a:lnSpc>
                        <a:spcAft>
                          <a:spcPts val="0"/>
                        </a:spcAft>
                      </a:pPr>
                      <a:r>
                        <a:rPr lang="tr-TR" sz="900">
                          <a:solidFill>
                            <a:srgbClr val="444444"/>
                          </a:solidFill>
                          <a:latin typeface="inherit"/>
                          <a:ea typeface="Calibri"/>
                          <a:cs typeface="Times New Roman"/>
                        </a:rPr>
                        <a:t>Madeni yağ</a:t>
                      </a:r>
                      <a:endParaRPr lang="tr-TR" sz="900">
                        <a:latin typeface="Calibri"/>
                        <a:ea typeface="Calibri"/>
                        <a:cs typeface="Times New Roman"/>
                      </a:endParaRPr>
                    </a:p>
                  </a:txBody>
                  <a:tcPr marL="8154" marR="8154" marT="8156" marB="8156">
                    <a:lnL>
                      <a:noFill/>
                    </a:lnL>
                    <a:lnR>
                      <a:noFill/>
                    </a:lnR>
                    <a:lnT>
                      <a:noFill/>
                    </a:lnT>
                    <a:lnB>
                      <a:noFill/>
                    </a:lnB>
                  </a:tcPr>
                </a:tc>
                <a:tc>
                  <a:txBody>
                    <a:bodyPr/>
                    <a:lstStyle/>
                    <a:p>
                      <a:pPr algn="just">
                        <a:lnSpc>
                          <a:spcPct val="150000"/>
                        </a:lnSpc>
                        <a:spcAft>
                          <a:spcPts val="0"/>
                        </a:spcAft>
                      </a:pPr>
                      <a:r>
                        <a:rPr lang="tr-TR" sz="900">
                          <a:solidFill>
                            <a:srgbClr val="444444"/>
                          </a:solidFill>
                          <a:latin typeface="inherit"/>
                          <a:ea typeface="Calibri"/>
                          <a:cs typeface="Times New Roman"/>
                        </a:rPr>
                        <a:t>2.2</a:t>
                      </a:r>
                      <a:endParaRPr lang="tr-TR" sz="900">
                        <a:latin typeface="Calibri"/>
                        <a:ea typeface="Calibri"/>
                        <a:cs typeface="Times New Roman"/>
                      </a:endParaRPr>
                    </a:p>
                  </a:txBody>
                  <a:tcPr marL="8154" marR="8154" marT="8156" marB="8156">
                    <a:lnL>
                      <a:noFill/>
                    </a:lnL>
                    <a:lnR>
                      <a:noFill/>
                    </a:lnR>
                    <a:lnT>
                      <a:noFill/>
                    </a:lnT>
                    <a:lnB>
                      <a:noFill/>
                    </a:lnB>
                  </a:tcPr>
                </a:tc>
                <a:extLst>
                  <a:ext uri="{0D108BD9-81ED-4DB2-BD59-A6C34878D82A}">
                    <a16:rowId xmlns:a16="http://schemas.microsoft.com/office/drawing/2014/main" val="10007"/>
                  </a:ext>
                </a:extLst>
              </a:tr>
              <a:tr h="231642">
                <a:tc>
                  <a:txBody>
                    <a:bodyPr/>
                    <a:lstStyle/>
                    <a:p>
                      <a:pPr algn="just">
                        <a:lnSpc>
                          <a:spcPct val="150000"/>
                        </a:lnSpc>
                        <a:spcAft>
                          <a:spcPts val="0"/>
                        </a:spcAft>
                      </a:pPr>
                      <a:r>
                        <a:rPr lang="tr-TR" sz="900">
                          <a:solidFill>
                            <a:srgbClr val="444444"/>
                          </a:solidFill>
                          <a:latin typeface="inherit"/>
                          <a:ea typeface="Calibri"/>
                          <a:cs typeface="Times New Roman"/>
                        </a:rPr>
                        <a:t>Terebentin</a:t>
                      </a:r>
                      <a:endParaRPr lang="tr-TR" sz="900">
                        <a:latin typeface="Calibri"/>
                        <a:ea typeface="Calibri"/>
                        <a:cs typeface="Times New Roman"/>
                      </a:endParaRPr>
                    </a:p>
                  </a:txBody>
                  <a:tcPr marL="8154" marR="8154" marT="8156" marB="8156">
                    <a:lnL>
                      <a:noFill/>
                    </a:lnL>
                    <a:lnR>
                      <a:noFill/>
                    </a:lnR>
                    <a:lnT>
                      <a:noFill/>
                    </a:lnT>
                    <a:lnB>
                      <a:noFill/>
                    </a:lnB>
                  </a:tcPr>
                </a:tc>
                <a:tc>
                  <a:txBody>
                    <a:bodyPr/>
                    <a:lstStyle/>
                    <a:p>
                      <a:pPr algn="just">
                        <a:lnSpc>
                          <a:spcPct val="150000"/>
                        </a:lnSpc>
                        <a:spcAft>
                          <a:spcPts val="0"/>
                        </a:spcAft>
                      </a:pPr>
                      <a:r>
                        <a:rPr lang="tr-TR" sz="900">
                          <a:solidFill>
                            <a:srgbClr val="444444"/>
                          </a:solidFill>
                          <a:latin typeface="inherit"/>
                          <a:ea typeface="Calibri"/>
                          <a:cs typeface="Times New Roman"/>
                        </a:rPr>
                        <a:t>2.2</a:t>
                      </a:r>
                      <a:endParaRPr lang="tr-TR" sz="900">
                        <a:latin typeface="Calibri"/>
                        <a:ea typeface="Calibri"/>
                        <a:cs typeface="Times New Roman"/>
                      </a:endParaRPr>
                    </a:p>
                  </a:txBody>
                  <a:tcPr marL="8154" marR="8154" marT="8156" marB="8156">
                    <a:lnL>
                      <a:noFill/>
                    </a:lnL>
                    <a:lnR>
                      <a:noFill/>
                    </a:lnR>
                    <a:lnT>
                      <a:noFill/>
                    </a:lnT>
                    <a:lnB>
                      <a:noFill/>
                    </a:lnB>
                  </a:tcPr>
                </a:tc>
                <a:extLst>
                  <a:ext uri="{0D108BD9-81ED-4DB2-BD59-A6C34878D82A}">
                    <a16:rowId xmlns:a16="http://schemas.microsoft.com/office/drawing/2014/main" val="10008"/>
                  </a:ext>
                </a:extLst>
              </a:tr>
              <a:tr h="231642">
                <a:tc>
                  <a:txBody>
                    <a:bodyPr/>
                    <a:lstStyle/>
                    <a:p>
                      <a:pPr algn="just">
                        <a:lnSpc>
                          <a:spcPct val="150000"/>
                        </a:lnSpc>
                        <a:spcAft>
                          <a:spcPts val="0"/>
                        </a:spcAft>
                      </a:pPr>
                      <a:r>
                        <a:rPr lang="tr-TR" sz="900">
                          <a:solidFill>
                            <a:srgbClr val="444444"/>
                          </a:solidFill>
                          <a:latin typeface="inherit"/>
                          <a:ea typeface="Calibri"/>
                          <a:cs typeface="Times New Roman"/>
                        </a:rPr>
                        <a:t>Kağıt</a:t>
                      </a:r>
                      <a:endParaRPr lang="tr-TR" sz="900">
                        <a:latin typeface="Calibri"/>
                        <a:ea typeface="Calibri"/>
                        <a:cs typeface="Times New Roman"/>
                      </a:endParaRPr>
                    </a:p>
                  </a:txBody>
                  <a:tcPr marL="8154" marR="8154" marT="8156" marB="8156">
                    <a:lnL>
                      <a:noFill/>
                    </a:lnL>
                    <a:lnR>
                      <a:noFill/>
                    </a:lnR>
                    <a:lnT>
                      <a:noFill/>
                    </a:lnT>
                    <a:lnB>
                      <a:noFill/>
                    </a:lnB>
                  </a:tcPr>
                </a:tc>
                <a:tc>
                  <a:txBody>
                    <a:bodyPr/>
                    <a:lstStyle/>
                    <a:p>
                      <a:pPr algn="just">
                        <a:lnSpc>
                          <a:spcPct val="150000"/>
                        </a:lnSpc>
                        <a:spcAft>
                          <a:spcPts val="0"/>
                        </a:spcAft>
                      </a:pPr>
                      <a:r>
                        <a:rPr lang="tr-TR" sz="900">
                          <a:solidFill>
                            <a:srgbClr val="444444"/>
                          </a:solidFill>
                          <a:latin typeface="inherit"/>
                          <a:ea typeface="Calibri"/>
                          <a:cs typeface="Times New Roman"/>
                        </a:rPr>
                        <a:t>2.3</a:t>
                      </a:r>
                      <a:endParaRPr lang="tr-TR" sz="900">
                        <a:latin typeface="Calibri"/>
                        <a:ea typeface="Calibri"/>
                        <a:cs typeface="Times New Roman"/>
                      </a:endParaRPr>
                    </a:p>
                  </a:txBody>
                  <a:tcPr marL="8154" marR="8154" marT="8156" marB="8156">
                    <a:lnL>
                      <a:noFill/>
                    </a:lnL>
                    <a:lnR>
                      <a:noFill/>
                    </a:lnR>
                    <a:lnT>
                      <a:noFill/>
                    </a:lnT>
                    <a:lnB>
                      <a:noFill/>
                    </a:lnB>
                  </a:tcPr>
                </a:tc>
                <a:extLst>
                  <a:ext uri="{0D108BD9-81ED-4DB2-BD59-A6C34878D82A}">
                    <a16:rowId xmlns:a16="http://schemas.microsoft.com/office/drawing/2014/main" val="10009"/>
                  </a:ext>
                </a:extLst>
              </a:tr>
              <a:tr h="231642">
                <a:tc>
                  <a:txBody>
                    <a:bodyPr/>
                    <a:lstStyle/>
                    <a:p>
                      <a:pPr algn="just">
                        <a:lnSpc>
                          <a:spcPct val="150000"/>
                        </a:lnSpc>
                        <a:spcAft>
                          <a:spcPts val="0"/>
                        </a:spcAft>
                      </a:pPr>
                      <a:r>
                        <a:rPr lang="tr-TR" sz="900">
                          <a:solidFill>
                            <a:srgbClr val="444444"/>
                          </a:solidFill>
                          <a:latin typeface="inherit"/>
                          <a:ea typeface="Calibri"/>
                          <a:cs typeface="Times New Roman"/>
                        </a:rPr>
                        <a:t>Ebonit lifi</a:t>
                      </a:r>
                      <a:endParaRPr lang="tr-TR" sz="900">
                        <a:latin typeface="Calibri"/>
                        <a:ea typeface="Calibri"/>
                        <a:cs typeface="Times New Roman"/>
                      </a:endParaRPr>
                    </a:p>
                  </a:txBody>
                  <a:tcPr marL="8154" marR="8154" marT="8156" marB="8156">
                    <a:lnL>
                      <a:noFill/>
                    </a:lnL>
                    <a:lnR>
                      <a:noFill/>
                    </a:lnR>
                    <a:lnT>
                      <a:noFill/>
                    </a:lnT>
                    <a:lnB>
                      <a:noFill/>
                    </a:lnB>
                  </a:tcPr>
                </a:tc>
                <a:tc>
                  <a:txBody>
                    <a:bodyPr/>
                    <a:lstStyle/>
                    <a:p>
                      <a:pPr algn="just">
                        <a:lnSpc>
                          <a:spcPct val="150000"/>
                        </a:lnSpc>
                        <a:spcAft>
                          <a:spcPts val="0"/>
                        </a:spcAft>
                      </a:pPr>
                      <a:r>
                        <a:rPr lang="tr-TR" sz="900">
                          <a:solidFill>
                            <a:srgbClr val="444444"/>
                          </a:solidFill>
                          <a:latin typeface="inherit"/>
                          <a:ea typeface="Calibri"/>
                          <a:cs typeface="Times New Roman"/>
                        </a:rPr>
                        <a:t>2.5</a:t>
                      </a:r>
                      <a:endParaRPr lang="tr-TR" sz="900">
                        <a:latin typeface="Calibri"/>
                        <a:ea typeface="Calibri"/>
                        <a:cs typeface="Times New Roman"/>
                      </a:endParaRPr>
                    </a:p>
                  </a:txBody>
                  <a:tcPr marL="8154" marR="8154" marT="8156" marB="8156">
                    <a:lnL>
                      <a:noFill/>
                    </a:lnL>
                    <a:lnR>
                      <a:noFill/>
                    </a:lnR>
                    <a:lnT>
                      <a:noFill/>
                    </a:lnT>
                    <a:lnB>
                      <a:noFill/>
                    </a:lnB>
                  </a:tcPr>
                </a:tc>
                <a:extLst>
                  <a:ext uri="{0D108BD9-81ED-4DB2-BD59-A6C34878D82A}">
                    <a16:rowId xmlns:a16="http://schemas.microsoft.com/office/drawing/2014/main" val="10010"/>
                  </a:ext>
                </a:extLst>
              </a:tr>
              <a:tr h="231642">
                <a:tc>
                  <a:txBody>
                    <a:bodyPr/>
                    <a:lstStyle/>
                    <a:p>
                      <a:pPr algn="just">
                        <a:lnSpc>
                          <a:spcPct val="150000"/>
                        </a:lnSpc>
                        <a:spcAft>
                          <a:spcPts val="0"/>
                        </a:spcAft>
                      </a:pPr>
                      <a:r>
                        <a:rPr lang="tr-TR" sz="900">
                          <a:solidFill>
                            <a:srgbClr val="444444"/>
                          </a:solidFill>
                          <a:latin typeface="inherit"/>
                          <a:ea typeface="Calibri"/>
                          <a:cs typeface="Times New Roman"/>
                        </a:rPr>
                        <a:t>Yumuşak kauçuk</a:t>
                      </a:r>
                      <a:endParaRPr lang="tr-TR" sz="900">
                        <a:latin typeface="Calibri"/>
                        <a:ea typeface="Calibri"/>
                        <a:cs typeface="Times New Roman"/>
                      </a:endParaRPr>
                    </a:p>
                  </a:txBody>
                  <a:tcPr marL="8154" marR="8154" marT="8156" marB="8156">
                    <a:lnL>
                      <a:noFill/>
                    </a:lnL>
                    <a:lnR>
                      <a:noFill/>
                    </a:lnR>
                    <a:lnT>
                      <a:noFill/>
                    </a:lnT>
                    <a:lnB>
                      <a:noFill/>
                    </a:lnB>
                  </a:tcPr>
                </a:tc>
                <a:tc>
                  <a:txBody>
                    <a:bodyPr/>
                    <a:lstStyle/>
                    <a:p>
                      <a:pPr algn="just">
                        <a:lnSpc>
                          <a:spcPct val="150000"/>
                        </a:lnSpc>
                        <a:spcAft>
                          <a:spcPts val="0"/>
                        </a:spcAft>
                      </a:pPr>
                      <a:r>
                        <a:rPr lang="tr-TR" sz="900">
                          <a:solidFill>
                            <a:srgbClr val="444444"/>
                          </a:solidFill>
                          <a:latin typeface="inherit"/>
                          <a:ea typeface="Calibri"/>
                          <a:cs typeface="Times New Roman"/>
                        </a:rPr>
                        <a:t>2.5</a:t>
                      </a:r>
                      <a:endParaRPr lang="tr-TR" sz="900">
                        <a:latin typeface="Calibri"/>
                        <a:ea typeface="Calibri"/>
                        <a:cs typeface="Times New Roman"/>
                      </a:endParaRPr>
                    </a:p>
                  </a:txBody>
                  <a:tcPr marL="8154" marR="8154" marT="8156" marB="8156">
                    <a:lnL>
                      <a:noFill/>
                    </a:lnL>
                    <a:lnR>
                      <a:noFill/>
                    </a:lnR>
                    <a:lnT>
                      <a:noFill/>
                    </a:lnT>
                    <a:lnB>
                      <a:noFill/>
                    </a:lnB>
                  </a:tcPr>
                </a:tc>
                <a:extLst>
                  <a:ext uri="{0D108BD9-81ED-4DB2-BD59-A6C34878D82A}">
                    <a16:rowId xmlns:a16="http://schemas.microsoft.com/office/drawing/2014/main" val="10011"/>
                  </a:ext>
                </a:extLst>
              </a:tr>
              <a:tr h="231642">
                <a:tc>
                  <a:txBody>
                    <a:bodyPr/>
                    <a:lstStyle/>
                    <a:p>
                      <a:pPr algn="just">
                        <a:lnSpc>
                          <a:spcPct val="150000"/>
                        </a:lnSpc>
                        <a:spcAft>
                          <a:spcPts val="0"/>
                        </a:spcAft>
                      </a:pPr>
                      <a:r>
                        <a:rPr lang="tr-TR" sz="900">
                          <a:solidFill>
                            <a:srgbClr val="444444"/>
                          </a:solidFill>
                          <a:latin typeface="inherit"/>
                          <a:ea typeface="Calibri"/>
                          <a:cs typeface="Times New Roman"/>
                        </a:rPr>
                        <a:t>Bitkisel yağ</a:t>
                      </a:r>
                      <a:endParaRPr lang="tr-TR" sz="900">
                        <a:latin typeface="Calibri"/>
                        <a:ea typeface="Calibri"/>
                        <a:cs typeface="Times New Roman"/>
                      </a:endParaRPr>
                    </a:p>
                  </a:txBody>
                  <a:tcPr marL="8154" marR="8154" marT="8156" marB="8156">
                    <a:lnL>
                      <a:noFill/>
                    </a:lnL>
                    <a:lnR>
                      <a:noFill/>
                    </a:lnR>
                    <a:lnT>
                      <a:noFill/>
                    </a:lnT>
                    <a:lnB>
                      <a:noFill/>
                    </a:lnB>
                  </a:tcPr>
                </a:tc>
                <a:tc>
                  <a:txBody>
                    <a:bodyPr/>
                    <a:lstStyle/>
                    <a:p>
                      <a:pPr algn="just">
                        <a:lnSpc>
                          <a:spcPct val="150000"/>
                        </a:lnSpc>
                        <a:spcAft>
                          <a:spcPts val="0"/>
                        </a:spcAft>
                      </a:pPr>
                      <a:r>
                        <a:rPr lang="tr-TR" sz="900" dirty="0">
                          <a:solidFill>
                            <a:srgbClr val="444444"/>
                          </a:solidFill>
                          <a:latin typeface="inherit"/>
                          <a:ea typeface="Calibri"/>
                          <a:cs typeface="Times New Roman"/>
                        </a:rPr>
                        <a:t>2.5</a:t>
                      </a:r>
                      <a:endParaRPr lang="tr-TR" sz="900" dirty="0">
                        <a:latin typeface="Calibri"/>
                        <a:ea typeface="Calibri"/>
                        <a:cs typeface="Times New Roman"/>
                      </a:endParaRPr>
                    </a:p>
                  </a:txBody>
                  <a:tcPr marL="8154" marR="8154" marT="8156" marB="8156">
                    <a:lnL>
                      <a:noFill/>
                    </a:lnL>
                    <a:lnR>
                      <a:noFill/>
                    </a:lnR>
                    <a:lnT>
                      <a:noFill/>
                    </a:lnT>
                    <a:lnB>
                      <a:noFill/>
                    </a:lnB>
                  </a:tcPr>
                </a:tc>
                <a:extLst>
                  <a:ext uri="{0D108BD9-81ED-4DB2-BD59-A6C34878D82A}">
                    <a16:rowId xmlns:a16="http://schemas.microsoft.com/office/drawing/2014/main" val="10012"/>
                  </a:ext>
                </a:extLst>
              </a:tr>
              <a:tr h="231642">
                <a:tc>
                  <a:txBody>
                    <a:bodyPr/>
                    <a:lstStyle/>
                    <a:p>
                      <a:pPr algn="just">
                        <a:lnSpc>
                          <a:spcPct val="150000"/>
                        </a:lnSpc>
                        <a:spcAft>
                          <a:spcPts val="0"/>
                        </a:spcAft>
                      </a:pPr>
                      <a:r>
                        <a:rPr lang="tr-TR" sz="900">
                          <a:solidFill>
                            <a:srgbClr val="444444"/>
                          </a:solidFill>
                          <a:latin typeface="inherit"/>
                          <a:ea typeface="Calibri"/>
                          <a:cs typeface="Times New Roman"/>
                        </a:rPr>
                        <a:t>Zeytinyağı</a:t>
                      </a:r>
                      <a:endParaRPr lang="tr-TR" sz="900">
                        <a:latin typeface="Calibri"/>
                        <a:ea typeface="Calibri"/>
                        <a:cs typeface="Times New Roman"/>
                      </a:endParaRPr>
                    </a:p>
                  </a:txBody>
                  <a:tcPr marL="8154" marR="8154" marT="8156" marB="8156">
                    <a:lnL>
                      <a:noFill/>
                    </a:lnL>
                    <a:lnR>
                      <a:noFill/>
                    </a:lnR>
                    <a:lnT>
                      <a:noFill/>
                    </a:lnT>
                    <a:lnB>
                      <a:noFill/>
                    </a:lnB>
                  </a:tcPr>
                </a:tc>
                <a:tc>
                  <a:txBody>
                    <a:bodyPr/>
                    <a:lstStyle/>
                    <a:p>
                      <a:pPr algn="just">
                        <a:lnSpc>
                          <a:spcPct val="150000"/>
                        </a:lnSpc>
                        <a:spcAft>
                          <a:spcPts val="0"/>
                        </a:spcAft>
                      </a:pPr>
                      <a:r>
                        <a:rPr lang="tr-TR" sz="900">
                          <a:solidFill>
                            <a:srgbClr val="444444"/>
                          </a:solidFill>
                          <a:latin typeface="inherit"/>
                          <a:ea typeface="Calibri"/>
                          <a:cs typeface="Times New Roman"/>
                        </a:rPr>
                        <a:t>3</a:t>
                      </a:r>
                      <a:endParaRPr lang="tr-TR" sz="900">
                        <a:latin typeface="Calibri"/>
                        <a:ea typeface="Calibri"/>
                        <a:cs typeface="Times New Roman"/>
                      </a:endParaRPr>
                    </a:p>
                  </a:txBody>
                  <a:tcPr marL="8154" marR="8154" marT="8156" marB="8156">
                    <a:lnL>
                      <a:noFill/>
                    </a:lnL>
                    <a:lnR>
                      <a:noFill/>
                    </a:lnR>
                    <a:lnT>
                      <a:noFill/>
                    </a:lnT>
                    <a:lnB>
                      <a:noFill/>
                    </a:lnB>
                  </a:tcPr>
                </a:tc>
                <a:extLst>
                  <a:ext uri="{0D108BD9-81ED-4DB2-BD59-A6C34878D82A}">
                    <a16:rowId xmlns:a16="http://schemas.microsoft.com/office/drawing/2014/main" val="10013"/>
                  </a:ext>
                </a:extLst>
              </a:tr>
              <a:tr h="231642">
                <a:tc>
                  <a:txBody>
                    <a:bodyPr/>
                    <a:lstStyle/>
                    <a:p>
                      <a:pPr algn="just">
                        <a:lnSpc>
                          <a:spcPct val="150000"/>
                        </a:lnSpc>
                        <a:spcAft>
                          <a:spcPts val="0"/>
                        </a:spcAft>
                      </a:pPr>
                      <a:r>
                        <a:rPr lang="tr-TR" sz="900">
                          <a:solidFill>
                            <a:srgbClr val="444444"/>
                          </a:solidFill>
                          <a:latin typeface="inherit"/>
                          <a:ea typeface="Calibri"/>
                          <a:cs typeface="Times New Roman"/>
                        </a:rPr>
                        <a:t>Polisitiren</a:t>
                      </a:r>
                      <a:endParaRPr lang="tr-TR" sz="900">
                        <a:latin typeface="Calibri"/>
                        <a:ea typeface="Calibri"/>
                        <a:cs typeface="Times New Roman"/>
                      </a:endParaRPr>
                    </a:p>
                  </a:txBody>
                  <a:tcPr marL="8154" marR="8154" marT="8156" marB="8156">
                    <a:lnL>
                      <a:noFill/>
                    </a:lnL>
                    <a:lnR>
                      <a:noFill/>
                    </a:lnR>
                    <a:lnT>
                      <a:noFill/>
                    </a:lnT>
                    <a:lnB>
                      <a:noFill/>
                    </a:lnB>
                  </a:tcPr>
                </a:tc>
                <a:tc>
                  <a:txBody>
                    <a:bodyPr/>
                    <a:lstStyle/>
                    <a:p>
                      <a:pPr algn="just">
                        <a:lnSpc>
                          <a:spcPct val="150000"/>
                        </a:lnSpc>
                        <a:spcAft>
                          <a:spcPts val="0"/>
                        </a:spcAft>
                      </a:pPr>
                      <a:r>
                        <a:rPr lang="tr-TR" sz="900">
                          <a:solidFill>
                            <a:srgbClr val="444444"/>
                          </a:solidFill>
                          <a:latin typeface="inherit"/>
                          <a:ea typeface="Calibri"/>
                          <a:cs typeface="Times New Roman"/>
                        </a:rPr>
                        <a:t>3</a:t>
                      </a:r>
                      <a:endParaRPr lang="tr-TR" sz="900">
                        <a:latin typeface="Calibri"/>
                        <a:ea typeface="Calibri"/>
                        <a:cs typeface="Times New Roman"/>
                      </a:endParaRPr>
                    </a:p>
                  </a:txBody>
                  <a:tcPr marL="8154" marR="8154" marT="8156" marB="8156">
                    <a:lnL>
                      <a:noFill/>
                    </a:lnL>
                    <a:lnR>
                      <a:noFill/>
                    </a:lnR>
                    <a:lnT>
                      <a:noFill/>
                    </a:lnT>
                    <a:lnB>
                      <a:noFill/>
                    </a:lnB>
                  </a:tcPr>
                </a:tc>
                <a:extLst>
                  <a:ext uri="{0D108BD9-81ED-4DB2-BD59-A6C34878D82A}">
                    <a16:rowId xmlns:a16="http://schemas.microsoft.com/office/drawing/2014/main" val="10014"/>
                  </a:ext>
                </a:extLst>
              </a:tr>
              <a:tr h="231642">
                <a:tc>
                  <a:txBody>
                    <a:bodyPr/>
                    <a:lstStyle/>
                    <a:p>
                      <a:pPr algn="just">
                        <a:lnSpc>
                          <a:spcPct val="150000"/>
                        </a:lnSpc>
                        <a:spcAft>
                          <a:spcPts val="0"/>
                        </a:spcAft>
                      </a:pPr>
                      <a:r>
                        <a:rPr lang="tr-TR" sz="900">
                          <a:solidFill>
                            <a:srgbClr val="444444"/>
                          </a:solidFill>
                          <a:latin typeface="inherit"/>
                          <a:ea typeface="Calibri"/>
                          <a:cs typeface="Times New Roman"/>
                        </a:rPr>
                        <a:t>Pleksiglas</a:t>
                      </a:r>
                      <a:endParaRPr lang="tr-TR" sz="900">
                        <a:latin typeface="Calibri"/>
                        <a:ea typeface="Calibri"/>
                        <a:cs typeface="Times New Roman"/>
                      </a:endParaRPr>
                    </a:p>
                  </a:txBody>
                  <a:tcPr marL="8154" marR="8154" marT="8156" marB="8156">
                    <a:lnL>
                      <a:noFill/>
                    </a:lnL>
                    <a:lnR>
                      <a:noFill/>
                    </a:lnR>
                    <a:lnT>
                      <a:noFill/>
                    </a:lnT>
                    <a:lnB>
                      <a:noFill/>
                    </a:lnB>
                  </a:tcPr>
                </a:tc>
                <a:tc>
                  <a:txBody>
                    <a:bodyPr/>
                    <a:lstStyle/>
                    <a:p>
                      <a:pPr algn="just">
                        <a:lnSpc>
                          <a:spcPct val="150000"/>
                        </a:lnSpc>
                        <a:spcAft>
                          <a:spcPts val="0"/>
                        </a:spcAft>
                      </a:pPr>
                      <a:r>
                        <a:rPr lang="tr-TR" sz="900">
                          <a:solidFill>
                            <a:srgbClr val="444444"/>
                          </a:solidFill>
                          <a:latin typeface="inherit"/>
                          <a:ea typeface="Calibri"/>
                          <a:cs typeface="Times New Roman"/>
                        </a:rPr>
                        <a:t>3.2</a:t>
                      </a:r>
                      <a:endParaRPr lang="tr-TR" sz="900">
                        <a:latin typeface="Calibri"/>
                        <a:ea typeface="Calibri"/>
                        <a:cs typeface="Times New Roman"/>
                      </a:endParaRPr>
                    </a:p>
                  </a:txBody>
                  <a:tcPr marL="8154" marR="8154" marT="8156" marB="8156">
                    <a:lnL>
                      <a:noFill/>
                    </a:lnL>
                    <a:lnR>
                      <a:noFill/>
                    </a:lnR>
                    <a:lnT>
                      <a:noFill/>
                    </a:lnT>
                    <a:lnB>
                      <a:noFill/>
                    </a:lnB>
                  </a:tcPr>
                </a:tc>
                <a:extLst>
                  <a:ext uri="{0D108BD9-81ED-4DB2-BD59-A6C34878D82A}">
                    <a16:rowId xmlns:a16="http://schemas.microsoft.com/office/drawing/2014/main" val="10015"/>
                  </a:ext>
                </a:extLst>
              </a:tr>
              <a:tr h="231642">
                <a:tc>
                  <a:txBody>
                    <a:bodyPr/>
                    <a:lstStyle/>
                    <a:p>
                      <a:pPr algn="just">
                        <a:lnSpc>
                          <a:spcPts val="1125"/>
                        </a:lnSpc>
                        <a:spcAft>
                          <a:spcPts val="0"/>
                        </a:spcAft>
                      </a:pPr>
                      <a:r>
                        <a:rPr lang="tr-TR" sz="900" dirty="0" smtClean="0">
                          <a:solidFill>
                            <a:srgbClr val="FF0000"/>
                          </a:solidFill>
                          <a:latin typeface="inherit"/>
                          <a:ea typeface="Calibri"/>
                          <a:cs typeface="Arial"/>
                        </a:rPr>
                        <a:t>Zift</a:t>
                      </a:r>
                      <a:endParaRPr lang="tr-TR" sz="1100" dirty="0">
                        <a:solidFill>
                          <a:srgbClr val="FF0000"/>
                        </a:solidFill>
                        <a:latin typeface="Calibri"/>
                        <a:ea typeface="Calibri"/>
                        <a:cs typeface="Times New Roman"/>
                      </a:endParaRPr>
                    </a:p>
                  </a:txBody>
                  <a:tcPr marL="19050" marR="19050" marT="19055" marB="19055" anchor="ctr">
                    <a:lnL>
                      <a:noFill/>
                    </a:lnL>
                    <a:lnR>
                      <a:noFill/>
                    </a:lnR>
                    <a:lnT>
                      <a:noFill/>
                    </a:lnT>
                    <a:lnB>
                      <a:noFill/>
                    </a:lnB>
                  </a:tcPr>
                </a:tc>
                <a:tc>
                  <a:txBody>
                    <a:bodyPr/>
                    <a:lstStyle/>
                    <a:p>
                      <a:pPr algn="just">
                        <a:lnSpc>
                          <a:spcPts val="1125"/>
                        </a:lnSpc>
                        <a:spcAft>
                          <a:spcPts val="0"/>
                        </a:spcAft>
                      </a:pPr>
                      <a:r>
                        <a:rPr lang="tr-TR" sz="900" dirty="0">
                          <a:solidFill>
                            <a:srgbClr val="FF0000"/>
                          </a:solidFill>
                          <a:latin typeface="inherit"/>
                          <a:ea typeface="Calibri"/>
                          <a:cs typeface="Arial"/>
                        </a:rPr>
                        <a:t>4</a:t>
                      </a:r>
                      <a:endParaRPr lang="tr-TR" sz="1100" dirty="0">
                        <a:solidFill>
                          <a:srgbClr val="FF0000"/>
                        </a:solidFill>
                        <a:latin typeface="Calibri"/>
                        <a:ea typeface="Calibri"/>
                        <a:cs typeface="Times New Roman"/>
                      </a:endParaRPr>
                    </a:p>
                  </a:txBody>
                  <a:tcPr marL="19050" marR="19050" marT="19055" marB="19055" anchor="ctr">
                    <a:lnL>
                      <a:noFill/>
                    </a:lnL>
                    <a:lnR>
                      <a:noFill/>
                    </a:lnR>
                    <a:lnT>
                      <a:noFill/>
                    </a:lnT>
                    <a:lnB>
                      <a:noFill/>
                    </a:lnB>
                  </a:tcPr>
                </a:tc>
                <a:extLst>
                  <a:ext uri="{0D108BD9-81ED-4DB2-BD59-A6C34878D82A}">
                    <a16:rowId xmlns:a16="http://schemas.microsoft.com/office/drawing/2014/main" val="10016"/>
                  </a:ext>
                </a:extLst>
              </a:tr>
            </a:tbl>
          </a:graphicData>
        </a:graphic>
      </p:graphicFrame>
      <p:graphicFrame>
        <p:nvGraphicFramePr>
          <p:cNvPr id="11" name="10 Tablo"/>
          <p:cNvGraphicFramePr>
            <a:graphicFrameLocks noGrp="1"/>
          </p:cNvGraphicFramePr>
          <p:nvPr/>
        </p:nvGraphicFramePr>
        <p:xfrm>
          <a:off x="7464426" y="1844675"/>
          <a:ext cx="3203575" cy="4064000"/>
        </p:xfrm>
        <a:graphic>
          <a:graphicData uri="http://schemas.openxmlformats.org/drawingml/2006/table">
            <a:tbl>
              <a:tblPr/>
              <a:tblGrid>
                <a:gridCol w="1800047">
                  <a:extLst>
                    <a:ext uri="{9D8B030D-6E8A-4147-A177-3AD203B41FA5}">
                      <a16:colId xmlns:a16="http://schemas.microsoft.com/office/drawing/2014/main" val="20000"/>
                    </a:ext>
                  </a:extLst>
                </a:gridCol>
                <a:gridCol w="1403528">
                  <a:extLst>
                    <a:ext uri="{9D8B030D-6E8A-4147-A177-3AD203B41FA5}">
                      <a16:colId xmlns:a16="http://schemas.microsoft.com/office/drawing/2014/main" val="20001"/>
                    </a:ext>
                  </a:extLst>
                </a:gridCol>
              </a:tblGrid>
              <a:tr h="203200">
                <a:tc>
                  <a:txBody>
                    <a:bodyPr/>
                    <a:lstStyle/>
                    <a:p>
                      <a:pPr algn="just">
                        <a:lnSpc>
                          <a:spcPct val="150000"/>
                        </a:lnSpc>
                        <a:spcAft>
                          <a:spcPts val="0"/>
                        </a:spcAft>
                      </a:pPr>
                      <a:r>
                        <a:rPr lang="tr-TR" sz="800" dirty="0">
                          <a:solidFill>
                            <a:srgbClr val="444444"/>
                          </a:solidFill>
                          <a:latin typeface="inherit"/>
                          <a:ea typeface="Calibri"/>
                          <a:cs typeface="Times New Roman"/>
                        </a:rPr>
                        <a:t>Sülfür</a:t>
                      </a:r>
                      <a:endParaRPr lang="tr-TR" sz="800" dirty="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a:solidFill>
                            <a:srgbClr val="444444"/>
                          </a:solidFill>
                          <a:latin typeface="inherit"/>
                          <a:ea typeface="Calibri"/>
                          <a:cs typeface="Times New Roman"/>
                        </a:rPr>
                        <a:t>3.5</a:t>
                      </a:r>
                      <a:endParaRPr lang="tr-TR" sz="80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00"/>
                  </a:ext>
                </a:extLst>
              </a:tr>
              <a:tr h="203200">
                <a:tc>
                  <a:txBody>
                    <a:bodyPr/>
                    <a:lstStyle/>
                    <a:p>
                      <a:pPr algn="just">
                        <a:lnSpc>
                          <a:spcPct val="150000"/>
                        </a:lnSpc>
                        <a:spcAft>
                          <a:spcPts val="0"/>
                        </a:spcAft>
                      </a:pPr>
                      <a:r>
                        <a:rPr lang="tr-TR" sz="800">
                          <a:solidFill>
                            <a:srgbClr val="444444"/>
                          </a:solidFill>
                          <a:latin typeface="inherit"/>
                          <a:ea typeface="Calibri"/>
                          <a:cs typeface="Times New Roman"/>
                        </a:rPr>
                        <a:t>Bakalit</a:t>
                      </a:r>
                      <a:endParaRPr lang="tr-TR" sz="80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a:solidFill>
                            <a:srgbClr val="444444"/>
                          </a:solidFill>
                          <a:latin typeface="inherit"/>
                          <a:ea typeface="Calibri"/>
                          <a:cs typeface="Times New Roman"/>
                        </a:rPr>
                        <a:t>3.6</a:t>
                      </a:r>
                      <a:endParaRPr lang="tr-TR" sz="80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01"/>
                  </a:ext>
                </a:extLst>
              </a:tr>
              <a:tr h="203200">
                <a:tc>
                  <a:txBody>
                    <a:bodyPr/>
                    <a:lstStyle/>
                    <a:p>
                      <a:pPr algn="just">
                        <a:lnSpc>
                          <a:spcPct val="150000"/>
                        </a:lnSpc>
                        <a:spcAft>
                          <a:spcPts val="0"/>
                        </a:spcAft>
                      </a:pPr>
                      <a:r>
                        <a:rPr lang="tr-TR" sz="800">
                          <a:solidFill>
                            <a:srgbClr val="444444"/>
                          </a:solidFill>
                          <a:latin typeface="inherit"/>
                          <a:ea typeface="Calibri"/>
                          <a:cs typeface="Times New Roman"/>
                        </a:rPr>
                        <a:t>Araldit</a:t>
                      </a:r>
                      <a:endParaRPr lang="tr-TR" sz="80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a:solidFill>
                            <a:srgbClr val="444444"/>
                          </a:solidFill>
                          <a:latin typeface="inherit"/>
                          <a:ea typeface="Calibri"/>
                          <a:cs typeface="Times New Roman"/>
                        </a:rPr>
                        <a:t>3.6</a:t>
                      </a:r>
                      <a:endParaRPr lang="tr-TR" sz="80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02"/>
                  </a:ext>
                </a:extLst>
              </a:tr>
              <a:tr h="203200">
                <a:tc>
                  <a:txBody>
                    <a:bodyPr/>
                    <a:lstStyle/>
                    <a:p>
                      <a:pPr algn="just">
                        <a:lnSpc>
                          <a:spcPct val="150000"/>
                        </a:lnSpc>
                        <a:spcAft>
                          <a:spcPts val="0"/>
                        </a:spcAft>
                      </a:pPr>
                      <a:r>
                        <a:rPr lang="tr-TR" sz="800" dirty="0">
                          <a:solidFill>
                            <a:srgbClr val="444444"/>
                          </a:solidFill>
                          <a:latin typeface="inherit"/>
                          <a:ea typeface="Calibri"/>
                          <a:cs typeface="Times New Roman"/>
                        </a:rPr>
                        <a:t>Ebonit</a:t>
                      </a:r>
                      <a:endParaRPr lang="tr-TR" sz="800" dirty="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a:solidFill>
                            <a:srgbClr val="444444"/>
                          </a:solidFill>
                          <a:latin typeface="inherit"/>
                          <a:ea typeface="Calibri"/>
                          <a:cs typeface="Times New Roman"/>
                        </a:rPr>
                        <a:t>4</a:t>
                      </a:r>
                      <a:endParaRPr lang="tr-TR" sz="80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03"/>
                  </a:ext>
                </a:extLst>
              </a:tr>
              <a:tr h="203200">
                <a:tc>
                  <a:txBody>
                    <a:bodyPr/>
                    <a:lstStyle/>
                    <a:p>
                      <a:pPr algn="just">
                        <a:lnSpc>
                          <a:spcPct val="150000"/>
                        </a:lnSpc>
                        <a:spcAft>
                          <a:spcPts val="0"/>
                        </a:spcAft>
                      </a:pPr>
                      <a:r>
                        <a:rPr lang="tr-TR" sz="800">
                          <a:solidFill>
                            <a:srgbClr val="444444"/>
                          </a:solidFill>
                          <a:latin typeface="inherit"/>
                          <a:ea typeface="Calibri"/>
                          <a:cs typeface="Times New Roman"/>
                        </a:rPr>
                        <a:t>Presli ağaç</a:t>
                      </a:r>
                      <a:endParaRPr lang="tr-TR" sz="80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a:solidFill>
                            <a:srgbClr val="444444"/>
                          </a:solidFill>
                          <a:latin typeface="inherit"/>
                          <a:ea typeface="Calibri"/>
                          <a:cs typeface="Times New Roman"/>
                        </a:rPr>
                        <a:t>4</a:t>
                      </a:r>
                      <a:endParaRPr lang="tr-TR" sz="80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04"/>
                  </a:ext>
                </a:extLst>
              </a:tr>
              <a:tr h="203200">
                <a:tc>
                  <a:txBody>
                    <a:bodyPr/>
                    <a:lstStyle/>
                    <a:p>
                      <a:pPr algn="just">
                        <a:lnSpc>
                          <a:spcPct val="150000"/>
                        </a:lnSpc>
                        <a:spcAft>
                          <a:spcPts val="0"/>
                        </a:spcAft>
                      </a:pPr>
                      <a:r>
                        <a:rPr lang="tr-TR" sz="800">
                          <a:solidFill>
                            <a:srgbClr val="444444"/>
                          </a:solidFill>
                          <a:latin typeface="inherit"/>
                          <a:ea typeface="Calibri"/>
                          <a:cs typeface="Times New Roman"/>
                        </a:rPr>
                        <a:t>Yağlı kağıt</a:t>
                      </a:r>
                      <a:endParaRPr lang="tr-TR" sz="80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a:solidFill>
                            <a:srgbClr val="444444"/>
                          </a:solidFill>
                          <a:latin typeface="inherit"/>
                          <a:ea typeface="Calibri"/>
                          <a:cs typeface="Times New Roman"/>
                        </a:rPr>
                        <a:t>4</a:t>
                      </a:r>
                      <a:endParaRPr lang="tr-TR" sz="80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05"/>
                  </a:ext>
                </a:extLst>
              </a:tr>
              <a:tr h="203200">
                <a:tc>
                  <a:txBody>
                    <a:bodyPr/>
                    <a:lstStyle/>
                    <a:p>
                      <a:pPr algn="just">
                        <a:lnSpc>
                          <a:spcPct val="150000"/>
                        </a:lnSpc>
                        <a:spcAft>
                          <a:spcPts val="0"/>
                        </a:spcAft>
                      </a:pPr>
                      <a:r>
                        <a:rPr lang="tr-TR" sz="800" dirty="0">
                          <a:solidFill>
                            <a:srgbClr val="444444"/>
                          </a:solidFill>
                          <a:latin typeface="inherit"/>
                          <a:ea typeface="Calibri"/>
                          <a:cs typeface="Times New Roman"/>
                        </a:rPr>
                        <a:t>Yüksek gerilim hattı yalıtkanı</a:t>
                      </a:r>
                      <a:endParaRPr lang="tr-TR" sz="800" dirty="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a:solidFill>
                            <a:srgbClr val="444444"/>
                          </a:solidFill>
                          <a:latin typeface="inherit"/>
                          <a:ea typeface="Calibri"/>
                          <a:cs typeface="Times New Roman"/>
                        </a:rPr>
                        <a:t>4.2</a:t>
                      </a:r>
                      <a:endParaRPr lang="tr-TR" sz="80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06"/>
                  </a:ext>
                </a:extLst>
              </a:tr>
              <a:tr h="203200">
                <a:tc>
                  <a:txBody>
                    <a:bodyPr/>
                    <a:lstStyle/>
                    <a:p>
                      <a:pPr algn="just">
                        <a:lnSpc>
                          <a:spcPct val="150000"/>
                        </a:lnSpc>
                        <a:spcAft>
                          <a:spcPts val="0"/>
                        </a:spcAft>
                      </a:pPr>
                      <a:r>
                        <a:rPr lang="tr-TR" sz="800">
                          <a:solidFill>
                            <a:srgbClr val="444444"/>
                          </a:solidFill>
                          <a:latin typeface="inherit"/>
                          <a:ea typeface="Calibri"/>
                          <a:cs typeface="Times New Roman"/>
                        </a:rPr>
                        <a:t>Porselen</a:t>
                      </a:r>
                      <a:endParaRPr lang="tr-TR" sz="80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a:solidFill>
                            <a:srgbClr val="444444"/>
                          </a:solidFill>
                          <a:latin typeface="inherit"/>
                          <a:ea typeface="Calibri"/>
                          <a:cs typeface="Times New Roman"/>
                        </a:rPr>
                        <a:t>4.4</a:t>
                      </a:r>
                      <a:endParaRPr lang="tr-TR" sz="80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07"/>
                  </a:ext>
                </a:extLst>
              </a:tr>
              <a:tr h="203200">
                <a:tc>
                  <a:txBody>
                    <a:bodyPr/>
                    <a:lstStyle/>
                    <a:p>
                      <a:pPr algn="just">
                        <a:lnSpc>
                          <a:spcPct val="150000"/>
                        </a:lnSpc>
                        <a:spcAft>
                          <a:spcPts val="0"/>
                        </a:spcAft>
                      </a:pPr>
                      <a:r>
                        <a:rPr lang="tr-TR" sz="800" dirty="0" err="1">
                          <a:solidFill>
                            <a:srgbClr val="444444"/>
                          </a:solidFill>
                          <a:latin typeface="inherit"/>
                          <a:ea typeface="Calibri"/>
                          <a:cs typeface="Times New Roman"/>
                        </a:rPr>
                        <a:t>Kuartz</a:t>
                      </a:r>
                      <a:endParaRPr lang="tr-TR" sz="800" dirty="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a:solidFill>
                            <a:srgbClr val="444444"/>
                          </a:solidFill>
                          <a:latin typeface="inherit"/>
                          <a:ea typeface="Calibri"/>
                          <a:cs typeface="Times New Roman"/>
                        </a:rPr>
                        <a:t>4.5</a:t>
                      </a:r>
                      <a:endParaRPr lang="tr-TR" sz="80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08"/>
                  </a:ext>
                </a:extLst>
              </a:tr>
              <a:tr h="203200">
                <a:tc>
                  <a:txBody>
                    <a:bodyPr/>
                    <a:lstStyle/>
                    <a:p>
                      <a:pPr algn="just">
                        <a:lnSpc>
                          <a:spcPct val="150000"/>
                        </a:lnSpc>
                        <a:spcAft>
                          <a:spcPts val="0"/>
                        </a:spcAft>
                      </a:pPr>
                      <a:r>
                        <a:rPr lang="tr-TR" sz="800" dirty="0">
                          <a:solidFill>
                            <a:srgbClr val="444444"/>
                          </a:solidFill>
                          <a:latin typeface="inherit"/>
                          <a:ea typeface="Calibri"/>
                          <a:cs typeface="Times New Roman"/>
                        </a:rPr>
                        <a:t>Sert kağıt</a:t>
                      </a:r>
                      <a:endParaRPr lang="tr-TR" sz="800" dirty="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a:solidFill>
                            <a:srgbClr val="444444"/>
                          </a:solidFill>
                          <a:latin typeface="inherit"/>
                          <a:ea typeface="Calibri"/>
                          <a:cs typeface="Times New Roman"/>
                        </a:rPr>
                        <a:t>4.5</a:t>
                      </a:r>
                      <a:endParaRPr lang="tr-TR" sz="80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09"/>
                  </a:ext>
                </a:extLst>
              </a:tr>
              <a:tr h="203200">
                <a:tc>
                  <a:txBody>
                    <a:bodyPr/>
                    <a:lstStyle/>
                    <a:p>
                      <a:pPr algn="just">
                        <a:lnSpc>
                          <a:spcPct val="150000"/>
                        </a:lnSpc>
                        <a:spcAft>
                          <a:spcPts val="0"/>
                        </a:spcAft>
                      </a:pPr>
                      <a:r>
                        <a:rPr lang="tr-TR" sz="800">
                          <a:solidFill>
                            <a:srgbClr val="444444"/>
                          </a:solidFill>
                          <a:latin typeface="inherit"/>
                          <a:ea typeface="Calibri"/>
                          <a:cs typeface="Times New Roman"/>
                        </a:rPr>
                        <a:t>Ağır mineral yağı</a:t>
                      </a:r>
                      <a:endParaRPr lang="tr-TR" sz="80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a:solidFill>
                            <a:srgbClr val="444444"/>
                          </a:solidFill>
                          <a:latin typeface="inherit"/>
                          <a:ea typeface="Calibri"/>
                          <a:cs typeface="Times New Roman"/>
                        </a:rPr>
                        <a:t>4.7</a:t>
                      </a:r>
                      <a:endParaRPr lang="tr-TR" sz="80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10"/>
                  </a:ext>
                </a:extLst>
              </a:tr>
              <a:tr h="203200">
                <a:tc>
                  <a:txBody>
                    <a:bodyPr/>
                    <a:lstStyle/>
                    <a:p>
                      <a:pPr algn="just">
                        <a:lnSpc>
                          <a:spcPct val="150000"/>
                        </a:lnSpc>
                        <a:spcAft>
                          <a:spcPts val="0"/>
                        </a:spcAft>
                      </a:pPr>
                      <a:r>
                        <a:rPr lang="tr-TR" sz="800">
                          <a:solidFill>
                            <a:srgbClr val="444444"/>
                          </a:solidFill>
                          <a:latin typeface="inherit"/>
                          <a:ea typeface="Calibri"/>
                          <a:cs typeface="Times New Roman"/>
                        </a:rPr>
                        <a:t>Cam</a:t>
                      </a:r>
                      <a:endParaRPr lang="tr-TR" sz="80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a:solidFill>
                            <a:srgbClr val="444444"/>
                          </a:solidFill>
                          <a:latin typeface="inherit"/>
                          <a:ea typeface="Calibri"/>
                          <a:cs typeface="Times New Roman"/>
                        </a:rPr>
                        <a:t>5</a:t>
                      </a:r>
                      <a:endParaRPr lang="tr-TR" sz="80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11"/>
                  </a:ext>
                </a:extLst>
              </a:tr>
              <a:tr h="203200">
                <a:tc>
                  <a:txBody>
                    <a:bodyPr/>
                    <a:lstStyle/>
                    <a:p>
                      <a:pPr algn="just">
                        <a:lnSpc>
                          <a:spcPct val="150000"/>
                        </a:lnSpc>
                        <a:spcAft>
                          <a:spcPts val="0"/>
                        </a:spcAft>
                      </a:pPr>
                      <a:r>
                        <a:rPr lang="tr-TR" sz="800" dirty="0">
                          <a:solidFill>
                            <a:srgbClr val="FF0000"/>
                          </a:solidFill>
                          <a:latin typeface="inherit"/>
                          <a:ea typeface="Calibri"/>
                          <a:cs typeface="Times New Roman"/>
                        </a:rPr>
                        <a:t>Naylon</a:t>
                      </a:r>
                      <a:endParaRPr lang="tr-TR" sz="800" dirty="0">
                        <a:solidFill>
                          <a:srgbClr val="FF0000"/>
                        </a:solidFill>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dirty="0">
                          <a:solidFill>
                            <a:srgbClr val="FF0000"/>
                          </a:solidFill>
                          <a:latin typeface="inherit"/>
                          <a:ea typeface="Calibri"/>
                          <a:cs typeface="Times New Roman"/>
                        </a:rPr>
                        <a:t>5</a:t>
                      </a:r>
                      <a:endParaRPr lang="tr-TR" sz="800" dirty="0">
                        <a:solidFill>
                          <a:srgbClr val="FF0000"/>
                        </a:solidFill>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12"/>
                  </a:ext>
                </a:extLst>
              </a:tr>
              <a:tr h="203200">
                <a:tc>
                  <a:txBody>
                    <a:bodyPr/>
                    <a:lstStyle/>
                    <a:p>
                      <a:pPr algn="just">
                        <a:lnSpc>
                          <a:spcPct val="150000"/>
                        </a:lnSpc>
                        <a:spcAft>
                          <a:spcPts val="0"/>
                        </a:spcAft>
                      </a:pPr>
                      <a:r>
                        <a:rPr lang="tr-TR" sz="800">
                          <a:solidFill>
                            <a:srgbClr val="444444"/>
                          </a:solidFill>
                          <a:latin typeface="inherit"/>
                          <a:ea typeface="Calibri"/>
                          <a:cs typeface="Times New Roman"/>
                        </a:rPr>
                        <a:t>Mikanit</a:t>
                      </a:r>
                      <a:endParaRPr lang="tr-TR" sz="80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a:solidFill>
                            <a:srgbClr val="444444"/>
                          </a:solidFill>
                          <a:latin typeface="inherit"/>
                          <a:ea typeface="Calibri"/>
                          <a:cs typeface="Times New Roman"/>
                        </a:rPr>
                        <a:t>5</a:t>
                      </a:r>
                      <a:endParaRPr lang="tr-TR" sz="80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13"/>
                  </a:ext>
                </a:extLst>
              </a:tr>
              <a:tr h="203200">
                <a:tc>
                  <a:txBody>
                    <a:bodyPr/>
                    <a:lstStyle/>
                    <a:p>
                      <a:pPr algn="just">
                        <a:lnSpc>
                          <a:spcPct val="150000"/>
                        </a:lnSpc>
                        <a:spcAft>
                          <a:spcPts val="0"/>
                        </a:spcAft>
                      </a:pPr>
                      <a:r>
                        <a:rPr lang="tr-TR" sz="800">
                          <a:solidFill>
                            <a:srgbClr val="444444"/>
                          </a:solidFill>
                          <a:latin typeface="inherit"/>
                          <a:ea typeface="Calibri"/>
                          <a:cs typeface="Times New Roman"/>
                        </a:rPr>
                        <a:t>Zımpara kağıdı</a:t>
                      </a:r>
                      <a:endParaRPr lang="tr-TR" sz="80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a:solidFill>
                            <a:srgbClr val="444444"/>
                          </a:solidFill>
                          <a:latin typeface="inherit"/>
                          <a:ea typeface="Calibri"/>
                          <a:cs typeface="Times New Roman"/>
                        </a:rPr>
                        <a:t>5</a:t>
                      </a:r>
                      <a:endParaRPr lang="tr-TR" sz="80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14"/>
                  </a:ext>
                </a:extLst>
              </a:tr>
              <a:tr h="203200">
                <a:tc>
                  <a:txBody>
                    <a:bodyPr/>
                    <a:lstStyle/>
                    <a:p>
                      <a:pPr algn="just">
                        <a:lnSpc>
                          <a:spcPct val="150000"/>
                        </a:lnSpc>
                        <a:spcAft>
                          <a:spcPts val="0"/>
                        </a:spcAft>
                      </a:pPr>
                      <a:r>
                        <a:rPr lang="tr-TR" sz="800" dirty="0">
                          <a:solidFill>
                            <a:srgbClr val="FF0000"/>
                          </a:solidFill>
                          <a:latin typeface="inherit"/>
                          <a:ea typeface="Calibri"/>
                          <a:cs typeface="Times New Roman"/>
                        </a:rPr>
                        <a:t>Mika</a:t>
                      </a:r>
                      <a:endParaRPr lang="tr-TR" sz="800" dirty="0">
                        <a:solidFill>
                          <a:srgbClr val="FF0000"/>
                        </a:solidFill>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dirty="0">
                          <a:solidFill>
                            <a:srgbClr val="FF0000"/>
                          </a:solidFill>
                          <a:latin typeface="inherit"/>
                          <a:ea typeface="Calibri"/>
                          <a:cs typeface="Times New Roman"/>
                        </a:rPr>
                        <a:t>6</a:t>
                      </a:r>
                      <a:endParaRPr lang="tr-TR" sz="800" dirty="0">
                        <a:solidFill>
                          <a:srgbClr val="FF0000"/>
                        </a:solidFill>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15"/>
                  </a:ext>
                </a:extLst>
              </a:tr>
              <a:tr h="203200">
                <a:tc>
                  <a:txBody>
                    <a:bodyPr/>
                    <a:lstStyle/>
                    <a:p>
                      <a:pPr algn="just">
                        <a:lnSpc>
                          <a:spcPct val="150000"/>
                        </a:lnSpc>
                        <a:spcAft>
                          <a:spcPts val="0"/>
                        </a:spcAft>
                      </a:pPr>
                      <a:r>
                        <a:rPr lang="tr-TR" sz="800">
                          <a:solidFill>
                            <a:srgbClr val="444444"/>
                          </a:solidFill>
                          <a:latin typeface="inherit"/>
                          <a:ea typeface="Calibri"/>
                          <a:cs typeface="Times New Roman"/>
                        </a:rPr>
                        <a:t>Steatit</a:t>
                      </a:r>
                      <a:endParaRPr lang="tr-TR" sz="80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a:solidFill>
                            <a:srgbClr val="444444"/>
                          </a:solidFill>
                          <a:latin typeface="inherit"/>
                          <a:ea typeface="Calibri"/>
                          <a:cs typeface="Times New Roman"/>
                        </a:rPr>
                        <a:t>6</a:t>
                      </a:r>
                      <a:endParaRPr lang="tr-TR" sz="80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16"/>
                  </a:ext>
                </a:extLst>
              </a:tr>
              <a:tr h="203200">
                <a:tc>
                  <a:txBody>
                    <a:bodyPr/>
                    <a:lstStyle/>
                    <a:p>
                      <a:pPr algn="just">
                        <a:lnSpc>
                          <a:spcPct val="150000"/>
                        </a:lnSpc>
                        <a:spcAft>
                          <a:spcPts val="0"/>
                        </a:spcAft>
                      </a:pPr>
                      <a:r>
                        <a:rPr lang="tr-TR" sz="800">
                          <a:solidFill>
                            <a:srgbClr val="444444"/>
                          </a:solidFill>
                          <a:latin typeface="inherit"/>
                          <a:ea typeface="Calibri"/>
                          <a:cs typeface="Times New Roman"/>
                        </a:rPr>
                        <a:t>Mermer</a:t>
                      </a:r>
                      <a:endParaRPr lang="tr-TR" sz="80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a:solidFill>
                            <a:srgbClr val="444444"/>
                          </a:solidFill>
                          <a:latin typeface="inherit"/>
                          <a:ea typeface="Calibri"/>
                          <a:cs typeface="Times New Roman"/>
                        </a:rPr>
                        <a:t>8</a:t>
                      </a:r>
                      <a:endParaRPr lang="tr-TR" sz="80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17"/>
                  </a:ext>
                </a:extLst>
              </a:tr>
              <a:tr h="203200">
                <a:tc>
                  <a:txBody>
                    <a:bodyPr/>
                    <a:lstStyle/>
                    <a:p>
                      <a:pPr algn="just">
                        <a:lnSpc>
                          <a:spcPct val="150000"/>
                        </a:lnSpc>
                        <a:spcAft>
                          <a:spcPts val="0"/>
                        </a:spcAft>
                      </a:pPr>
                      <a:r>
                        <a:rPr lang="tr-TR" sz="800">
                          <a:solidFill>
                            <a:srgbClr val="444444"/>
                          </a:solidFill>
                          <a:latin typeface="inherit"/>
                          <a:ea typeface="Calibri"/>
                          <a:cs typeface="Times New Roman"/>
                        </a:rPr>
                        <a:t>Fenolik reçine</a:t>
                      </a:r>
                      <a:endParaRPr lang="tr-TR" sz="80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a:solidFill>
                            <a:srgbClr val="444444"/>
                          </a:solidFill>
                          <a:latin typeface="inherit"/>
                          <a:ea typeface="Calibri"/>
                          <a:cs typeface="Times New Roman"/>
                        </a:rPr>
                        <a:t>8</a:t>
                      </a:r>
                      <a:endParaRPr lang="tr-TR" sz="80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18"/>
                  </a:ext>
                </a:extLst>
              </a:tr>
              <a:tr h="203200">
                <a:tc>
                  <a:txBody>
                    <a:bodyPr/>
                    <a:lstStyle/>
                    <a:p>
                      <a:pPr algn="just">
                        <a:lnSpc>
                          <a:spcPct val="150000"/>
                        </a:lnSpc>
                        <a:spcAft>
                          <a:spcPts val="0"/>
                        </a:spcAft>
                      </a:pPr>
                      <a:r>
                        <a:rPr lang="tr-TR" sz="800">
                          <a:solidFill>
                            <a:srgbClr val="444444"/>
                          </a:solidFill>
                          <a:latin typeface="inherit"/>
                          <a:ea typeface="Calibri"/>
                          <a:cs typeface="Times New Roman"/>
                        </a:rPr>
                        <a:t>Su</a:t>
                      </a:r>
                      <a:endParaRPr lang="tr-TR" sz="800">
                        <a:latin typeface="Calibri"/>
                        <a:ea typeface="Calibri"/>
                        <a:cs typeface="Times New Roman"/>
                      </a:endParaRPr>
                    </a:p>
                  </a:txBody>
                  <a:tcPr marL="7154" marR="7154" marT="7155" marB="7155">
                    <a:lnL>
                      <a:noFill/>
                    </a:lnL>
                    <a:lnR>
                      <a:noFill/>
                    </a:lnR>
                    <a:lnT>
                      <a:noFill/>
                    </a:lnT>
                    <a:lnB>
                      <a:noFill/>
                    </a:lnB>
                  </a:tcPr>
                </a:tc>
                <a:tc>
                  <a:txBody>
                    <a:bodyPr/>
                    <a:lstStyle/>
                    <a:p>
                      <a:pPr algn="just">
                        <a:lnSpc>
                          <a:spcPct val="150000"/>
                        </a:lnSpc>
                        <a:spcAft>
                          <a:spcPts val="0"/>
                        </a:spcAft>
                      </a:pPr>
                      <a:r>
                        <a:rPr lang="tr-TR" sz="800" dirty="0">
                          <a:solidFill>
                            <a:srgbClr val="444444"/>
                          </a:solidFill>
                          <a:latin typeface="inherit"/>
                          <a:ea typeface="Calibri"/>
                          <a:cs typeface="Times New Roman"/>
                        </a:rPr>
                        <a:t>80</a:t>
                      </a:r>
                      <a:endParaRPr lang="tr-TR" sz="800" dirty="0">
                        <a:latin typeface="Calibri"/>
                        <a:ea typeface="Calibri"/>
                        <a:cs typeface="Times New Roman"/>
                      </a:endParaRPr>
                    </a:p>
                  </a:txBody>
                  <a:tcPr marL="7154" marR="7154" marT="7155" marB="7155">
                    <a:lnL>
                      <a:noFill/>
                    </a:lnL>
                    <a:lnR>
                      <a:noFill/>
                    </a:lnR>
                    <a:lnT>
                      <a:noFill/>
                    </a:lnT>
                    <a:lnB>
                      <a:noFill/>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223554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62288" y="470535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992314" y="2565400"/>
            <a:ext cx="8467725" cy="554038"/>
          </a:xfrm>
          <a:prstGeom prst="rect">
            <a:avLst/>
          </a:prstGeom>
          <a:noFill/>
        </p:spPr>
        <p:txBody>
          <a:bodyPr>
            <a:spAutoFit/>
          </a:bodyPr>
          <a:lstStyle/>
          <a:p>
            <a:pPr>
              <a:defRPr/>
            </a:pPr>
            <a:r>
              <a:rPr lang="tr-TR" sz="3000" b="1" dirty="0">
                <a:effectLst>
                  <a:outerShdw blurRad="38100" dist="38100" dir="2700000" algn="tl">
                    <a:srgbClr val="000000">
                      <a:alpha val="43137"/>
                    </a:srgbClr>
                  </a:outerShdw>
                </a:effectLst>
              </a:rPr>
              <a:t>UXO </a:t>
            </a:r>
            <a:r>
              <a:rPr lang="tr-TR" sz="3000" b="1" dirty="0">
                <a:effectLst>
                  <a:outerShdw blurRad="38100" dist="38100" dir="2700000" algn="tl">
                    <a:srgbClr val="000000">
                      <a:alpha val="43137"/>
                    </a:srgbClr>
                  </a:outerShdw>
                </a:effectLst>
              </a:rPr>
              <a:t>için </a:t>
            </a:r>
            <a:r>
              <a:rPr lang="tr-TR" sz="3000" b="1" dirty="0">
                <a:effectLst>
                  <a:outerShdw blurRad="38100" dist="38100" dir="2700000" algn="tl">
                    <a:srgbClr val="000000">
                      <a:alpha val="43137"/>
                    </a:srgbClr>
                  </a:outerShdw>
                </a:effectLst>
              </a:rPr>
              <a:t>Modelleme Çalışmaları</a:t>
            </a:r>
            <a:endParaRPr lang="tr-TR" sz="3000" b="1" dirty="0">
              <a:effectLst>
                <a:outerShdw blurRad="38100" dist="38100" dir="2700000" algn="tl">
                  <a:srgbClr val="000000">
                    <a:alpha val="43137"/>
                  </a:srgbClr>
                </a:outerShdw>
              </a:effectLst>
            </a:endParaRPr>
          </a:p>
        </p:txBody>
      </p:sp>
      <p:sp>
        <p:nvSpPr>
          <p:cNvPr id="10" name="Rectangle 9"/>
          <p:cNvSpPr/>
          <p:nvPr/>
        </p:nvSpPr>
        <p:spPr>
          <a:xfrm>
            <a:off x="1831976" y="2039938"/>
            <a:ext cx="53975" cy="1471612"/>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tr-TR"/>
          </a:p>
        </p:txBody>
      </p:sp>
      <p:pic>
        <p:nvPicPr>
          <p:cNvPr id="2355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1976" y="4705350"/>
            <a:ext cx="1082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35164" y="1576388"/>
            <a:ext cx="71437" cy="19621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920030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19 Grup"/>
          <p:cNvGrpSpPr>
            <a:grpSpLocks/>
          </p:cNvGrpSpPr>
          <p:nvPr/>
        </p:nvGrpSpPr>
        <p:grpSpPr bwMode="auto">
          <a:xfrm>
            <a:off x="1524000" y="1"/>
            <a:ext cx="9144000" cy="792163"/>
            <a:chOff x="0" y="0"/>
            <a:chExt cx="9175475" cy="792000"/>
          </a:xfrm>
        </p:grpSpPr>
        <p:sp>
          <p:nvSpPr>
            <p:cNvPr id="10" name="Text Box 8"/>
            <p:cNvSpPr txBox="1">
              <a:spLocks noChangeArrowheads="1"/>
            </p:cNvSpPr>
            <p:nvPr/>
          </p:nvSpPr>
          <p:spPr bwMode="auto">
            <a:xfrm>
              <a:off x="755065" y="0"/>
              <a:ext cx="8420410" cy="792000"/>
            </a:xfrm>
            <a:prstGeom prst="rect">
              <a:avLst/>
            </a:prstGeom>
            <a:gradFill flip="none" rotWithShape="1">
              <a:gsLst>
                <a:gs pos="0">
                  <a:schemeClr val="bg1"/>
                </a:gs>
                <a:gs pos="100000">
                  <a:schemeClr val="bg2"/>
                </a:gs>
                <a:gs pos="100000">
                  <a:schemeClr val="tx2"/>
                </a:gs>
              </a:gsLst>
              <a:lin ang="0" scaled="0"/>
              <a:tileRect/>
            </a:gradFill>
            <a:ln w="9525">
              <a:noFill/>
              <a:miter lim="800000"/>
              <a:headEnd/>
              <a:tailEnd/>
            </a:ln>
          </p:spPr>
          <p:txBody>
            <a:bodyPr anchor="ctr"/>
            <a:lstStyle/>
            <a:p>
              <a:pPr algn="ctr">
                <a:defRPr/>
              </a:pPr>
              <a:r>
                <a:rPr lang="tr-TR" sz="2400" dirty="0">
                  <a:solidFill>
                    <a:schemeClr val="bg1"/>
                  </a:solidFill>
                  <a:latin typeface="Arial" charset="0"/>
                  <a:cs typeface="Arial" charset="0"/>
                </a:rPr>
                <a:t>UXO için GPR Modelleme Çalışmaları</a:t>
              </a:r>
            </a:p>
          </p:txBody>
        </p:sp>
        <p:pic>
          <p:nvPicPr>
            <p:cNvPr id="24582" name="Picture 9" descr="C:\Users\ismail\Desktop\tezöneri ve tik\tez yazımı\GM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79" name="Picture 2" descr="C:\Users\ismail\Desktop\Joint\GPR_modelleme13.10.08\yerden olcum\200.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6" y="904876"/>
            <a:ext cx="6854825" cy="57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5 Metin kutusu"/>
          <p:cNvSpPr txBox="1">
            <a:spLocks noChangeArrowheads="1"/>
          </p:cNvSpPr>
          <p:nvPr/>
        </p:nvSpPr>
        <p:spPr bwMode="auto">
          <a:xfrm>
            <a:off x="8543925" y="2349501"/>
            <a:ext cx="1873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a:t>200 Mhz ile derinlik yönündeki çözünürlük 30 cm’lik bir yapının çözümü için yeterli değildir</a:t>
            </a:r>
          </a:p>
        </p:txBody>
      </p:sp>
    </p:spTree>
    <p:extLst>
      <p:ext uri="{BB962C8B-B14F-4D97-AF65-F5344CB8AC3E}">
        <p14:creationId xmlns:p14="http://schemas.microsoft.com/office/powerpoint/2010/main" val="3601164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19 Grup"/>
          <p:cNvGrpSpPr>
            <a:grpSpLocks/>
          </p:cNvGrpSpPr>
          <p:nvPr/>
        </p:nvGrpSpPr>
        <p:grpSpPr bwMode="auto">
          <a:xfrm>
            <a:off x="1524000" y="1"/>
            <a:ext cx="9144000" cy="792163"/>
            <a:chOff x="0" y="0"/>
            <a:chExt cx="9175475" cy="792000"/>
          </a:xfrm>
        </p:grpSpPr>
        <p:sp>
          <p:nvSpPr>
            <p:cNvPr id="10" name="Text Box 8"/>
            <p:cNvSpPr txBox="1">
              <a:spLocks noChangeArrowheads="1"/>
            </p:cNvSpPr>
            <p:nvPr/>
          </p:nvSpPr>
          <p:spPr bwMode="auto">
            <a:xfrm>
              <a:off x="755065" y="0"/>
              <a:ext cx="8420410" cy="792000"/>
            </a:xfrm>
            <a:prstGeom prst="rect">
              <a:avLst/>
            </a:prstGeom>
            <a:gradFill flip="none" rotWithShape="1">
              <a:gsLst>
                <a:gs pos="0">
                  <a:schemeClr val="bg1"/>
                </a:gs>
                <a:gs pos="100000">
                  <a:schemeClr val="bg2"/>
                </a:gs>
                <a:gs pos="100000">
                  <a:schemeClr val="tx2"/>
                </a:gs>
              </a:gsLst>
              <a:lin ang="0" scaled="0"/>
              <a:tileRect/>
            </a:gradFill>
            <a:ln w="9525">
              <a:noFill/>
              <a:miter lim="800000"/>
              <a:headEnd/>
              <a:tailEnd/>
            </a:ln>
          </p:spPr>
          <p:txBody>
            <a:bodyPr anchor="ctr"/>
            <a:lstStyle/>
            <a:p>
              <a:pPr algn="ctr">
                <a:defRPr/>
              </a:pPr>
              <a:r>
                <a:rPr lang="tr-TR" sz="2400" dirty="0">
                  <a:solidFill>
                    <a:schemeClr val="bg1"/>
                  </a:solidFill>
                  <a:latin typeface="Arial" charset="0"/>
                  <a:cs typeface="Arial" charset="0"/>
                </a:rPr>
                <a:t>UXO için GPR Modelleme Çalışmaları</a:t>
              </a:r>
            </a:p>
          </p:txBody>
        </p:sp>
        <p:pic>
          <p:nvPicPr>
            <p:cNvPr id="25606" name="Picture 9" descr="C:\Users\ismail\Desktop\tezöneri ve tik\tez yazımı\GM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03" name="Picture 1" descr="C:\Users\ismail\Desktop\Joint\GPR_modelleme13.10.08\yerden olcum\500.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908051"/>
            <a:ext cx="6854825" cy="57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5 Metin kutusu"/>
          <p:cNvSpPr txBox="1">
            <a:spLocks noChangeArrowheads="1"/>
          </p:cNvSpPr>
          <p:nvPr/>
        </p:nvSpPr>
        <p:spPr bwMode="auto">
          <a:xfrm>
            <a:off x="8543925" y="2349501"/>
            <a:ext cx="1873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a:t>500 Mhz ile derinlik yönündeki çözünürlük yaklaşık 6 cm’dir ve 6 m’ye kadar araştırmalar için kullanılabilir</a:t>
            </a:r>
          </a:p>
        </p:txBody>
      </p:sp>
    </p:spTree>
    <p:extLst>
      <p:ext uri="{BB962C8B-B14F-4D97-AF65-F5344CB8AC3E}">
        <p14:creationId xmlns:p14="http://schemas.microsoft.com/office/powerpoint/2010/main" val="2411356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19 Grup"/>
          <p:cNvGrpSpPr>
            <a:grpSpLocks/>
          </p:cNvGrpSpPr>
          <p:nvPr/>
        </p:nvGrpSpPr>
        <p:grpSpPr bwMode="auto">
          <a:xfrm>
            <a:off x="1524000" y="1"/>
            <a:ext cx="9144000" cy="792163"/>
            <a:chOff x="0" y="0"/>
            <a:chExt cx="9175475" cy="792000"/>
          </a:xfrm>
        </p:grpSpPr>
        <p:sp>
          <p:nvSpPr>
            <p:cNvPr id="10" name="Text Box 8"/>
            <p:cNvSpPr txBox="1">
              <a:spLocks noChangeArrowheads="1"/>
            </p:cNvSpPr>
            <p:nvPr/>
          </p:nvSpPr>
          <p:spPr bwMode="auto">
            <a:xfrm>
              <a:off x="755065" y="0"/>
              <a:ext cx="8420410" cy="792000"/>
            </a:xfrm>
            <a:prstGeom prst="rect">
              <a:avLst/>
            </a:prstGeom>
            <a:gradFill flip="none" rotWithShape="1">
              <a:gsLst>
                <a:gs pos="0">
                  <a:schemeClr val="bg1"/>
                </a:gs>
                <a:gs pos="100000">
                  <a:schemeClr val="bg2"/>
                </a:gs>
                <a:gs pos="100000">
                  <a:schemeClr val="tx2"/>
                </a:gs>
              </a:gsLst>
              <a:lin ang="0" scaled="0"/>
              <a:tileRect/>
            </a:gradFill>
            <a:ln w="9525">
              <a:noFill/>
              <a:miter lim="800000"/>
              <a:headEnd/>
              <a:tailEnd/>
            </a:ln>
          </p:spPr>
          <p:txBody>
            <a:bodyPr anchor="ctr"/>
            <a:lstStyle/>
            <a:p>
              <a:pPr algn="ctr">
                <a:defRPr/>
              </a:pPr>
              <a:r>
                <a:rPr lang="tr-TR" sz="2400" dirty="0">
                  <a:solidFill>
                    <a:schemeClr val="bg1"/>
                  </a:solidFill>
                  <a:latin typeface="Arial" charset="0"/>
                  <a:cs typeface="Arial" charset="0"/>
                </a:rPr>
                <a:t>UXO için GPR Modelleme Çalışmaları</a:t>
              </a:r>
            </a:p>
          </p:txBody>
        </p:sp>
        <p:pic>
          <p:nvPicPr>
            <p:cNvPr id="26630" name="Picture 9" descr="C:\Users\ismail\Desktop\tezöneri ve tik\tez yazımı\GM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27" name="Picture 2" descr="C:\Users\ismail\Desktop\Joint\GPR_modelleme13.10.08\havadan_olcum\500_havadan.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904876"/>
            <a:ext cx="6854825" cy="57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5 Metin kutusu"/>
          <p:cNvSpPr txBox="1">
            <a:spLocks noChangeArrowheads="1"/>
          </p:cNvSpPr>
          <p:nvPr/>
        </p:nvSpPr>
        <p:spPr bwMode="auto">
          <a:xfrm>
            <a:off x="8543925" y="2349501"/>
            <a:ext cx="187325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a:t>500 Mhz ile yeryüzeyinden 0.5 m yüksekte alınan ölçülerdeki genlikler ne kadar değişir</a:t>
            </a:r>
          </a:p>
        </p:txBody>
      </p:sp>
    </p:spTree>
    <p:extLst>
      <p:ext uri="{BB962C8B-B14F-4D97-AF65-F5344CB8AC3E}">
        <p14:creationId xmlns:p14="http://schemas.microsoft.com/office/powerpoint/2010/main" val="3277092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19 Grup"/>
          <p:cNvGrpSpPr>
            <a:grpSpLocks/>
          </p:cNvGrpSpPr>
          <p:nvPr/>
        </p:nvGrpSpPr>
        <p:grpSpPr bwMode="auto">
          <a:xfrm>
            <a:off x="1524000" y="1"/>
            <a:ext cx="9144000" cy="792163"/>
            <a:chOff x="0" y="0"/>
            <a:chExt cx="9175475" cy="792000"/>
          </a:xfrm>
        </p:grpSpPr>
        <p:sp>
          <p:nvSpPr>
            <p:cNvPr id="10" name="Text Box 8"/>
            <p:cNvSpPr txBox="1">
              <a:spLocks noChangeArrowheads="1"/>
            </p:cNvSpPr>
            <p:nvPr/>
          </p:nvSpPr>
          <p:spPr bwMode="auto">
            <a:xfrm>
              <a:off x="755065" y="0"/>
              <a:ext cx="8420410" cy="792000"/>
            </a:xfrm>
            <a:prstGeom prst="rect">
              <a:avLst/>
            </a:prstGeom>
            <a:gradFill flip="none" rotWithShape="1">
              <a:gsLst>
                <a:gs pos="0">
                  <a:schemeClr val="bg1"/>
                </a:gs>
                <a:gs pos="100000">
                  <a:schemeClr val="bg2"/>
                </a:gs>
                <a:gs pos="100000">
                  <a:schemeClr val="tx2"/>
                </a:gs>
              </a:gsLst>
              <a:lin ang="0" scaled="0"/>
              <a:tileRect/>
            </a:gradFill>
            <a:ln w="9525">
              <a:noFill/>
              <a:miter lim="800000"/>
              <a:headEnd/>
              <a:tailEnd/>
            </a:ln>
          </p:spPr>
          <p:txBody>
            <a:bodyPr anchor="ctr"/>
            <a:lstStyle/>
            <a:p>
              <a:pPr algn="ctr">
                <a:defRPr/>
              </a:pPr>
              <a:r>
                <a:rPr lang="tr-TR" sz="2400" dirty="0">
                  <a:solidFill>
                    <a:schemeClr val="bg1"/>
                  </a:solidFill>
                  <a:latin typeface="Arial" charset="0"/>
                  <a:cs typeface="Arial" charset="0"/>
                </a:rPr>
                <a:t>UXO için GPR Modelleme Çalışmaları</a:t>
              </a:r>
            </a:p>
          </p:txBody>
        </p:sp>
        <p:pic>
          <p:nvPicPr>
            <p:cNvPr id="27654" name="Picture 9" descr="C:\Users\ismail\Desktop\tezöneri ve tik\tez yazımı\GM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1" name="Picture 2" descr="C:\Users\ismail\Desktop\Joint\GPR_modelleme13.10.08\yerden olcum\500_içihava.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6" y="977901"/>
            <a:ext cx="6854825" cy="57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5 Metin kutusu"/>
          <p:cNvSpPr txBox="1">
            <a:spLocks noChangeArrowheads="1"/>
          </p:cNvSpPr>
          <p:nvPr/>
        </p:nvSpPr>
        <p:spPr bwMode="auto">
          <a:xfrm>
            <a:off x="8543925" y="2349500"/>
            <a:ext cx="18732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a:t>500 Mhz ile içerisinde plastik patlayıcı olan ve olmayan kesitler ayırt edilebilir mi ?</a:t>
            </a:r>
          </a:p>
        </p:txBody>
      </p:sp>
    </p:spTree>
    <p:extLst>
      <p:ext uri="{BB962C8B-B14F-4D97-AF65-F5344CB8AC3E}">
        <p14:creationId xmlns:p14="http://schemas.microsoft.com/office/powerpoint/2010/main" val="1579057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19 Grup"/>
          <p:cNvGrpSpPr>
            <a:grpSpLocks/>
          </p:cNvGrpSpPr>
          <p:nvPr/>
        </p:nvGrpSpPr>
        <p:grpSpPr bwMode="auto">
          <a:xfrm>
            <a:off x="1524000" y="1"/>
            <a:ext cx="9144000" cy="792163"/>
            <a:chOff x="0" y="0"/>
            <a:chExt cx="9175475" cy="792000"/>
          </a:xfrm>
        </p:grpSpPr>
        <p:sp>
          <p:nvSpPr>
            <p:cNvPr id="10" name="Text Box 8"/>
            <p:cNvSpPr txBox="1">
              <a:spLocks noChangeArrowheads="1"/>
            </p:cNvSpPr>
            <p:nvPr/>
          </p:nvSpPr>
          <p:spPr bwMode="auto">
            <a:xfrm>
              <a:off x="755065" y="0"/>
              <a:ext cx="8420410" cy="792000"/>
            </a:xfrm>
            <a:prstGeom prst="rect">
              <a:avLst/>
            </a:prstGeom>
            <a:gradFill flip="none" rotWithShape="1">
              <a:gsLst>
                <a:gs pos="0">
                  <a:schemeClr val="bg1"/>
                </a:gs>
                <a:gs pos="100000">
                  <a:schemeClr val="bg2"/>
                </a:gs>
                <a:gs pos="100000">
                  <a:schemeClr val="tx2"/>
                </a:gs>
              </a:gsLst>
              <a:lin ang="0" scaled="0"/>
              <a:tileRect/>
            </a:gradFill>
            <a:ln w="9525">
              <a:noFill/>
              <a:miter lim="800000"/>
              <a:headEnd/>
              <a:tailEnd/>
            </a:ln>
          </p:spPr>
          <p:txBody>
            <a:bodyPr anchor="ctr"/>
            <a:lstStyle/>
            <a:p>
              <a:pPr algn="ctr">
                <a:defRPr/>
              </a:pPr>
              <a:r>
                <a:rPr lang="tr-TR" sz="2400" dirty="0">
                  <a:solidFill>
                    <a:schemeClr val="bg1"/>
                  </a:solidFill>
                  <a:latin typeface="Arial" charset="0"/>
                  <a:cs typeface="Arial" charset="0"/>
                </a:rPr>
                <a:t>UXO için GPR Modelleme Çalışmaları</a:t>
              </a:r>
            </a:p>
          </p:txBody>
        </p:sp>
        <p:pic>
          <p:nvPicPr>
            <p:cNvPr id="28678" name="Picture 9" descr="C:\Users\ismail\Desktop\tezöneri ve tik\tez yazımı\GM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75" name="Picture 2" descr="C:\Users\ismail\Desktop\Joint\GPR_modelleme13.10.08\havadan farklı\500_havadan.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908051"/>
            <a:ext cx="6854825" cy="57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5 Metin kutusu"/>
          <p:cNvSpPr txBox="1">
            <a:spLocks noChangeArrowheads="1"/>
          </p:cNvSpPr>
          <p:nvPr/>
        </p:nvSpPr>
        <p:spPr bwMode="auto">
          <a:xfrm>
            <a:off x="8543925" y="2816226"/>
            <a:ext cx="18732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a:t>500 Mhz ile farklı Dielektrik özellikteki ortamda ölçüler tekrarlanırsa ?</a:t>
            </a:r>
          </a:p>
        </p:txBody>
      </p:sp>
    </p:spTree>
    <p:extLst>
      <p:ext uri="{BB962C8B-B14F-4D97-AF65-F5344CB8AC3E}">
        <p14:creationId xmlns:p14="http://schemas.microsoft.com/office/powerpoint/2010/main" val="62715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19 Grup"/>
          <p:cNvGrpSpPr>
            <a:grpSpLocks/>
          </p:cNvGrpSpPr>
          <p:nvPr/>
        </p:nvGrpSpPr>
        <p:grpSpPr bwMode="auto">
          <a:xfrm>
            <a:off x="1524000" y="1"/>
            <a:ext cx="9144000" cy="792163"/>
            <a:chOff x="0" y="0"/>
            <a:chExt cx="9175475" cy="792000"/>
          </a:xfrm>
        </p:grpSpPr>
        <p:sp>
          <p:nvSpPr>
            <p:cNvPr id="10" name="Text Box 8"/>
            <p:cNvSpPr txBox="1">
              <a:spLocks noChangeArrowheads="1"/>
            </p:cNvSpPr>
            <p:nvPr/>
          </p:nvSpPr>
          <p:spPr bwMode="auto">
            <a:xfrm>
              <a:off x="755065" y="0"/>
              <a:ext cx="8420410" cy="792000"/>
            </a:xfrm>
            <a:prstGeom prst="rect">
              <a:avLst/>
            </a:prstGeom>
            <a:gradFill flip="none" rotWithShape="1">
              <a:gsLst>
                <a:gs pos="0">
                  <a:schemeClr val="bg1"/>
                </a:gs>
                <a:gs pos="100000">
                  <a:schemeClr val="bg2"/>
                </a:gs>
                <a:gs pos="100000">
                  <a:schemeClr val="tx2"/>
                </a:gs>
              </a:gsLst>
              <a:lin ang="0" scaled="0"/>
              <a:tileRect/>
            </a:gradFill>
            <a:ln w="9525">
              <a:noFill/>
              <a:miter lim="800000"/>
              <a:headEnd/>
              <a:tailEnd/>
            </a:ln>
          </p:spPr>
          <p:txBody>
            <a:bodyPr anchor="ctr"/>
            <a:lstStyle/>
            <a:p>
              <a:pPr algn="ctr">
                <a:defRPr/>
              </a:pPr>
              <a:r>
                <a:rPr lang="tr-TR" sz="2400" dirty="0">
                  <a:solidFill>
                    <a:schemeClr val="bg1"/>
                  </a:solidFill>
                  <a:latin typeface="Arial" charset="0"/>
                  <a:cs typeface="Arial" charset="0"/>
                </a:rPr>
                <a:t>UXO için GPR Modelleme Çalışmaları</a:t>
              </a:r>
            </a:p>
          </p:txBody>
        </p:sp>
        <p:pic>
          <p:nvPicPr>
            <p:cNvPr id="29702" name="Picture 9" descr="C:\Users\ismail\Desktop\tezöneri ve tik\tez yazımı\GMG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699" name="Picture 2" descr="C:\Users\ismail\Desktop\Joint\GPR_modelleme13.10.08\havadan farklı\1000_havadan.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26" y="981076"/>
            <a:ext cx="6854825" cy="57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5 Metin kutusu"/>
          <p:cNvSpPr txBox="1">
            <a:spLocks noChangeArrowheads="1"/>
          </p:cNvSpPr>
          <p:nvPr/>
        </p:nvSpPr>
        <p:spPr bwMode="auto">
          <a:xfrm>
            <a:off x="8543925" y="2420938"/>
            <a:ext cx="18732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a:t>1000 Mhz ile derinlik yönündeki çözünürlük yaklaşık 3 cm’dir ve 1.5 m’ye kadar araştırmalar için kullanılabilir. Yeterli mi ?</a:t>
            </a:r>
          </a:p>
        </p:txBody>
      </p:sp>
    </p:spTree>
    <p:extLst>
      <p:ext uri="{BB962C8B-B14F-4D97-AF65-F5344CB8AC3E}">
        <p14:creationId xmlns:p14="http://schemas.microsoft.com/office/powerpoint/2010/main" val="1724937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19 Grup"/>
          <p:cNvGrpSpPr>
            <a:grpSpLocks/>
          </p:cNvGrpSpPr>
          <p:nvPr/>
        </p:nvGrpSpPr>
        <p:grpSpPr bwMode="auto">
          <a:xfrm>
            <a:off x="1524000" y="1"/>
            <a:ext cx="9144000" cy="792163"/>
            <a:chOff x="0" y="0"/>
            <a:chExt cx="9175475" cy="792000"/>
          </a:xfrm>
        </p:grpSpPr>
        <p:sp>
          <p:nvSpPr>
            <p:cNvPr id="10" name="Text Box 8"/>
            <p:cNvSpPr txBox="1">
              <a:spLocks noChangeArrowheads="1"/>
            </p:cNvSpPr>
            <p:nvPr/>
          </p:nvSpPr>
          <p:spPr bwMode="auto">
            <a:xfrm>
              <a:off x="755065" y="0"/>
              <a:ext cx="8420410" cy="792000"/>
            </a:xfrm>
            <a:prstGeom prst="rect">
              <a:avLst/>
            </a:prstGeom>
            <a:gradFill flip="none" rotWithShape="1">
              <a:gsLst>
                <a:gs pos="0">
                  <a:schemeClr val="bg1"/>
                </a:gs>
                <a:gs pos="100000">
                  <a:schemeClr val="bg2"/>
                </a:gs>
                <a:gs pos="100000">
                  <a:schemeClr val="tx2"/>
                </a:gs>
              </a:gsLst>
              <a:lin ang="0" scaled="0"/>
              <a:tileRect/>
            </a:gradFill>
            <a:ln w="9525">
              <a:noFill/>
              <a:miter lim="800000"/>
              <a:headEnd/>
              <a:tailEnd/>
            </a:ln>
          </p:spPr>
          <p:txBody>
            <a:bodyPr anchor="ctr"/>
            <a:lstStyle/>
            <a:p>
              <a:pPr marL="0" lvl="2" algn="r">
                <a:defRPr/>
              </a:pPr>
              <a:r>
                <a:rPr lang="tr-TR" altLang="tr-TR" sz="2400" b="1" dirty="0">
                  <a:solidFill>
                    <a:schemeClr val="bg1"/>
                  </a:solidFill>
                  <a:latin typeface="Arial" charset="0"/>
                  <a:cs typeface="Arial" charset="0"/>
                </a:rPr>
                <a:t>Yer Radarı (GPR)</a:t>
              </a:r>
              <a:endParaRPr lang="tr-TR" sz="2400" b="1" dirty="0">
                <a:solidFill>
                  <a:schemeClr val="bg1"/>
                </a:solidFill>
                <a:latin typeface="Arial" charset="0"/>
                <a:cs typeface="Arial" charset="0"/>
              </a:endParaRPr>
            </a:p>
          </p:txBody>
        </p:sp>
        <p:pic>
          <p:nvPicPr>
            <p:cNvPr id="12293" name="Picture 9" descr="C:\Users\ismail\Desktop\tezöneri ve tik\tez yazımı\GM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1" name="9 Dikdörtgen"/>
          <p:cNvSpPr>
            <a:spLocks noChangeArrowheads="1"/>
          </p:cNvSpPr>
          <p:nvPr/>
        </p:nvSpPr>
        <p:spPr bwMode="auto">
          <a:xfrm>
            <a:off x="2063750" y="1425576"/>
            <a:ext cx="80645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tr-TR" altLang="tr-TR"/>
              <a:t>Yer radarı yöntemi (GPR-Ground Penetrating Radar) yüksek frekanslı elektromanyetik (EM) yöntemdir.</a:t>
            </a:r>
          </a:p>
          <a:p>
            <a:pPr eaLnBrk="1" hangingPunct="1">
              <a:buFont typeface="Wingdings" panose="05000000000000000000" pitchFamily="2" charset="2"/>
              <a:buChar char="Ø"/>
            </a:pPr>
            <a:endParaRPr lang="tr-TR" altLang="tr-TR"/>
          </a:p>
          <a:p>
            <a:pPr eaLnBrk="1" hangingPunct="1">
              <a:buFont typeface="Wingdings" panose="05000000000000000000" pitchFamily="2" charset="2"/>
              <a:buChar char="Ø"/>
            </a:pPr>
            <a:endParaRPr lang="tr-TR" altLang="tr-TR"/>
          </a:p>
          <a:p>
            <a:pPr eaLnBrk="1" hangingPunct="1">
              <a:buFont typeface="Wingdings" panose="05000000000000000000" pitchFamily="2" charset="2"/>
              <a:buChar char="Ø"/>
            </a:pPr>
            <a:endParaRPr lang="tr-TR" altLang="tr-TR"/>
          </a:p>
          <a:p>
            <a:pPr eaLnBrk="1" hangingPunct="1">
              <a:buFont typeface="Wingdings" panose="05000000000000000000" pitchFamily="2" charset="2"/>
              <a:buChar char="Ø"/>
            </a:pPr>
            <a:endParaRPr lang="tr-TR" altLang="tr-TR"/>
          </a:p>
          <a:p>
            <a:pPr eaLnBrk="1" hangingPunct="1">
              <a:buFont typeface="Wingdings" panose="05000000000000000000" pitchFamily="2" charset="2"/>
              <a:buChar char="Ø"/>
            </a:pPr>
            <a:r>
              <a:rPr lang="tr-TR" altLang="tr-TR"/>
              <a:t>Yöntemde bir verici anten ile yer içine yüksek frekanslı EM kaynak dalga gönderilir ve yer içinde herhangi bir nesne ya da ara yüzey ile karşılaştığında yansıma ve saçılmaya uğrar. Bu yansıyan ve saçılan dalgalardan yüzeydeki alıcı antene ulaşanlar kaydedilir.</a:t>
            </a:r>
          </a:p>
          <a:p>
            <a:pPr eaLnBrk="1" hangingPunct="1">
              <a:buFont typeface="Wingdings" panose="05000000000000000000" pitchFamily="2" charset="2"/>
              <a:buChar char="Ø"/>
            </a:pPr>
            <a:endParaRPr lang="tr-TR" altLang="tr-TR"/>
          </a:p>
          <a:p>
            <a:pPr eaLnBrk="1" hangingPunct="1">
              <a:buFont typeface="Wingdings" panose="05000000000000000000" pitchFamily="2" charset="2"/>
              <a:buChar char="Ø"/>
            </a:pPr>
            <a:endParaRPr lang="tr-TR" altLang="tr-TR"/>
          </a:p>
          <a:p>
            <a:pPr eaLnBrk="1" hangingPunct="1">
              <a:buFont typeface="Wingdings" panose="05000000000000000000" pitchFamily="2" charset="2"/>
              <a:buChar char="Ø"/>
            </a:pPr>
            <a:endParaRPr lang="tr-TR" altLang="tr-TR"/>
          </a:p>
          <a:p>
            <a:pPr eaLnBrk="1" hangingPunct="1">
              <a:buFont typeface="Wingdings" panose="05000000000000000000" pitchFamily="2" charset="2"/>
              <a:buChar char="Ø"/>
            </a:pPr>
            <a:endParaRPr lang="tr-TR" altLang="tr-TR"/>
          </a:p>
          <a:p>
            <a:pPr eaLnBrk="1" hangingPunct="1">
              <a:buFont typeface="Wingdings" panose="05000000000000000000" pitchFamily="2" charset="2"/>
              <a:buChar char="Ø"/>
            </a:pPr>
            <a:r>
              <a:rPr lang="tr-TR" altLang="tr-TR"/>
              <a:t>Yöntemde herbir alıcı-verici çifti için zamana bağlı elektromanyetik dalganın genliği kaydedilir.</a:t>
            </a:r>
          </a:p>
        </p:txBody>
      </p:sp>
    </p:spTree>
    <p:extLst>
      <p:ext uri="{BB962C8B-B14F-4D97-AF65-F5344CB8AC3E}">
        <p14:creationId xmlns:p14="http://schemas.microsoft.com/office/powerpoint/2010/main" val="3382121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19 Grup"/>
          <p:cNvGrpSpPr>
            <a:grpSpLocks/>
          </p:cNvGrpSpPr>
          <p:nvPr/>
        </p:nvGrpSpPr>
        <p:grpSpPr bwMode="auto">
          <a:xfrm>
            <a:off x="1524000" y="1"/>
            <a:ext cx="9144000" cy="792163"/>
            <a:chOff x="0" y="0"/>
            <a:chExt cx="9175475" cy="792000"/>
          </a:xfrm>
        </p:grpSpPr>
        <p:sp>
          <p:nvSpPr>
            <p:cNvPr id="10" name="Text Box 8"/>
            <p:cNvSpPr txBox="1">
              <a:spLocks noChangeArrowheads="1"/>
            </p:cNvSpPr>
            <p:nvPr/>
          </p:nvSpPr>
          <p:spPr bwMode="auto">
            <a:xfrm>
              <a:off x="755065" y="0"/>
              <a:ext cx="8420410" cy="792000"/>
            </a:xfrm>
            <a:prstGeom prst="rect">
              <a:avLst/>
            </a:prstGeom>
            <a:gradFill flip="none" rotWithShape="1">
              <a:gsLst>
                <a:gs pos="0">
                  <a:schemeClr val="bg1"/>
                </a:gs>
                <a:gs pos="100000">
                  <a:schemeClr val="bg2"/>
                </a:gs>
                <a:gs pos="100000">
                  <a:schemeClr val="tx2"/>
                </a:gs>
              </a:gsLst>
              <a:lin ang="0" scaled="0"/>
              <a:tileRect/>
            </a:gradFill>
            <a:ln w="9525">
              <a:noFill/>
              <a:miter lim="800000"/>
              <a:headEnd/>
              <a:tailEnd/>
            </a:ln>
          </p:spPr>
          <p:txBody>
            <a:bodyPr anchor="ctr"/>
            <a:lstStyle/>
            <a:p>
              <a:pPr marL="0" lvl="2" algn="r">
                <a:defRPr/>
              </a:pPr>
              <a:r>
                <a:rPr lang="tr-TR" altLang="tr-TR" sz="2400" b="1" dirty="0">
                  <a:solidFill>
                    <a:schemeClr val="bg1"/>
                  </a:solidFill>
                  <a:latin typeface="Arial" charset="0"/>
                  <a:cs typeface="Arial" charset="0"/>
                </a:rPr>
                <a:t>Yer Radarı Yönteminde nasıl ölçü alınır ?</a:t>
              </a:r>
              <a:endParaRPr lang="tr-TR" sz="2400" b="1" dirty="0">
                <a:solidFill>
                  <a:schemeClr val="bg1"/>
                </a:solidFill>
                <a:latin typeface="Arial" charset="0"/>
                <a:cs typeface="Arial" charset="0"/>
              </a:endParaRPr>
            </a:p>
          </p:txBody>
        </p:sp>
        <p:pic>
          <p:nvPicPr>
            <p:cNvPr id="13321" name="Picture 9" descr="C:\Users\ismail\Desktop\tezöneri ve tik\tez yazımı\GM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268413"/>
            <a:ext cx="4608513"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1125538"/>
            <a:ext cx="35623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576" y="3213100"/>
            <a:ext cx="362267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0638" y="5057776"/>
            <a:ext cx="3829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Dikdörtgen"/>
          <p:cNvSpPr/>
          <p:nvPr/>
        </p:nvSpPr>
        <p:spPr bwMode="auto">
          <a:xfrm>
            <a:off x="6311901" y="1052513"/>
            <a:ext cx="3960813" cy="1871662"/>
          </a:xfrm>
          <a:prstGeom prst="rect">
            <a:avLst/>
          </a:prstGeom>
          <a:noFill/>
          <a:ln w="9525" cap="flat" cmpd="sng" algn="ctr">
            <a:solidFill>
              <a:srgbClr val="FF0000"/>
            </a:solidFill>
            <a:prstDash val="solid"/>
            <a:round/>
            <a:headEnd type="none" w="med" len="med"/>
            <a:tailEnd type="none" w="med" len="med"/>
          </a:ln>
          <a:effectLst/>
        </p:spPr>
        <p:txBody>
          <a:bodyPr/>
          <a:lstStyle/>
          <a:p>
            <a:pPr algn="ctr" eaLnBrk="1" hangingPunct="1">
              <a:defRPr/>
            </a:pPr>
            <a:endParaRPr lang="tr-TR">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2449620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19 Grup"/>
          <p:cNvGrpSpPr>
            <a:grpSpLocks/>
          </p:cNvGrpSpPr>
          <p:nvPr/>
        </p:nvGrpSpPr>
        <p:grpSpPr bwMode="auto">
          <a:xfrm>
            <a:off x="1524000" y="1"/>
            <a:ext cx="9144000" cy="792163"/>
            <a:chOff x="0" y="0"/>
            <a:chExt cx="9175475" cy="792000"/>
          </a:xfrm>
        </p:grpSpPr>
        <p:sp>
          <p:nvSpPr>
            <p:cNvPr id="10" name="Text Box 8"/>
            <p:cNvSpPr txBox="1">
              <a:spLocks noChangeArrowheads="1"/>
            </p:cNvSpPr>
            <p:nvPr/>
          </p:nvSpPr>
          <p:spPr bwMode="auto">
            <a:xfrm>
              <a:off x="755065" y="0"/>
              <a:ext cx="8420410" cy="792000"/>
            </a:xfrm>
            <a:prstGeom prst="rect">
              <a:avLst/>
            </a:prstGeom>
            <a:gradFill flip="none" rotWithShape="1">
              <a:gsLst>
                <a:gs pos="0">
                  <a:schemeClr val="bg1"/>
                </a:gs>
                <a:gs pos="100000">
                  <a:schemeClr val="bg2"/>
                </a:gs>
                <a:gs pos="100000">
                  <a:schemeClr val="tx2"/>
                </a:gs>
              </a:gsLst>
              <a:lin ang="0" scaled="0"/>
              <a:tileRect/>
            </a:gradFill>
            <a:ln w="9525">
              <a:noFill/>
              <a:miter lim="800000"/>
              <a:headEnd/>
              <a:tailEnd/>
            </a:ln>
          </p:spPr>
          <p:txBody>
            <a:bodyPr anchor="ctr"/>
            <a:lstStyle/>
            <a:p>
              <a:pPr marL="0" lvl="2" algn="r">
                <a:defRPr/>
              </a:pPr>
              <a:r>
                <a:rPr lang="tr-TR" altLang="tr-TR" sz="2400" b="1" dirty="0">
                  <a:solidFill>
                    <a:schemeClr val="bg1"/>
                  </a:solidFill>
                  <a:latin typeface="Arial" charset="0"/>
                  <a:cs typeface="Arial" charset="0"/>
                </a:rPr>
                <a:t>Yer Radarı Yönteminde gürültü kaynakları</a:t>
              </a:r>
              <a:endParaRPr lang="tr-TR" sz="2400" b="1" dirty="0">
                <a:solidFill>
                  <a:schemeClr val="bg1"/>
                </a:solidFill>
                <a:latin typeface="Arial" charset="0"/>
                <a:cs typeface="Arial" charset="0"/>
              </a:endParaRPr>
            </a:p>
          </p:txBody>
        </p:sp>
        <p:pic>
          <p:nvPicPr>
            <p:cNvPr id="14341" name="Picture 9" descr="C:\Users\ismail\Desktop\tezöneri ve tik\tez yazımı\GM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28776"/>
            <a:ext cx="577215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011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19 Grup"/>
          <p:cNvGrpSpPr>
            <a:grpSpLocks/>
          </p:cNvGrpSpPr>
          <p:nvPr/>
        </p:nvGrpSpPr>
        <p:grpSpPr bwMode="auto">
          <a:xfrm>
            <a:off x="1524000" y="1"/>
            <a:ext cx="9144000" cy="792163"/>
            <a:chOff x="0" y="0"/>
            <a:chExt cx="9175475" cy="792000"/>
          </a:xfrm>
        </p:grpSpPr>
        <p:sp>
          <p:nvSpPr>
            <p:cNvPr id="10" name="Text Box 8"/>
            <p:cNvSpPr txBox="1">
              <a:spLocks noChangeArrowheads="1"/>
            </p:cNvSpPr>
            <p:nvPr/>
          </p:nvSpPr>
          <p:spPr bwMode="auto">
            <a:xfrm>
              <a:off x="755065" y="0"/>
              <a:ext cx="8420410" cy="792000"/>
            </a:xfrm>
            <a:prstGeom prst="rect">
              <a:avLst/>
            </a:prstGeom>
            <a:gradFill flip="none" rotWithShape="1">
              <a:gsLst>
                <a:gs pos="0">
                  <a:schemeClr val="bg1"/>
                </a:gs>
                <a:gs pos="100000">
                  <a:schemeClr val="bg2"/>
                </a:gs>
                <a:gs pos="100000">
                  <a:schemeClr val="tx2"/>
                </a:gs>
              </a:gsLst>
              <a:lin ang="0" scaled="0"/>
              <a:tileRect/>
            </a:gradFill>
            <a:ln w="9525">
              <a:noFill/>
              <a:miter lim="800000"/>
              <a:headEnd/>
              <a:tailEnd/>
            </a:ln>
          </p:spPr>
          <p:txBody>
            <a:bodyPr anchor="ctr"/>
            <a:lstStyle/>
            <a:p>
              <a:pPr algn="ctr">
                <a:defRPr/>
              </a:pPr>
              <a:r>
                <a:rPr lang="tr-TR" sz="2400" dirty="0">
                  <a:solidFill>
                    <a:schemeClr val="bg1"/>
                  </a:solidFill>
                  <a:latin typeface="Arial" charset="0"/>
                  <a:cs typeface="Arial" charset="0"/>
                </a:rPr>
                <a:t>YÖNTEMİN ÜSTÜNLÜK ve ZAYIFLIKLARI </a:t>
              </a:r>
            </a:p>
          </p:txBody>
        </p:sp>
        <p:pic>
          <p:nvPicPr>
            <p:cNvPr id="15366" name="Picture 9" descr="C:\Users\ismail\Desktop\tezöneri ve tik\tez yazımı\GM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Text Box 4"/>
          <p:cNvSpPr txBox="1">
            <a:spLocks noChangeArrowheads="1"/>
          </p:cNvSpPr>
          <p:nvPr/>
        </p:nvSpPr>
        <p:spPr bwMode="auto">
          <a:xfrm>
            <a:off x="1806575" y="1484314"/>
            <a:ext cx="4114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tr-TR" altLang="tr-TR" sz="2000" b="1" u="sng"/>
              <a:t>ÜSTÜNLÜKLER</a:t>
            </a:r>
          </a:p>
          <a:p>
            <a:pPr>
              <a:spcBef>
                <a:spcPct val="50000"/>
              </a:spcBef>
            </a:pPr>
            <a:r>
              <a:rPr lang="tr-TR" altLang="tr-TR" sz="2000"/>
              <a:t>Yüksek frekans kullanılan yöntem olduğundan </a:t>
            </a:r>
            <a:r>
              <a:rPr lang="tr-TR" altLang="tr-TR" sz="2000" u="sng"/>
              <a:t>araştırma derinliği çözünürlüğü yüksektir.</a:t>
            </a:r>
          </a:p>
          <a:p>
            <a:pPr>
              <a:spcBef>
                <a:spcPct val="50000"/>
              </a:spcBef>
            </a:pPr>
            <a:r>
              <a:rPr lang="tr-TR" altLang="tr-TR" sz="2000" u="sng"/>
              <a:t>Hedeflenen yapının derinliği</a:t>
            </a:r>
            <a:r>
              <a:rPr lang="tr-TR" altLang="tr-TR" sz="2000"/>
              <a:t>, yapının elektriksel özelliklerine, jeolojik özelliklerine ve frekansa bağlı olarak hassas bir şekilde hesaplanır.</a:t>
            </a:r>
          </a:p>
          <a:p>
            <a:pPr>
              <a:spcBef>
                <a:spcPct val="50000"/>
              </a:spcBef>
            </a:pPr>
            <a:r>
              <a:rPr lang="tr-TR" altLang="tr-TR" sz="2000"/>
              <a:t>Ölçü alımı oldukça </a:t>
            </a:r>
            <a:r>
              <a:rPr lang="tr-TR" altLang="tr-TR" sz="2000" u="sng"/>
              <a:t>kolay ve hızlıdır</a:t>
            </a:r>
            <a:r>
              <a:rPr lang="tr-TR" altLang="tr-TR" sz="2000"/>
              <a:t>.</a:t>
            </a:r>
          </a:p>
          <a:p>
            <a:pPr>
              <a:spcBef>
                <a:spcPct val="50000"/>
              </a:spcBef>
            </a:pPr>
            <a:endParaRPr lang="tr-TR" altLang="tr-TR" sz="2000"/>
          </a:p>
        </p:txBody>
      </p:sp>
      <p:sp>
        <p:nvSpPr>
          <p:cNvPr id="15364" name="Text Box 5"/>
          <p:cNvSpPr txBox="1">
            <a:spLocks noChangeArrowheads="1"/>
          </p:cNvSpPr>
          <p:nvPr/>
        </p:nvSpPr>
        <p:spPr bwMode="auto">
          <a:xfrm>
            <a:off x="6302375" y="1484314"/>
            <a:ext cx="4114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tr-TR" altLang="tr-TR" sz="2000" b="1" u="sng"/>
              <a:t>ZAYIFLIKLAR</a:t>
            </a:r>
          </a:p>
          <a:p>
            <a:pPr>
              <a:spcBef>
                <a:spcPct val="50000"/>
              </a:spcBef>
            </a:pPr>
            <a:r>
              <a:rPr lang="tr-TR" altLang="tr-TR" sz="2000"/>
              <a:t>Yüksek frekans kullanımı </a:t>
            </a:r>
            <a:r>
              <a:rPr lang="tr-TR" altLang="tr-TR" sz="2000" u="sng"/>
              <a:t>araştırma derinliğini düşürmektedir</a:t>
            </a:r>
            <a:r>
              <a:rPr lang="tr-TR" altLang="tr-TR" sz="2000"/>
              <a:t>.</a:t>
            </a:r>
          </a:p>
          <a:p>
            <a:pPr>
              <a:spcBef>
                <a:spcPct val="50000"/>
              </a:spcBef>
            </a:pPr>
            <a:r>
              <a:rPr lang="tr-TR" altLang="tr-TR" sz="2000" u="sng"/>
              <a:t>Nemli ortamlarda</a:t>
            </a:r>
            <a:r>
              <a:rPr lang="tr-TR" altLang="tr-TR" sz="2000"/>
              <a:t> istenilen verim alınamamaktadır.</a:t>
            </a:r>
          </a:p>
          <a:p>
            <a:pPr>
              <a:spcBef>
                <a:spcPct val="50000"/>
              </a:spcBef>
            </a:pPr>
            <a:r>
              <a:rPr lang="tr-TR" altLang="tr-TR" sz="2000"/>
              <a:t>Ölçü alınan bölgede bulunan </a:t>
            </a:r>
            <a:r>
              <a:rPr lang="tr-TR" altLang="tr-TR" sz="2000" u="sng"/>
              <a:t>metalik nesneler</a:t>
            </a:r>
            <a:r>
              <a:rPr lang="tr-TR" altLang="tr-TR" sz="2000"/>
              <a:t> kesitte keskin yansımalara, </a:t>
            </a:r>
            <a:r>
              <a:rPr lang="tr-TR" altLang="tr-TR" sz="2000" u="sng"/>
              <a:t>yorumda yanlışlara</a:t>
            </a:r>
            <a:r>
              <a:rPr lang="tr-TR" altLang="tr-TR" sz="2000"/>
              <a:t> neden olmaktadır.</a:t>
            </a:r>
          </a:p>
          <a:p>
            <a:pPr>
              <a:spcBef>
                <a:spcPct val="50000"/>
              </a:spcBef>
            </a:pPr>
            <a:r>
              <a:rPr lang="tr-TR" altLang="tr-TR" sz="2000"/>
              <a:t>Ölçü alınan bölgenin etrafında bulunan radyo vericileri yüksek gürültü yaratırlar.</a:t>
            </a:r>
          </a:p>
        </p:txBody>
      </p:sp>
    </p:spTree>
    <p:extLst>
      <p:ext uri="{BB962C8B-B14F-4D97-AF65-F5344CB8AC3E}">
        <p14:creationId xmlns:p14="http://schemas.microsoft.com/office/powerpoint/2010/main" val="753474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19 Grup"/>
          <p:cNvGrpSpPr>
            <a:grpSpLocks/>
          </p:cNvGrpSpPr>
          <p:nvPr/>
        </p:nvGrpSpPr>
        <p:grpSpPr bwMode="auto">
          <a:xfrm>
            <a:off x="1524000" y="1"/>
            <a:ext cx="9144000" cy="792163"/>
            <a:chOff x="0" y="0"/>
            <a:chExt cx="9175475" cy="792000"/>
          </a:xfrm>
        </p:grpSpPr>
        <p:sp>
          <p:nvSpPr>
            <p:cNvPr id="10" name="Text Box 8"/>
            <p:cNvSpPr txBox="1">
              <a:spLocks noChangeArrowheads="1"/>
            </p:cNvSpPr>
            <p:nvPr/>
          </p:nvSpPr>
          <p:spPr bwMode="auto">
            <a:xfrm>
              <a:off x="755065" y="0"/>
              <a:ext cx="8420410" cy="792000"/>
            </a:xfrm>
            <a:prstGeom prst="rect">
              <a:avLst/>
            </a:prstGeom>
            <a:gradFill flip="none" rotWithShape="1">
              <a:gsLst>
                <a:gs pos="0">
                  <a:schemeClr val="bg1"/>
                </a:gs>
                <a:gs pos="100000">
                  <a:schemeClr val="bg2"/>
                </a:gs>
                <a:gs pos="100000">
                  <a:schemeClr val="tx2"/>
                </a:gs>
              </a:gsLst>
              <a:lin ang="0" scaled="0"/>
              <a:tileRect/>
            </a:gradFill>
            <a:ln w="9525">
              <a:noFill/>
              <a:miter lim="800000"/>
              <a:headEnd/>
              <a:tailEnd/>
            </a:ln>
          </p:spPr>
          <p:txBody>
            <a:bodyPr anchor="ctr"/>
            <a:lstStyle/>
            <a:p>
              <a:pPr algn="ctr">
                <a:defRPr/>
              </a:pPr>
              <a:r>
                <a:rPr lang="tr-TR" sz="2400" dirty="0">
                  <a:solidFill>
                    <a:schemeClr val="bg1"/>
                  </a:solidFill>
                  <a:latin typeface="Arial" charset="0"/>
                  <a:cs typeface="Arial" charset="0"/>
                </a:rPr>
                <a:t>ARAŞTIRMA DERİNLİĞİ</a:t>
              </a:r>
            </a:p>
          </p:txBody>
        </p:sp>
        <p:pic>
          <p:nvPicPr>
            <p:cNvPr id="16420" name="Picture 9" descr="C:\Users\ismail\Desktop\tezöneri ve tik\tez yazımı\GM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Text Box 6"/>
          <p:cNvSpPr txBox="1">
            <a:spLocks noChangeArrowheads="1"/>
          </p:cNvSpPr>
          <p:nvPr/>
        </p:nvSpPr>
        <p:spPr bwMode="auto">
          <a:xfrm>
            <a:off x="1524000" y="1125539"/>
            <a:ext cx="91440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tr-TR" altLang="tr-TR" sz="2000"/>
              <a:t>Araştırma derinliğinin %25’i olarak bilinen </a:t>
            </a:r>
            <a:r>
              <a:rPr lang="tr-TR" altLang="tr-TR" sz="2000" b="1"/>
              <a:t>derinlik çözünürlüğünü</a:t>
            </a:r>
            <a:r>
              <a:rPr lang="tr-TR" altLang="tr-TR" sz="2000"/>
              <a:t> etkileyen en önemli parametre </a:t>
            </a:r>
            <a:r>
              <a:rPr lang="tr-TR" altLang="tr-TR" sz="2000" b="1"/>
              <a:t>merkezi</a:t>
            </a:r>
            <a:r>
              <a:rPr lang="tr-TR" altLang="tr-TR" sz="2000"/>
              <a:t> </a:t>
            </a:r>
            <a:r>
              <a:rPr lang="tr-TR" altLang="tr-TR" sz="2000" b="1"/>
              <a:t>frekans</a:t>
            </a:r>
            <a:r>
              <a:rPr lang="tr-TR" altLang="tr-TR" sz="2000"/>
              <a:t>tır.</a:t>
            </a:r>
          </a:p>
          <a:p>
            <a:pPr>
              <a:spcBef>
                <a:spcPct val="50000"/>
              </a:spcBef>
            </a:pPr>
            <a:r>
              <a:rPr lang="tr-TR" altLang="tr-TR" sz="2000" b="1"/>
              <a:t>f = 150 / d . </a:t>
            </a:r>
            <a:r>
              <a:rPr lang="tr-TR" altLang="tr-TR" sz="2000" b="1">
                <a:sym typeface="Symbol" panose="05050102010706020507" pitchFamily="18" charset="2"/>
              </a:rPr>
              <a:t></a:t>
            </a:r>
            <a:r>
              <a:rPr lang="tr-TR" altLang="tr-TR" sz="2000" b="1"/>
              <a:t>K</a:t>
            </a:r>
            <a:r>
              <a:rPr lang="tr-TR" altLang="tr-TR" sz="2000"/>
              <a:t>   </a:t>
            </a:r>
          </a:p>
          <a:p>
            <a:pPr>
              <a:spcBef>
                <a:spcPct val="50000"/>
              </a:spcBef>
            </a:pPr>
            <a:r>
              <a:rPr lang="tr-TR" altLang="tr-TR" sz="2000"/>
              <a:t>Araştıma derinliği ile ortamın elektriksel iletkenliği arasında;</a:t>
            </a:r>
          </a:p>
          <a:p>
            <a:pPr>
              <a:spcBef>
                <a:spcPct val="50000"/>
              </a:spcBef>
            </a:pPr>
            <a:r>
              <a:rPr lang="tr-TR" altLang="tr-TR" sz="2000" b="1"/>
              <a:t>D = 35 / </a:t>
            </a:r>
            <a:r>
              <a:rPr lang="tr-TR" altLang="tr-TR" sz="2000" b="1">
                <a:sym typeface="Symbol" panose="05050102010706020507" pitchFamily="18" charset="2"/>
              </a:rPr>
              <a:t></a:t>
            </a:r>
            <a:r>
              <a:rPr lang="tr-TR" altLang="tr-TR" sz="2000" b="1"/>
              <a:t>  </a:t>
            </a:r>
          </a:p>
          <a:p>
            <a:pPr>
              <a:spcBef>
                <a:spcPct val="50000"/>
              </a:spcBef>
            </a:pPr>
            <a:r>
              <a:rPr lang="tr-TR" altLang="tr-TR" sz="2000"/>
              <a:t>bağıntısı vardır.	 </a:t>
            </a:r>
          </a:p>
        </p:txBody>
      </p:sp>
      <p:graphicFrame>
        <p:nvGraphicFramePr>
          <p:cNvPr id="11" name="Group 105"/>
          <p:cNvGraphicFramePr>
            <a:graphicFrameLocks noGrp="1"/>
          </p:cNvGraphicFramePr>
          <p:nvPr/>
        </p:nvGraphicFramePr>
        <p:xfrm>
          <a:off x="6311900" y="3789363"/>
          <a:ext cx="4121150" cy="2651456"/>
        </p:xfrm>
        <a:graphic>
          <a:graphicData uri="http://schemas.openxmlformats.org/drawingml/2006/table">
            <a:tbl>
              <a:tblPr/>
              <a:tblGrid>
                <a:gridCol w="2060575">
                  <a:extLst>
                    <a:ext uri="{9D8B030D-6E8A-4147-A177-3AD203B41FA5}">
                      <a16:colId xmlns:a16="http://schemas.microsoft.com/office/drawing/2014/main" val="20000"/>
                    </a:ext>
                  </a:extLst>
                </a:gridCol>
                <a:gridCol w="2060575">
                  <a:extLst>
                    <a:ext uri="{9D8B030D-6E8A-4147-A177-3AD203B41FA5}">
                      <a16:colId xmlns:a16="http://schemas.microsoft.com/office/drawing/2014/main" val="20001"/>
                    </a:ext>
                  </a:extLst>
                </a:gridCol>
              </a:tblGrid>
              <a:tr h="51804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23900" algn="l"/>
                          <a:tab pos="5086350" algn="l"/>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Derinlik çözünürlüğü (m)</a:t>
                      </a:r>
                      <a:endParaRPr kumimoji="0" lang="tr-TR" sz="1400" b="0" i="0" u="none" strike="noStrike" cap="none" normalizeH="0" baseline="0" dirty="0" smtClean="0">
                        <a:ln>
                          <a:noFill/>
                        </a:ln>
                        <a:solidFill>
                          <a:schemeClr val="tx1"/>
                        </a:solidFill>
                        <a:effectLst/>
                        <a:latin typeface="Times New Roman" pitchFamily="18" charset="0"/>
                      </a:endParaRPr>
                    </a:p>
                  </a:txBody>
                  <a:tcPr marL="91443" marR="91443"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23900" algn="l"/>
                          <a:tab pos="5086350" algn="l"/>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Merkezi anten frekans (MHz)</a:t>
                      </a:r>
                      <a:endParaRPr kumimoji="0" lang="tr-TR" sz="1400" b="0" i="0" u="none" strike="noStrike" cap="none" normalizeH="0" baseline="0" smtClean="0">
                        <a:ln>
                          <a:noFill/>
                        </a:ln>
                        <a:solidFill>
                          <a:schemeClr val="tx1"/>
                        </a:solidFill>
                        <a:effectLst/>
                        <a:latin typeface="Times New Roman" pitchFamily="18" charset="0"/>
                      </a:endParaRPr>
                    </a:p>
                  </a:txBody>
                  <a:tcPr marL="91443" marR="91443"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7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23900" algn="l"/>
                          <a:tab pos="5086350" algn="l"/>
                        </a:tabLst>
                      </a:pPr>
                      <a:r>
                        <a:rPr kumimoji="0" lang="tr-TR" sz="1400" b="0" i="0" u="none" strike="noStrike" cap="none" normalizeH="0" baseline="0" dirty="0" smtClean="0">
                          <a:ln>
                            <a:noFill/>
                          </a:ln>
                          <a:solidFill>
                            <a:srgbClr val="FF0000"/>
                          </a:solidFill>
                          <a:effectLst/>
                          <a:latin typeface="Times New Roman" pitchFamily="18" charset="0"/>
                          <a:cs typeface="Times New Roman" pitchFamily="18" charset="0"/>
                        </a:rPr>
                        <a:t>0.03125</a:t>
                      </a:r>
                      <a:endParaRPr kumimoji="0" lang="tr-TR" sz="1400" b="0" i="0" u="none" strike="noStrike" cap="none" normalizeH="0" baseline="0" dirty="0" smtClean="0">
                        <a:ln>
                          <a:noFill/>
                        </a:ln>
                        <a:solidFill>
                          <a:srgbClr val="FF0000"/>
                        </a:solidFill>
                        <a:effectLst/>
                        <a:latin typeface="Times New Roman" pitchFamily="18" charset="0"/>
                      </a:endParaRPr>
                    </a:p>
                  </a:txBody>
                  <a:tcPr marL="91443" marR="91443"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23900" algn="l"/>
                          <a:tab pos="5086350" algn="l"/>
                        </a:tabLst>
                      </a:pPr>
                      <a:r>
                        <a:rPr kumimoji="0" lang="tr-TR" sz="1400" b="0" i="0" u="none" strike="noStrike" cap="none" normalizeH="0" baseline="0" dirty="0" smtClean="0">
                          <a:ln>
                            <a:noFill/>
                          </a:ln>
                          <a:solidFill>
                            <a:srgbClr val="FF0000"/>
                          </a:solidFill>
                          <a:effectLst/>
                          <a:latin typeface="Times New Roman" pitchFamily="18" charset="0"/>
                          <a:cs typeface="Times New Roman" pitchFamily="18" charset="0"/>
                        </a:rPr>
                        <a:t>1000</a:t>
                      </a:r>
                      <a:endParaRPr kumimoji="0" lang="tr-TR" sz="1400" b="0" i="0" u="none" strike="noStrike" cap="none" normalizeH="0" baseline="0" dirty="0" smtClean="0">
                        <a:ln>
                          <a:noFill/>
                        </a:ln>
                        <a:solidFill>
                          <a:srgbClr val="FF0000"/>
                        </a:solidFill>
                        <a:effectLst/>
                        <a:latin typeface="Times New Roman" pitchFamily="18" charset="0"/>
                      </a:endParaRPr>
                    </a:p>
                  </a:txBody>
                  <a:tcPr marL="91443" marR="91443"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7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23900" algn="l"/>
                          <a:tab pos="5086350" algn="l"/>
                        </a:tabLst>
                      </a:pPr>
                      <a:r>
                        <a:rPr kumimoji="0" lang="tr-TR" sz="1400" b="0" i="0" u="none" strike="noStrike" cap="none" normalizeH="0" baseline="0" dirty="0" smtClean="0">
                          <a:ln>
                            <a:noFill/>
                          </a:ln>
                          <a:solidFill>
                            <a:srgbClr val="FF0000"/>
                          </a:solidFill>
                          <a:effectLst/>
                          <a:latin typeface="Times New Roman" pitchFamily="18" charset="0"/>
                          <a:cs typeface="Times New Roman" pitchFamily="18" charset="0"/>
                        </a:rPr>
                        <a:t>0.0625</a:t>
                      </a:r>
                      <a:endParaRPr kumimoji="0" lang="tr-TR" sz="1400" b="0" i="0" u="none" strike="noStrike" cap="none" normalizeH="0" baseline="0" dirty="0" smtClean="0">
                        <a:ln>
                          <a:noFill/>
                        </a:ln>
                        <a:solidFill>
                          <a:srgbClr val="FF0000"/>
                        </a:solidFill>
                        <a:effectLst/>
                        <a:latin typeface="Times New Roman" pitchFamily="18" charset="0"/>
                      </a:endParaRPr>
                    </a:p>
                  </a:txBody>
                  <a:tcPr marL="91443" marR="91443"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23900" algn="l"/>
                          <a:tab pos="5086350" algn="l"/>
                        </a:tabLst>
                      </a:pPr>
                      <a:r>
                        <a:rPr kumimoji="0" lang="tr-TR" sz="1400" b="0" i="0" u="none" strike="noStrike" cap="none" normalizeH="0" baseline="0" smtClean="0">
                          <a:ln>
                            <a:noFill/>
                          </a:ln>
                          <a:solidFill>
                            <a:srgbClr val="FF0000"/>
                          </a:solidFill>
                          <a:effectLst/>
                          <a:latin typeface="Times New Roman" pitchFamily="18" charset="0"/>
                          <a:cs typeface="Times New Roman" pitchFamily="18" charset="0"/>
                        </a:rPr>
                        <a:t>500</a:t>
                      </a:r>
                      <a:endParaRPr kumimoji="0" lang="tr-TR" sz="1400" b="0" i="0" u="none" strike="noStrike" cap="none" normalizeH="0" baseline="0" smtClean="0">
                        <a:ln>
                          <a:noFill/>
                        </a:ln>
                        <a:solidFill>
                          <a:srgbClr val="FF0000"/>
                        </a:solidFill>
                        <a:effectLst/>
                        <a:latin typeface="Times New Roman" pitchFamily="18" charset="0"/>
                      </a:endParaRPr>
                    </a:p>
                  </a:txBody>
                  <a:tcPr marL="91443" marR="91443"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7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23900" algn="l"/>
                          <a:tab pos="5086350" algn="l"/>
                        </a:tabLst>
                      </a:pPr>
                      <a:r>
                        <a:rPr kumimoji="0" lang="tr-TR" sz="1400" b="0" i="0" u="none" strike="noStrike" cap="none" normalizeH="0" baseline="0" dirty="0" smtClean="0">
                          <a:ln>
                            <a:noFill/>
                          </a:ln>
                          <a:solidFill>
                            <a:srgbClr val="FF0000"/>
                          </a:solidFill>
                          <a:effectLst/>
                          <a:latin typeface="Times New Roman" pitchFamily="18" charset="0"/>
                          <a:cs typeface="Times New Roman" pitchFamily="18" charset="0"/>
                        </a:rPr>
                        <a:t>0.25</a:t>
                      </a:r>
                      <a:endParaRPr kumimoji="0" lang="tr-TR" sz="1400" b="0" i="0" u="none" strike="noStrike" cap="none" normalizeH="0" baseline="0" dirty="0" smtClean="0">
                        <a:ln>
                          <a:noFill/>
                        </a:ln>
                        <a:solidFill>
                          <a:srgbClr val="FF0000"/>
                        </a:solidFill>
                        <a:effectLst/>
                        <a:latin typeface="Times New Roman" pitchFamily="18" charset="0"/>
                      </a:endParaRPr>
                    </a:p>
                  </a:txBody>
                  <a:tcPr marL="91443" marR="91443"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23900" algn="l"/>
                          <a:tab pos="5086350" algn="l"/>
                        </a:tabLst>
                      </a:pPr>
                      <a:r>
                        <a:rPr kumimoji="0" lang="tr-TR" sz="1400" b="0" i="0" u="none" strike="noStrike" cap="none" normalizeH="0" baseline="0" dirty="0" smtClean="0">
                          <a:ln>
                            <a:noFill/>
                          </a:ln>
                          <a:solidFill>
                            <a:srgbClr val="FF0000"/>
                          </a:solidFill>
                          <a:effectLst/>
                          <a:latin typeface="Times New Roman" pitchFamily="18" charset="0"/>
                          <a:cs typeface="Times New Roman" pitchFamily="18" charset="0"/>
                        </a:rPr>
                        <a:t>200</a:t>
                      </a:r>
                      <a:endParaRPr kumimoji="0" lang="tr-TR" sz="1400" b="0" i="0" u="none" strike="noStrike" cap="none" normalizeH="0" baseline="0" dirty="0" smtClean="0">
                        <a:ln>
                          <a:noFill/>
                        </a:ln>
                        <a:solidFill>
                          <a:srgbClr val="FF0000"/>
                        </a:solidFill>
                        <a:effectLst/>
                        <a:latin typeface="Times New Roman" pitchFamily="18" charset="0"/>
                      </a:endParaRPr>
                    </a:p>
                  </a:txBody>
                  <a:tcPr marL="91443" marR="91443"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7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23900" algn="l"/>
                          <a:tab pos="5086350" algn="l"/>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0.5</a:t>
                      </a:r>
                      <a:endParaRPr kumimoji="0" lang="tr-TR" sz="1400" b="0" i="0" u="none" strike="noStrike" cap="none" normalizeH="0" baseline="0" smtClean="0">
                        <a:ln>
                          <a:noFill/>
                        </a:ln>
                        <a:solidFill>
                          <a:schemeClr val="tx1"/>
                        </a:solidFill>
                        <a:effectLst/>
                        <a:latin typeface="Times New Roman" pitchFamily="18" charset="0"/>
                      </a:endParaRPr>
                    </a:p>
                  </a:txBody>
                  <a:tcPr marL="91443" marR="91443"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23900" algn="l"/>
                          <a:tab pos="5086350" algn="l"/>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tr-TR" sz="1400" b="0" i="0" u="none" strike="noStrike" cap="none" normalizeH="0" baseline="0" smtClean="0">
                        <a:ln>
                          <a:noFill/>
                        </a:ln>
                        <a:solidFill>
                          <a:schemeClr val="tx1"/>
                        </a:solidFill>
                        <a:effectLst/>
                        <a:latin typeface="Times New Roman" pitchFamily="18" charset="0"/>
                      </a:endParaRPr>
                    </a:p>
                  </a:txBody>
                  <a:tcPr marL="91443" marR="91443"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7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23900" algn="l"/>
                          <a:tab pos="5086350" algn="l"/>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tr-TR" sz="1400" b="0" i="0" u="none" strike="noStrike" cap="none" normalizeH="0" baseline="0" smtClean="0">
                        <a:ln>
                          <a:noFill/>
                        </a:ln>
                        <a:solidFill>
                          <a:schemeClr val="tx1"/>
                        </a:solidFill>
                        <a:effectLst/>
                        <a:latin typeface="Times New Roman" pitchFamily="18" charset="0"/>
                      </a:endParaRPr>
                    </a:p>
                  </a:txBody>
                  <a:tcPr marL="91443" marR="91443"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23900" algn="l"/>
                          <a:tab pos="5086350" algn="l"/>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tr-TR" sz="1400" b="0" i="0" u="none" strike="noStrike" cap="none" normalizeH="0" baseline="0" smtClean="0">
                        <a:ln>
                          <a:noFill/>
                        </a:ln>
                        <a:solidFill>
                          <a:schemeClr val="tx1"/>
                        </a:solidFill>
                        <a:effectLst/>
                        <a:latin typeface="Times New Roman" pitchFamily="18" charset="0"/>
                      </a:endParaRPr>
                    </a:p>
                  </a:txBody>
                  <a:tcPr marL="91443" marR="91443"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7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23900" algn="l"/>
                          <a:tab pos="5086350" algn="l"/>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tr-TR" sz="1400" b="0" i="0" u="none" strike="noStrike" cap="none" normalizeH="0" baseline="0" smtClean="0">
                        <a:ln>
                          <a:noFill/>
                        </a:ln>
                        <a:solidFill>
                          <a:schemeClr val="tx1"/>
                        </a:solidFill>
                        <a:effectLst/>
                        <a:latin typeface="Times New Roman" pitchFamily="18" charset="0"/>
                      </a:endParaRPr>
                    </a:p>
                  </a:txBody>
                  <a:tcPr marL="91443" marR="91443"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23900" algn="l"/>
                          <a:tab pos="5086350" algn="l"/>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tr-TR" sz="1400" b="0" i="0" u="none" strike="noStrike" cap="none" normalizeH="0" baseline="0" smtClean="0">
                        <a:ln>
                          <a:noFill/>
                        </a:ln>
                        <a:solidFill>
                          <a:schemeClr val="tx1"/>
                        </a:solidFill>
                        <a:effectLst/>
                        <a:latin typeface="Times New Roman" pitchFamily="18" charset="0"/>
                      </a:endParaRPr>
                    </a:p>
                  </a:txBody>
                  <a:tcPr marL="91443" marR="91443"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7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23900" algn="l"/>
                          <a:tab pos="5086350" algn="l"/>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tr-TR" sz="1400" b="0" i="0" u="none" strike="noStrike" cap="none" normalizeH="0" baseline="0" smtClean="0">
                        <a:ln>
                          <a:noFill/>
                        </a:ln>
                        <a:solidFill>
                          <a:schemeClr val="tx1"/>
                        </a:solidFill>
                        <a:effectLst/>
                        <a:latin typeface="Times New Roman" pitchFamily="18" charset="0"/>
                      </a:endParaRPr>
                    </a:p>
                  </a:txBody>
                  <a:tcPr marL="91443" marR="91443"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723900" algn="l"/>
                          <a:tab pos="5086350" algn="l"/>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12.5</a:t>
                      </a:r>
                      <a:endParaRPr kumimoji="0" lang="tr-TR" sz="1400" b="0" i="0" u="none" strike="noStrike" cap="none" normalizeH="0" baseline="0" dirty="0" smtClean="0">
                        <a:ln>
                          <a:noFill/>
                        </a:ln>
                        <a:solidFill>
                          <a:schemeClr val="tx1"/>
                        </a:solidFill>
                        <a:effectLst/>
                        <a:latin typeface="Times New Roman" pitchFamily="18" charset="0"/>
                      </a:endParaRPr>
                    </a:p>
                  </a:txBody>
                  <a:tcPr marL="91443" marR="91443"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6417" name="Text Box 106"/>
          <p:cNvSpPr txBox="1">
            <a:spLocks noChangeArrowheads="1"/>
          </p:cNvSpPr>
          <p:nvPr/>
        </p:nvSpPr>
        <p:spPr bwMode="auto">
          <a:xfrm>
            <a:off x="7499351" y="3357564"/>
            <a:ext cx="298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tr-TR" altLang="tr-TR" sz="2000">
                <a:solidFill>
                  <a:srgbClr val="FF5050"/>
                </a:solidFill>
              </a:rPr>
              <a:t>            (Annan 1992)</a:t>
            </a:r>
          </a:p>
        </p:txBody>
      </p:sp>
      <p:pic>
        <p:nvPicPr>
          <p:cNvPr id="16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3860801"/>
            <a:ext cx="428466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284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19 Grup"/>
          <p:cNvGrpSpPr>
            <a:grpSpLocks/>
          </p:cNvGrpSpPr>
          <p:nvPr/>
        </p:nvGrpSpPr>
        <p:grpSpPr bwMode="auto">
          <a:xfrm>
            <a:off x="1524000" y="1"/>
            <a:ext cx="9144000" cy="792163"/>
            <a:chOff x="0" y="0"/>
            <a:chExt cx="9175475" cy="792000"/>
          </a:xfrm>
        </p:grpSpPr>
        <p:sp>
          <p:nvSpPr>
            <p:cNvPr id="10" name="Text Box 8"/>
            <p:cNvSpPr txBox="1">
              <a:spLocks noChangeArrowheads="1"/>
            </p:cNvSpPr>
            <p:nvPr/>
          </p:nvSpPr>
          <p:spPr bwMode="auto">
            <a:xfrm>
              <a:off x="755065" y="0"/>
              <a:ext cx="8420410" cy="792000"/>
            </a:xfrm>
            <a:prstGeom prst="rect">
              <a:avLst/>
            </a:prstGeom>
            <a:gradFill flip="none" rotWithShape="1">
              <a:gsLst>
                <a:gs pos="0">
                  <a:schemeClr val="bg1"/>
                </a:gs>
                <a:gs pos="100000">
                  <a:schemeClr val="bg2"/>
                </a:gs>
                <a:gs pos="100000">
                  <a:schemeClr val="tx2"/>
                </a:gs>
              </a:gsLst>
              <a:lin ang="0" scaled="0"/>
              <a:tileRect/>
            </a:gradFill>
            <a:ln w="9525">
              <a:noFill/>
              <a:miter lim="800000"/>
              <a:headEnd/>
              <a:tailEnd/>
            </a:ln>
          </p:spPr>
          <p:txBody>
            <a:bodyPr anchor="ctr"/>
            <a:lstStyle/>
            <a:p>
              <a:pPr algn="ctr">
                <a:defRPr/>
              </a:pPr>
              <a:r>
                <a:rPr lang="tr-TR" sz="2400" dirty="0">
                  <a:solidFill>
                    <a:schemeClr val="bg1"/>
                  </a:solidFill>
                  <a:latin typeface="Arial" charset="0"/>
                  <a:cs typeface="Arial" charset="0"/>
                </a:rPr>
                <a:t>Kullanım Alanları</a:t>
              </a:r>
            </a:p>
          </p:txBody>
        </p:sp>
        <p:pic>
          <p:nvPicPr>
            <p:cNvPr id="17413" name="Picture 9" descr="C:\Users\ismail\Desktop\tezöneri ve tik\tez yazımı\GM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12 Dikdörtgen"/>
          <p:cNvSpPr>
            <a:spLocks noChangeArrowheads="1"/>
          </p:cNvSpPr>
          <p:nvPr/>
        </p:nvSpPr>
        <p:spPr bwMode="auto">
          <a:xfrm>
            <a:off x="2063750" y="981075"/>
            <a:ext cx="82804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Ø"/>
            </a:pPr>
            <a:r>
              <a:rPr lang="tr-TR" altLang="tr-TR">
                <a:solidFill>
                  <a:srgbClr val="FF0000"/>
                </a:solidFill>
              </a:rPr>
              <a:t>Jeolojik Yapıların İncelenmesinde: </a:t>
            </a:r>
            <a:r>
              <a:rPr lang="tr-TR" altLang="tr-TR"/>
              <a:t>kırık, çatlak, karstik boşluk, permafrost araştırmaları</a:t>
            </a:r>
          </a:p>
          <a:p>
            <a:pPr>
              <a:buFont typeface="Wingdings" panose="05000000000000000000" pitchFamily="2" charset="2"/>
              <a:buChar char="Ø"/>
            </a:pPr>
            <a:endParaRPr lang="tr-TR" altLang="tr-TR"/>
          </a:p>
          <a:p>
            <a:pPr>
              <a:buFont typeface="Wingdings" panose="05000000000000000000" pitchFamily="2" charset="2"/>
              <a:buChar char="Ø"/>
            </a:pPr>
            <a:endParaRPr lang="tr-TR" altLang="tr-TR"/>
          </a:p>
          <a:p>
            <a:pPr>
              <a:buFont typeface="Wingdings" panose="05000000000000000000" pitchFamily="2" charset="2"/>
              <a:buChar char="Ø"/>
            </a:pPr>
            <a:r>
              <a:rPr lang="tr-TR" altLang="tr-TR">
                <a:solidFill>
                  <a:srgbClr val="FF0000"/>
                </a:solidFill>
              </a:rPr>
              <a:t>Çevre Jeofiziği Araştırmaları:</a:t>
            </a:r>
            <a:r>
              <a:rPr lang="tr-TR" altLang="tr-TR"/>
              <a:t> Yeraltısuyu kirlenmesi, atık alanları, su ve kanalizasyon yollarındaki kaçaklar, boru hatları vb. araştırılması</a:t>
            </a:r>
          </a:p>
          <a:p>
            <a:pPr>
              <a:buFont typeface="Wingdings" panose="05000000000000000000" pitchFamily="2" charset="2"/>
              <a:buChar char="Ø"/>
            </a:pPr>
            <a:endParaRPr lang="tr-TR" altLang="tr-TR"/>
          </a:p>
          <a:p>
            <a:pPr>
              <a:buFont typeface="Wingdings" panose="05000000000000000000" pitchFamily="2" charset="2"/>
              <a:buChar char="Ø"/>
            </a:pPr>
            <a:endParaRPr lang="tr-TR" altLang="tr-TR"/>
          </a:p>
          <a:p>
            <a:pPr>
              <a:buFont typeface="Wingdings" panose="05000000000000000000" pitchFamily="2" charset="2"/>
              <a:buChar char="Ø"/>
            </a:pPr>
            <a:r>
              <a:rPr lang="tr-TR" altLang="tr-TR">
                <a:solidFill>
                  <a:srgbClr val="FF0000"/>
                </a:solidFill>
              </a:rPr>
              <a:t>Mühendislik Yapılarının Araştırılması </a:t>
            </a:r>
            <a:r>
              <a:rPr lang="tr-TR" altLang="tr-TR"/>
              <a:t>(</a:t>
            </a:r>
            <a:r>
              <a:rPr lang="tr-TR" altLang="tr-TR">
                <a:solidFill>
                  <a:srgbClr val="FF0000"/>
                </a:solidFill>
              </a:rPr>
              <a:t>Yapı Jeofiziği</a:t>
            </a:r>
            <a:r>
              <a:rPr lang="tr-TR" altLang="tr-TR"/>
              <a:t>): Yol,Havaalanı, köprü, tünel yapımında zemin incelemelerinde, bu yapıların sağlamlıklarının tespitinde, duvar nemliliklerinin araştırılmasında</a:t>
            </a:r>
          </a:p>
          <a:p>
            <a:pPr>
              <a:buFont typeface="Wingdings" panose="05000000000000000000" pitchFamily="2" charset="2"/>
              <a:buChar char="Ø"/>
            </a:pPr>
            <a:endParaRPr lang="tr-TR" altLang="tr-TR"/>
          </a:p>
          <a:p>
            <a:pPr>
              <a:buFont typeface="Wingdings" panose="05000000000000000000" pitchFamily="2" charset="2"/>
              <a:buChar char="Ø"/>
            </a:pPr>
            <a:endParaRPr lang="tr-TR" altLang="tr-TR"/>
          </a:p>
          <a:p>
            <a:pPr>
              <a:buFont typeface="Wingdings" panose="05000000000000000000" pitchFamily="2" charset="2"/>
              <a:buChar char="Ø"/>
            </a:pPr>
            <a:r>
              <a:rPr lang="tr-TR" altLang="tr-TR">
                <a:solidFill>
                  <a:srgbClr val="FF0000"/>
                </a:solidFill>
              </a:rPr>
              <a:t>Arkeolojik Yapıların Araştırılmasında</a:t>
            </a:r>
          </a:p>
          <a:p>
            <a:pPr>
              <a:buFont typeface="Wingdings" panose="05000000000000000000" pitchFamily="2" charset="2"/>
              <a:buChar char="Ø"/>
            </a:pPr>
            <a:endParaRPr lang="tr-TR" altLang="tr-TR">
              <a:solidFill>
                <a:srgbClr val="FF0000"/>
              </a:solidFill>
            </a:endParaRPr>
          </a:p>
          <a:p>
            <a:pPr>
              <a:buFont typeface="Wingdings" panose="05000000000000000000" pitchFamily="2" charset="2"/>
              <a:buChar char="Ø"/>
            </a:pPr>
            <a:endParaRPr lang="tr-TR" altLang="tr-TR">
              <a:solidFill>
                <a:srgbClr val="FF0000"/>
              </a:solidFill>
            </a:endParaRPr>
          </a:p>
          <a:p>
            <a:pPr>
              <a:buFont typeface="Wingdings" panose="05000000000000000000" pitchFamily="2" charset="2"/>
              <a:buChar char="Ø"/>
            </a:pPr>
            <a:r>
              <a:rPr lang="tr-TR" altLang="tr-TR">
                <a:solidFill>
                  <a:srgbClr val="FF0000"/>
                </a:solidFill>
              </a:rPr>
              <a:t>Maden Aramalarında: </a:t>
            </a:r>
            <a:r>
              <a:rPr lang="tr-TR" altLang="tr-TR"/>
              <a:t>yüzeye yakın (derinlik&lt;40 metre) maden aramalarında, yer altı galerilerinde rezerv geliştirme çalışmalarında, göçük ve madne kazalarında</a:t>
            </a:r>
          </a:p>
        </p:txBody>
      </p:sp>
    </p:spTree>
    <p:extLst>
      <p:ext uri="{BB962C8B-B14F-4D97-AF65-F5344CB8AC3E}">
        <p14:creationId xmlns:p14="http://schemas.microsoft.com/office/powerpoint/2010/main" val="277902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62288" y="470535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992314" y="2514600"/>
            <a:ext cx="8467725" cy="554038"/>
          </a:xfrm>
          <a:prstGeom prst="rect">
            <a:avLst/>
          </a:prstGeom>
          <a:noFill/>
        </p:spPr>
        <p:txBody>
          <a:bodyPr>
            <a:spAutoFit/>
          </a:bodyPr>
          <a:lstStyle/>
          <a:p>
            <a:pPr>
              <a:defRPr/>
            </a:pPr>
            <a:r>
              <a:rPr lang="tr-TR" sz="3000" b="1" dirty="0">
                <a:effectLst>
                  <a:outerShdw blurRad="38100" dist="38100" dir="2700000" algn="tl">
                    <a:srgbClr val="000000">
                      <a:alpha val="43137"/>
                    </a:srgbClr>
                  </a:outerShdw>
                </a:effectLst>
              </a:rPr>
              <a:t>Yer Radarı </a:t>
            </a:r>
            <a:r>
              <a:rPr lang="tr-TR" sz="3000" b="1" dirty="0">
                <a:effectLst>
                  <a:outerShdw blurRad="38100" dist="38100" dir="2700000" algn="tl">
                    <a:srgbClr val="000000">
                      <a:alpha val="43137"/>
                    </a:srgbClr>
                  </a:outerShdw>
                </a:effectLst>
              </a:rPr>
              <a:t>Yönteminde Düz Çözüm</a:t>
            </a:r>
            <a:endParaRPr lang="tr-TR" sz="3000" b="1" dirty="0">
              <a:effectLst>
                <a:outerShdw blurRad="38100" dist="38100" dir="2700000" algn="tl">
                  <a:srgbClr val="000000">
                    <a:alpha val="43137"/>
                  </a:srgbClr>
                </a:outerShdw>
              </a:effectLst>
            </a:endParaRPr>
          </a:p>
        </p:txBody>
      </p:sp>
      <p:sp>
        <p:nvSpPr>
          <p:cNvPr id="10" name="Rectangle 9"/>
          <p:cNvSpPr/>
          <p:nvPr/>
        </p:nvSpPr>
        <p:spPr>
          <a:xfrm>
            <a:off x="1831976" y="2039938"/>
            <a:ext cx="53975" cy="1471612"/>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tr-TR"/>
          </a:p>
        </p:txBody>
      </p:sp>
      <p:pic>
        <p:nvPicPr>
          <p:cNvPr id="1843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1976" y="4705350"/>
            <a:ext cx="1082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35164" y="1576388"/>
            <a:ext cx="71437" cy="19621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981306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19 Grup"/>
          <p:cNvGrpSpPr>
            <a:grpSpLocks/>
          </p:cNvGrpSpPr>
          <p:nvPr/>
        </p:nvGrpSpPr>
        <p:grpSpPr bwMode="auto">
          <a:xfrm>
            <a:off x="1524000" y="1"/>
            <a:ext cx="9144000" cy="792163"/>
            <a:chOff x="0" y="0"/>
            <a:chExt cx="9175475" cy="792000"/>
          </a:xfrm>
        </p:grpSpPr>
        <p:sp>
          <p:nvSpPr>
            <p:cNvPr id="10" name="Text Box 8"/>
            <p:cNvSpPr txBox="1">
              <a:spLocks noChangeArrowheads="1"/>
            </p:cNvSpPr>
            <p:nvPr/>
          </p:nvSpPr>
          <p:spPr bwMode="auto">
            <a:xfrm>
              <a:off x="755065" y="0"/>
              <a:ext cx="8420410" cy="792000"/>
            </a:xfrm>
            <a:prstGeom prst="rect">
              <a:avLst/>
            </a:prstGeom>
            <a:gradFill flip="none" rotWithShape="1">
              <a:gsLst>
                <a:gs pos="0">
                  <a:schemeClr val="bg1"/>
                </a:gs>
                <a:gs pos="100000">
                  <a:schemeClr val="bg2"/>
                </a:gs>
                <a:gs pos="100000">
                  <a:schemeClr val="tx2"/>
                </a:gs>
              </a:gsLst>
              <a:lin ang="0" scaled="0"/>
              <a:tileRect/>
            </a:gradFill>
            <a:ln w="9525">
              <a:noFill/>
              <a:miter lim="800000"/>
              <a:headEnd/>
              <a:tailEnd/>
            </a:ln>
          </p:spPr>
          <p:txBody>
            <a:bodyPr anchor="ctr"/>
            <a:lstStyle/>
            <a:p>
              <a:pPr marL="0" lvl="2" algn="r">
                <a:defRPr/>
              </a:pPr>
              <a:r>
                <a:rPr lang="tr-TR" sz="2400" dirty="0">
                  <a:solidFill>
                    <a:schemeClr val="bg1"/>
                  </a:solidFill>
                  <a:latin typeface="Arial" charset="0"/>
                  <a:cs typeface="Arial" charset="0"/>
                </a:rPr>
                <a:t>TEMEL ELEKTROMANYETİK TEOREMLER</a:t>
              </a:r>
              <a:endParaRPr lang="tr-TR" sz="2400" b="1" dirty="0">
                <a:solidFill>
                  <a:schemeClr val="bg1"/>
                </a:solidFill>
                <a:latin typeface="Arial" charset="0"/>
                <a:cs typeface="Arial" charset="0"/>
              </a:endParaRPr>
            </a:p>
          </p:txBody>
        </p:sp>
        <p:pic>
          <p:nvPicPr>
            <p:cNvPr id="19469" name="Picture 9" descr="C:\Users\ismail\Desktop\tezöneri ve tik\tez yazımı\GM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9" name="Rectangle 4"/>
          <p:cNvSpPr>
            <a:spLocks noChangeArrowheads="1"/>
          </p:cNvSpPr>
          <p:nvPr/>
        </p:nvSpPr>
        <p:spPr bwMode="auto">
          <a:xfrm>
            <a:off x="1524000" y="2254251"/>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2000" b="1">
                <a:cs typeface="Times New Roman" panose="02020603050405020304" pitchFamily="18" charset="0"/>
                <a:sym typeface="Symbol" panose="05050102010706020507" pitchFamily="18" charset="2"/>
              </a:rPr>
              <a:t></a:t>
            </a:r>
            <a:r>
              <a:rPr lang="tr-TR" altLang="tr-TR" sz="2000" b="1">
                <a:cs typeface="Times New Roman" panose="02020603050405020304" pitchFamily="18" charset="0"/>
              </a:rPr>
              <a:t> x h = J</a:t>
            </a:r>
            <a:r>
              <a:rPr lang="tr-TR" altLang="tr-TR" sz="2000" b="1" baseline="-30000">
                <a:cs typeface="Times New Roman" panose="02020603050405020304" pitchFamily="18" charset="0"/>
                <a:sym typeface="Symbol" panose="05050102010706020507" pitchFamily="18" charset="2"/>
              </a:rPr>
              <a:t>C</a:t>
            </a:r>
            <a:r>
              <a:rPr lang="tr-TR" altLang="tr-TR" sz="2000" b="1">
                <a:cs typeface="Times New Roman" panose="02020603050405020304" pitchFamily="18" charset="0"/>
                <a:sym typeface="Symbol" panose="05050102010706020507" pitchFamily="18" charset="2"/>
              </a:rPr>
              <a:t> + J</a:t>
            </a:r>
            <a:r>
              <a:rPr lang="tr-TR" altLang="tr-TR" sz="2000" b="1" baseline="-30000">
                <a:cs typeface="Times New Roman" panose="02020603050405020304" pitchFamily="18" charset="0"/>
                <a:sym typeface="Symbol" panose="05050102010706020507" pitchFamily="18" charset="2"/>
              </a:rPr>
              <a:t>D</a:t>
            </a:r>
            <a:r>
              <a:rPr lang="tr-TR" altLang="tr-TR" sz="2000" b="1">
                <a:cs typeface="Times New Roman" panose="02020603050405020304" pitchFamily="18" charset="0"/>
                <a:sym typeface="Symbol" panose="05050102010706020507" pitchFamily="18" charset="2"/>
              </a:rPr>
              <a:t> </a:t>
            </a:r>
            <a:r>
              <a:rPr lang="tr-TR" altLang="tr-TR" sz="2000" b="1">
                <a:sym typeface="Symbol" panose="05050102010706020507" pitchFamily="18" charset="2"/>
              </a:rPr>
              <a:t>   (I)</a:t>
            </a:r>
          </a:p>
        </p:txBody>
      </p:sp>
      <p:sp>
        <p:nvSpPr>
          <p:cNvPr id="19460" name="Rectangle 5"/>
          <p:cNvSpPr>
            <a:spLocks noChangeArrowheads="1"/>
          </p:cNvSpPr>
          <p:nvPr/>
        </p:nvSpPr>
        <p:spPr bwMode="auto">
          <a:xfrm>
            <a:off x="1524000" y="2787651"/>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tr-TR" altLang="tr-TR" sz="2000" b="1">
                <a:cs typeface="Times New Roman" panose="02020603050405020304" pitchFamily="18" charset="0"/>
                <a:sym typeface="Symbol" panose="05050102010706020507" pitchFamily="18" charset="2"/>
              </a:rPr>
              <a:t></a:t>
            </a:r>
            <a:r>
              <a:rPr lang="tr-TR" altLang="tr-TR" sz="2000" b="1">
                <a:cs typeface="Times New Roman" panose="02020603050405020304" pitchFamily="18" charset="0"/>
              </a:rPr>
              <a:t> x e = - (</a:t>
            </a:r>
            <a:r>
              <a:rPr lang="tr-TR" altLang="tr-TR" sz="2000" b="1">
                <a:cs typeface="Times New Roman" panose="02020603050405020304" pitchFamily="18" charset="0"/>
                <a:sym typeface="Symbol" panose="05050102010706020507" pitchFamily="18" charset="2"/>
              </a:rPr>
              <a:t></a:t>
            </a:r>
            <a:r>
              <a:rPr lang="tr-TR" altLang="tr-TR" sz="2000" b="1">
                <a:cs typeface="Times New Roman" panose="02020603050405020304" pitchFamily="18" charset="0"/>
              </a:rPr>
              <a:t> b / </a:t>
            </a:r>
            <a:r>
              <a:rPr lang="tr-TR" altLang="tr-TR" sz="2000" b="1">
                <a:cs typeface="Times New Roman" panose="02020603050405020304" pitchFamily="18" charset="0"/>
                <a:sym typeface="Symbol" panose="05050102010706020507" pitchFamily="18" charset="2"/>
              </a:rPr>
              <a:t></a:t>
            </a:r>
            <a:r>
              <a:rPr lang="tr-TR" altLang="tr-TR" sz="2000" b="1">
                <a:cs typeface="Times New Roman" panose="02020603050405020304" pitchFamily="18" charset="0"/>
              </a:rPr>
              <a:t> t )</a:t>
            </a:r>
            <a:r>
              <a:rPr lang="tr-TR" altLang="tr-TR" sz="2000" b="1"/>
              <a:t> (II)</a:t>
            </a:r>
            <a:r>
              <a:rPr lang="tr-TR" altLang="tr-TR" sz="2000">
                <a:cs typeface="Times New Roman" panose="02020603050405020304" pitchFamily="18" charset="0"/>
              </a:rPr>
              <a:t> </a:t>
            </a:r>
            <a:endParaRPr lang="tr-TR" altLang="tr-TR" sz="2000">
              <a:cs typeface="Times New Roman" panose="02020603050405020304" pitchFamily="18" charset="0"/>
              <a:sym typeface="Symbol" panose="05050102010706020507" pitchFamily="18" charset="2"/>
            </a:endParaRPr>
          </a:p>
        </p:txBody>
      </p:sp>
      <p:sp>
        <p:nvSpPr>
          <p:cNvPr id="19461" name="Text Box 6"/>
          <p:cNvSpPr txBox="1">
            <a:spLocks noChangeArrowheads="1"/>
          </p:cNvSpPr>
          <p:nvPr/>
        </p:nvSpPr>
        <p:spPr bwMode="auto">
          <a:xfrm>
            <a:off x="1524000" y="1339850"/>
            <a:ext cx="358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tr-TR" altLang="tr-TR" sz="2000" b="1"/>
              <a:t>MAXWELL </a:t>
            </a:r>
            <a:r>
              <a:rPr lang="tr-TR" altLang="tr-TR" sz="2000" b="1" u="sng"/>
              <a:t>DENKLEMELERİ</a:t>
            </a:r>
          </a:p>
        </p:txBody>
      </p:sp>
      <p:sp>
        <p:nvSpPr>
          <p:cNvPr id="19462" name="Text Box 7"/>
          <p:cNvSpPr txBox="1">
            <a:spLocks noChangeArrowheads="1"/>
          </p:cNvSpPr>
          <p:nvPr/>
        </p:nvSpPr>
        <p:spPr bwMode="auto">
          <a:xfrm>
            <a:off x="6477000" y="1339851"/>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tr-TR" altLang="tr-TR" sz="2000" b="1" u="sng"/>
              <a:t>Materyal  (malzeme) DENKLEMELERİ</a:t>
            </a:r>
          </a:p>
        </p:txBody>
      </p:sp>
      <p:sp>
        <p:nvSpPr>
          <p:cNvPr id="19463" name="Rectangle 8"/>
          <p:cNvSpPr>
            <a:spLocks noChangeArrowheads="1"/>
          </p:cNvSpPr>
          <p:nvPr/>
        </p:nvSpPr>
        <p:spPr bwMode="auto">
          <a:xfrm>
            <a:off x="6477000" y="2178051"/>
            <a:ext cx="4191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048250" algn="l"/>
              </a:tabLst>
              <a:defRPr>
                <a:solidFill>
                  <a:schemeClr val="tx1"/>
                </a:solidFill>
                <a:latin typeface="Arial" panose="020B0604020202020204" pitchFamily="34" charset="0"/>
                <a:cs typeface="Arial" panose="020B0604020202020204" pitchFamily="34" charset="0"/>
              </a:defRPr>
            </a:lvl1pPr>
            <a:lvl2pPr marL="742950" indent="-285750">
              <a:tabLst>
                <a:tab pos="5048250" algn="l"/>
              </a:tabLst>
              <a:defRPr>
                <a:solidFill>
                  <a:schemeClr val="tx1"/>
                </a:solidFill>
                <a:latin typeface="Arial" panose="020B0604020202020204" pitchFamily="34" charset="0"/>
                <a:cs typeface="Arial" panose="020B0604020202020204" pitchFamily="34" charset="0"/>
              </a:defRPr>
            </a:lvl2pPr>
            <a:lvl3pPr marL="1143000" indent="-228600">
              <a:tabLst>
                <a:tab pos="5048250" algn="l"/>
              </a:tabLst>
              <a:defRPr>
                <a:solidFill>
                  <a:schemeClr val="tx1"/>
                </a:solidFill>
                <a:latin typeface="Arial" panose="020B0604020202020204" pitchFamily="34" charset="0"/>
                <a:cs typeface="Arial" panose="020B0604020202020204" pitchFamily="34" charset="0"/>
              </a:defRPr>
            </a:lvl3pPr>
            <a:lvl4pPr marL="1600200" indent="-228600">
              <a:tabLst>
                <a:tab pos="5048250" algn="l"/>
              </a:tabLst>
              <a:defRPr>
                <a:solidFill>
                  <a:schemeClr val="tx1"/>
                </a:solidFill>
                <a:latin typeface="Arial" panose="020B0604020202020204" pitchFamily="34" charset="0"/>
                <a:cs typeface="Arial" panose="020B0604020202020204" pitchFamily="34" charset="0"/>
              </a:defRPr>
            </a:lvl4pPr>
            <a:lvl5pPr marL="2057400" indent="-228600">
              <a:tabLst>
                <a:tab pos="50482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0482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0482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0482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048250" algn="l"/>
              </a:tabLst>
              <a:defRPr>
                <a:solidFill>
                  <a:schemeClr val="tx1"/>
                </a:solidFill>
                <a:latin typeface="Arial" panose="020B0604020202020204" pitchFamily="34" charset="0"/>
                <a:cs typeface="Arial" panose="020B0604020202020204" pitchFamily="34" charset="0"/>
              </a:defRPr>
            </a:lvl9pPr>
          </a:lstStyle>
          <a:p>
            <a:r>
              <a:rPr lang="tr-TR" altLang="tr-TR" sz="2000" b="1">
                <a:cs typeface="Times New Roman" panose="02020603050405020304" pitchFamily="18" charset="0"/>
              </a:rPr>
              <a:t>J</a:t>
            </a:r>
            <a:r>
              <a:rPr lang="tr-TR" altLang="tr-TR" sz="2000" b="1" baseline="-30000">
                <a:cs typeface="Times New Roman" panose="02020603050405020304" pitchFamily="18" charset="0"/>
              </a:rPr>
              <a:t>C </a:t>
            </a:r>
            <a:r>
              <a:rPr lang="tr-TR" altLang="tr-TR" sz="2000" b="1">
                <a:cs typeface="Times New Roman" panose="02020603050405020304" pitchFamily="18" charset="0"/>
              </a:rPr>
              <a:t>= </a:t>
            </a:r>
            <a:r>
              <a:rPr lang="tr-TR" altLang="tr-TR" sz="2000" b="1">
                <a:cs typeface="Times New Roman" panose="02020603050405020304" pitchFamily="18" charset="0"/>
                <a:sym typeface="Symbol" panose="05050102010706020507" pitchFamily="18" charset="2"/>
              </a:rPr>
              <a:t></a:t>
            </a:r>
            <a:r>
              <a:rPr lang="tr-TR" altLang="tr-TR" sz="2000" b="1">
                <a:cs typeface="Times New Roman" panose="02020603050405020304" pitchFamily="18" charset="0"/>
              </a:rPr>
              <a:t> . </a:t>
            </a:r>
            <a:r>
              <a:rPr lang="tr-TR" altLang="tr-TR" sz="2000" b="1"/>
              <a:t>e (</a:t>
            </a:r>
            <a:r>
              <a:rPr lang="tr-TR" altLang="tr-TR" sz="2000" b="1">
                <a:cs typeface="Times New Roman" panose="02020603050405020304" pitchFamily="18" charset="0"/>
                <a:sym typeface="Symbol" panose="05050102010706020507" pitchFamily="18" charset="2"/>
              </a:rPr>
              <a:t></a:t>
            </a:r>
            <a:r>
              <a:rPr lang="tr-TR" altLang="tr-TR" sz="2000" b="1">
                <a:sym typeface="Symbol" panose="05050102010706020507" pitchFamily="18" charset="2"/>
              </a:rPr>
              <a:t>: elektriksel iletkenlik)</a:t>
            </a:r>
          </a:p>
          <a:p>
            <a:r>
              <a:rPr lang="tr-TR" altLang="tr-TR" sz="2000" b="1">
                <a:cs typeface="Times New Roman" panose="02020603050405020304" pitchFamily="18" charset="0"/>
                <a:sym typeface="Symbol" panose="05050102010706020507" pitchFamily="18" charset="2"/>
              </a:rPr>
              <a:t>D = </a:t>
            </a:r>
            <a:r>
              <a:rPr lang="tr-TR" altLang="tr-TR" sz="2000" b="1">
                <a:cs typeface="Times New Roman" panose="02020603050405020304" pitchFamily="18" charset="0"/>
              </a:rPr>
              <a:t> . </a:t>
            </a:r>
            <a:r>
              <a:rPr lang="tr-TR" altLang="tr-TR" sz="2000" b="1"/>
              <a:t>e (</a:t>
            </a:r>
            <a:r>
              <a:rPr lang="tr-TR" altLang="tr-TR" sz="2000" b="1">
                <a:cs typeface="Times New Roman" panose="02020603050405020304" pitchFamily="18" charset="0"/>
                <a:sym typeface="Symbol" panose="05050102010706020507" pitchFamily="18" charset="2"/>
              </a:rPr>
              <a:t></a:t>
            </a:r>
            <a:r>
              <a:rPr lang="tr-TR" altLang="tr-TR" sz="2000" b="1">
                <a:sym typeface="Symbol" panose="05050102010706020507" pitchFamily="18" charset="2"/>
              </a:rPr>
              <a:t>: dielektrik sabiti)</a:t>
            </a:r>
            <a:r>
              <a:rPr lang="tr-TR" altLang="tr-TR" sz="2000" b="1">
                <a:cs typeface="Times New Roman" panose="02020603050405020304" pitchFamily="18" charset="0"/>
              </a:rPr>
              <a:t> </a:t>
            </a:r>
            <a:endParaRPr lang="tr-TR" altLang="tr-TR" sz="2000" b="1">
              <a:cs typeface="Times New Roman" panose="02020603050405020304" pitchFamily="18" charset="0"/>
              <a:sym typeface="Symbol" panose="05050102010706020507" pitchFamily="18" charset="2"/>
            </a:endParaRPr>
          </a:p>
          <a:p>
            <a:r>
              <a:rPr lang="tr-TR" altLang="tr-TR" sz="2000" b="1">
                <a:cs typeface="Times New Roman" panose="02020603050405020304" pitchFamily="18" charset="0"/>
                <a:sym typeface="Symbol" panose="05050102010706020507" pitchFamily="18" charset="2"/>
              </a:rPr>
              <a:t>b = </a:t>
            </a:r>
            <a:r>
              <a:rPr lang="tr-TR" altLang="tr-TR" sz="2000" b="1">
                <a:cs typeface="Times New Roman" panose="02020603050405020304" pitchFamily="18" charset="0"/>
              </a:rPr>
              <a:t> . h </a:t>
            </a:r>
            <a:r>
              <a:rPr lang="tr-TR" altLang="tr-TR" sz="2000" b="1"/>
              <a:t>(</a:t>
            </a:r>
            <a:r>
              <a:rPr lang="tr-TR" altLang="tr-TR" sz="2000" b="1">
                <a:cs typeface="Times New Roman" panose="02020603050405020304" pitchFamily="18" charset="0"/>
                <a:sym typeface="Symbol" panose="05050102010706020507" pitchFamily="18" charset="2"/>
              </a:rPr>
              <a:t></a:t>
            </a:r>
            <a:r>
              <a:rPr lang="tr-TR" altLang="tr-TR" sz="2000" b="1">
                <a:sym typeface="Symbol" panose="05050102010706020507" pitchFamily="18" charset="2"/>
              </a:rPr>
              <a:t>: manyetik geçirgenlik)</a:t>
            </a:r>
          </a:p>
        </p:txBody>
      </p:sp>
      <p:sp>
        <p:nvSpPr>
          <p:cNvPr id="13" name="AutoShape 10"/>
          <p:cNvSpPr>
            <a:spLocks/>
          </p:cNvSpPr>
          <p:nvPr/>
        </p:nvSpPr>
        <p:spPr bwMode="auto">
          <a:xfrm rot="5400000">
            <a:off x="5219700" y="311150"/>
            <a:ext cx="685800" cy="6705600"/>
          </a:xfrm>
          <a:prstGeom prst="rightBrace">
            <a:avLst>
              <a:gd name="adj1" fmla="val 8148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tr-TR" altLang="tr-TR"/>
          </a:p>
        </p:txBody>
      </p:sp>
      <p:grpSp>
        <p:nvGrpSpPr>
          <p:cNvPr id="3" name="Group 13"/>
          <p:cNvGrpSpPr>
            <a:grpSpLocks/>
          </p:cNvGrpSpPr>
          <p:nvPr/>
        </p:nvGrpSpPr>
        <p:grpSpPr bwMode="auto">
          <a:xfrm>
            <a:off x="1524000" y="4006851"/>
            <a:ext cx="9144000" cy="2695575"/>
            <a:chOff x="0" y="2880"/>
            <a:chExt cx="5760" cy="1698"/>
          </a:xfrm>
        </p:grpSpPr>
        <p:sp>
          <p:nvSpPr>
            <p:cNvPr id="19466" name="Rectangle 9"/>
            <p:cNvSpPr>
              <a:spLocks noChangeArrowheads="1"/>
            </p:cNvSpPr>
            <p:nvPr/>
          </p:nvSpPr>
          <p:spPr bwMode="auto">
            <a:xfrm>
              <a:off x="1728" y="2880"/>
              <a:ext cx="2160"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048250" algn="l"/>
                </a:tabLst>
                <a:defRPr>
                  <a:solidFill>
                    <a:schemeClr val="tx1"/>
                  </a:solidFill>
                  <a:latin typeface="Arial" panose="020B0604020202020204" pitchFamily="34" charset="0"/>
                  <a:cs typeface="Arial" panose="020B0604020202020204" pitchFamily="34" charset="0"/>
                </a:defRPr>
              </a:lvl1pPr>
              <a:lvl2pPr marL="742950" indent="-285750">
                <a:tabLst>
                  <a:tab pos="5048250" algn="l"/>
                </a:tabLst>
                <a:defRPr>
                  <a:solidFill>
                    <a:schemeClr val="tx1"/>
                  </a:solidFill>
                  <a:latin typeface="Arial" panose="020B0604020202020204" pitchFamily="34" charset="0"/>
                  <a:cs typeface="Arial" panose="020B0604020202020204" pitchFamily="34" charset="0"/>
                </a:defRPr>
              </a:lvl2pPr>
              <a:lvl3pPr marL="1143000" indent="-228600">
                <a:tabLst>
                  <a:tab pos="5048250" algn="l"/>
                </a:tabLst>
                <a:defRPr>
                  <a:solidFill>
                    <a:schemeClr val="tx1"/>
                  </a:solidFill>
                  <a:latin typeface="Arial" panose="020B0604020202020204" pitchFamily="34" charset="0"/>
                  <a:cs typeface="Arial" panose="020B0604020202020204" pitchFamily="34" charset="0"/>
                </a:defRPr>
              </a:lvl3pPr>
              <a:lvl4pPr marL="1600200" indent="-228600">
                <a:tabLst>
                  <a:tab pos="5048250" algn="l"/>
                </a:tabLst>
                <a:defRPr>
                  <a:solidFill>
                    <a:schemeClr val="tx1"/>
                  </a:solidFill>
                  <a:latin typeface="Arial" panose="020B0604020202020204" pitchFamily="34" charset="0"/>
                  <a:cs typeface="Arial" panose="020B0604020202020204" pitchFamily="34" charset="0"/>
                </a:defRPr>
              </a:lvl4pPr>
              <a:lvl5pPr marL="2057400" indent="-228600">
                <a:tabLst>
                  <a:tab pos="50482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0482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0482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0482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048250" algn="l"/>
                </a:tabLst>
                <a:defRPr>
                  <a:solidFill>
                    <a:schemeClr val="tx1"/>
                  </a:solidFill>
                  <a:latin typeface="Arial" panose="020B0604020202020204" pitchFamily="34" charset="0"/>
                  <a:cs typeface="Arial" panose="020B0604020202020204" pitchFamily="34" charset="0"/>
                </a:defRPr>
              </a:lvl9pPr>
            </a:lstStyle>
            <a:p>
              <a:r>
                <a:rPr lang="tr-TR" altLang="tr-TR" sz="2000" b="1">
                  <a:cs typeface="Times New Roman" panose="02020603050405020304" pitchFamily="18" charset="0"/>
                  <a:sym typeface="Symbol" panose="05050102010706020507" pitchFamily="18" charset="2"/>
                </a:rPr>
                <a:t></a:t>
              </a:r>
              <a:r>
                <a:rPr lang="tr-TR" altLang="tr-TR" sz="2000" b="1">
                  <a:cs typeface="Times New Roman" panose="02020603050405020304" pitchFamily="18" charset="0"/>
                </a:rPr>
                <a:t> x H = ( </a:t>
              </a:r>
              <a:r>
                <a:rPr lang="tr-TR" altLang="tr-TR" sz="2000" b="1">
                  <a:cs typeface="Times New Roman" panose="02020603050405020304" pitchFamily="18" charset="0"/>
                  <a:sym typeface="Symbol" panose="05050102010706020507" pitchFamily="18" charset="2"/>
                </a:rPr>
                <a:t></a:t>
              </a:r>
              <a:r>
                <a:rPr lang="tr-TR" altLang="tr-TR" sz="2000" b="1">
                  <a:cs typeface="Times New Roman" panose="02020603050405020304" pitchFamily="18" charset="0"/>
                </a:rPr>
                <a:t> + i</a:t>
              </a:r>
              <a:r>
                <a:rPr lang="tr-TR" altLang="tr-TR" sz="2000" b="1">
                  <a:cs typeface="Times New Roman" panose="02020603050405020304" pitchFamily="18" charset="0"/>
                  <a:sym typeface="Symbol" panose="05050102010706020507" pitchFamily="18" charset="2"/>
                </a:rPr>
                <a:t></a:t>
              </a:r>
              <a:r>
                <a:rPr lang="tr-TR" altLang="tr-TR" sz="2000" b="1">
                  <a:cs typeface="Times New Roman" panose="02020603050405020304" pitchFamily="18" charset="0"/>
                </a:rPr>
                <a:t> ) . E </a:t>
              </a:r>
              <a:endParaRPr lang="tr-TR" altLang="tr-TR" sz="2000" b="1">
                <a:sym typeface="Symbol" panose="05050102010706020507" pitchFamily="18" charset="2"/>
              </a:endParaRPr>
            </a:p>
            <a:p>
              <a:r>
                <a:rPr lang="tr-TR" altLang="tr-TR" sz="2000" b="1">
                  <a:cs typeface="Times New Roman" panose="02020603050405020304" pitchFamily="18" charset="0"/>
                  <a:sym typeface="Symbol" panose="05050102010706020507" pitchFamily="18" charset="2"/>
                </a:rPr>
                <a:t></a:t>
              </a:r>
              <a:r>
                <a:rPr lang="tr-TR" altLang="tr-TR" sz="2000" b="1">
                  <a:cs typeface="Times New Roman" panose="02020603050405020304" pitchFamily="18" charset="0"/>
                </a:rPr>
                <a:t> x E = -i</a:t>
              </a:r>
              <a:r>
                <a:rPr lang="tr-TR" altLang="tr-TR" sz="2000" b="1">
                  <a:cs typeface="Times New Roman" panose="02020603050405020304" pitchFamily="18" charset="0"/>
                  <a:sym typeface="Symbol" panose="05050102010706020507" pitchFamily="18" charset="2"/>
                </a:rPr>
                <a:t></a:t>
              </a:r>
              <a:r>
                <a:rPr lang="tr-TR" altLang="tr-TR" sz="2000" b="1">
                  <a:cs typeface="Times New Roman" panose="02020603050405020304" pitchFamily="18" charset="0"/>
                </a:rPr>
                <a:t> . H </a:t>
              </a:r>
              <a:r>
                <a:rPr lang="tr-TR" altLang="tr-TR" sz="2000" b="1">
                  <a:cs typeface="Times New Roman" panose="02020603050405020304" pitchFamily="18" charset="0"/>
                  <a:sym typeface="Symbol" panose="05050102010706020507" pitchFamily="18" charset="2"/>
                </a:rPr>
                <a:t>	 </a:t>
              </a:r>
            </a:p>
            <a:p>
              <a:endParaRPr lang="tr-TR" altLang="tr-TR" sz="2000" b="1">
                <a:cs typeface="Times New Roman" panose="02020603050405020304" pitchFamily="18" charset="0"/>
                <a:sym typeface="Symbol" panose="05050102010706020507" pitchFamily="18" charset="2"/>
              </a:endParaRPr>
            </a:p>
          </p:txBody>
        </p:sp>
        <p:sp>
          <p:nvSpPr>
            <p:cNvPr id="19467" name="Rectangle 12"/>
            <p:cNvSpPr>
              <a:spLocks noChangeArrowheads="1"/>
            </p:cNvSpPr>
            <p:nvPr/>
          </p:nvSpPr>
          <p:spPr bwMode="auto">
            <a:xfrm>
              <a:off x="0" y="3744"/>
              <a:ext cx="5760"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048250" algn="l"/>
                </a:tabLst>
                <a:defRPr>
                  <a:solidFill>
                    <a:schemeClr val="tx1"/>
                  </a:solidFill>
                  <a:latin typeface="Arial" panose="020B0604020202020204" pitchFamily="34" charset="0"/>
                  <a:cs typeface="Arial" panose="020B0604020202020204" pitchFamily="34" charset="0"/>
                </a:defRPr>
              </a:lvl1pPr>
              <a:lvl2pPr marL="742950" indent="-285750">
                <a:tabLst>
                  <a:tab pos="5048250" algn="l"/>
                </a:tabLst>
                <a:defRPr>
                  <a:solidFill>
                    <a:schemeClr val="tx1"/>
                  </a:solidFill>
                  <a:latin typeface="Arial" panose="020B0604020202020204" pitchFamily="34" charset="0"/>
                  <a:cs typeface="Arial" panose="020B0604020202020204" pitchFamily="34" charset="0"/>
                </a:defRPr>
              </a:lvl2pPr>
              <a:lvl3pPr marL="1143000" indent="-228600">
                <a:tabLst>
                  <a:tab pos="5048250" algn="l"/>
                </a:tabLst>
                <a:defRPr>
                  <a:solidFill>
                    <a:schemeClr val="tx1"/>
                  </a:solidFill>
                  <a:latin typeface="Arial" panose="020B0604020202020204" pitchFamily="34" charset="0"/>
                  <a:cs typeface="Arial" panose="020B0604020202020204" pitchFamily="34" charset="0"/>
                </a:defRPr>
              </a:lvl3pPr>
              <a:lvl4pPr marL="1600200" indent="-228600">
                <a:tabLst>
                  <a:tab pos="5048250" algn="l"/>
                </a:tabLst>
                <a:defRPr>
                  <a:solidFill>
                    <a:schemeClr val="tx1"/>
                  </a:solidFill>
                  <a:latin typeface="Arial" panose="020B0604020202020204" pitchFamily="34" charset="0"/>
                  <a:cs typeface="Arial" panose="020B0604020202020204" pitchFamily="34" charset="0"/>
                </a:defRPr>
              </a:lvl4pPr>
              <a:lvl5pPr marL="2057400" indent="-228600">
                <a:tabLst>
                  <a:tab pos="50482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0482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0482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0482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048250" algn="l"/>
                </a:tabLst>
                <a:defRPr>
                  <a:solidFill>
                    <a:schemeClr val="tx1"/>
                  </a:solidFill>
                  <a:latin typeface="Arial" panose="020B0604020202020204" pitchFamily="34" charset="0"/>
                  <a:cs typeface="Arial" panose="020B0604020202020204" pitchFamily="34" charset="0"/>
                </a:defRPr>
              </a:lvl9pPr>
            </a:lstStyle>
            <a:p>
              <a:pPr algn="just"/>
              <a:r>
                <a:rPr lang="tr-TR" altLang="tr-TR" sz="2000" b="1">
                  <a:cs typeface="Times New Roman" panose="02020603050405020304" pitchFamily="18" charset="0"/>
                </a:rPr>
                <a:t>Bu göstermektedir ki, </a:t>
              </a:r>
              <a:r>
                <a:rPr lang="tr-TR" altLang="tr-TR" sz="2000" b="1">
                  <a:solidFill>
                    <a:srgbClr val="FF0000"/>
                  </a:solidFill>
                  <a:cs typeface="Times New Roman" panose="02020603050405020304" pitchFamily="18" charset="0"/>
                </a:rPr>
                <a:t>üç</a:t>
              </a:r>
              <a:r>
                <a:rPr lang="tr-TR" altLang="tr-TR" sz="2000" b="1">
                  <a:solidFill>
                    <a:srgbClr val="FF0000"/>
                  </a:solidFill>
                </a:rPr>
                <a:t> ortam</a:t>
              </a:r>
              <a:r>
                <a:rPr lang="tr-TR" altLang="tr-TR" sz="2000" b="1">
                  <a:solidFill>
                    <a:srgbClr val="FF0000"/>
                  </a:solidFill>
                  <a:cs typeface="Times New Roman" panose="02020603050405020304" pitchFamily="18" charset="0"/>
                </a:rPr>
                <a:t> değiştirgen</a:t>
              </a:r>
              <a:r>
                <a:rPr lang="tr-TR" altLang="tr-TR" sz="2000" b="1">
                  <a:solidFill>
                    <a:srgbClr val="FF0000"/>
                  </a:solidFill>
                </a:rPr>
                <a:t>i</a:t>
              </a:r>
              <a:r>
                <a:rPr lang="tr-TR" altLang="tr-TR" sz="2000" b="1">
                  <a:solidFill>
                    <a:srgbClr val="FF0000"/>
                  </a:solidFill>
                  <a:cs typeface="Times New Roman" panose="02020603050405020304" pitchFamily="18" charset="0"/>
                </a:rPr>
                <a:t> elektromanyetik alanı birlikte etkilemektedir. </a:t>
              </a:r>
              <a:r>
                <a:rPr lang="tr-TR" altLang="tr-TR" sz="2000" b="1">
                  <a:cs typeface="Times New Roman" panose="02020603050405020304" pitchFamily="18" charset="0"/>
                </a:rPr>
                <a:t>Quasi-static limit tanımı altında bu değişkenlerden sadece </a:t>
              </a:r>
              <a:r>
                <a:rPr lang="tr-TR" altLang="tr-TR" sz="2000" b="1">
                  <a:solidFill>
                    <a:srgbClr val="FF0000"/>
                  </a:solidFill>
                  <a:cs typeface="Times New Roman" panose="02020603050405020304" pitchFamily="18" charset="0"/>
                </a:rPr>
                <a:t>dielektrik sabiti </a:t>
              </a:r>
              <a:r>
                <a:rPr lang="tr-TR" altLang="tr-TR" sz="2000" b="1">
                  <a:cs typeface="Times New Roman" panose="02020603050405020304" pitchFamily="18" charset="0"/>
                </a:rPr>
                <a:t>baskın olarak yöntemde ölçülen genliği etkilemektedir.</a:t>
              </a:r>
            </a:p>
            <a:p>
              <a:endParaRPr lang="tr-TR" altLang="tr-TR" sz="2000" b="1"/>
            </a:p>
          </p:txBody>
        </p:sp>
      </p:grpSp>
    </p:spTree>
    <p:extLst>
      <p:ext uri="{BB962C8B-B14F-4D97-AF65-F5344CB8AC3E}">
        <p14:creationId xmlns:p14="http://schemas.microsoft.com/office/powerpoint/2010/main" val="1563795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Top)">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791</Words>
  <Application>Microsoft Office PowerPoint</Application>
  <PresentationFormat>Widescreen</PresentationFormat>
  <Paragraphs>205</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inherit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DEMIRCI</dc:creator>
  <cp:lastModifiedBy>Ismail DEMIRCI</cp:lastModifiedBy>
  <cp:revision>1</cp:revision>
  <dcterms:created xsi:type="dcterms:W3CDTF">2018-03-12T14:59:37Z</dcterms:created>
  <dcterms:modified xsi:type="dcterms:W3CDTF">2018-03-12T15:00:17Z</dcterms:modified>
</cp:coreProperties>
</file>