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75" r:id="rId4"/>
    <p:sldId id="292" r:id="rId5"/>
    <p:sldId id="291" r:id="rId6"/>
    <p:sldId id="274" r:id="rId7"/>
    <p:sldId id="276" r:id="rId8"/>
    <p:sldId id="263" r:id="rId9"/>
    <p:sldId id="293" r:id="rId10"/>
    <p:sldId id="294" r:id="rId11"/>
    <p:sldId id="289" r:id="rId12"/>
    <p:sldId id="266" r:id="rId13"/>
    <p:sldId id="278" r:id="rId14"/>
    <p:sldId id="267" r:id="rId15"/>
    <p:sldId id="290" r:id="rId16"/>
    <p:sldId id="269" r:id="rId17"/>
    <p:sldId id="279" r:id="rId18"/>
    <p:sldId id="295" r:id="rId19"/>
    <p:sldId id="296" r:id="rId20"/>
    <p:sldId id="297" r:id="rId21"/>
    <p:sldId id="298"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8</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547664" y="1884888"/>
            <a:ext cx="662473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ÜFE Sektörleri</a:t>
            </a:r>
          </a:p>
          <a:p>
            <a:pPr>
              <a:lnSpc>
                <a:spcPct val="150000"/>
              </a:lnSpc>
            </a:pPr>
            <a:r>
              <a:rPr lang="tr-TR" sz="2400" dirty="0" smtClean="0">
                <a:latin typeface="Cambria" pitchFamily="18" charset="0"/>
              </a:rPr>
              <a:t>1. Tarım, avcılık ve ormancılık</a:t>
            </a:r>
          </a:p>
          <a:p>
            <a:pPr>
              <a:lnSpc>
                <a:spcPct val="150000"/>
              </a:lnSpc>
            </a:pPr>
            <a:r>
              <a:rPr lang="tr-TR" sz="2400" dirty="0" smtClean="0">
                <a:latin typeface="Cambria" pitchFamily="18" charset="0"/>
              </a:rPr>
              <a:t>2. Balıkçılık</a:t>
            </a:r>
          </a:p>
          <a:p>
            <a:pPr>
              <a:lnSpc>
                <a:spcPct val="150000"/>
              </a:lnSpc>
            </a:pPr>
            <a:r>
              <a:rPr lang="tr-TR" sz="2400" dirty="0" smtClean="0">
                <a:latin typeface="Cambria" pitchFamily="18" charset="0"/>
              </a:rPr>
              <a:t>3. Madencilik ve taşocakçılığı</a:t>
            </a:r>
          </a:p>
          <a:p>
            <a:pPr>
              <a:lnSpc>
                <a:spcPct val="150000"/>
              </a:lnSpc>
            </a:pPr>
            <a:r>
              <a:rPr lang="tr-TR" sz="2400" dirty="0" smtClean="0">
                <a:latin typeface="Cambria" pitchFamily="18" charset="0"/>
              </a:rPr>
              <a:t>4. İmalat sanayi</a:t>
            </a:r>
          </a:p>
          <a:p>
            <a:pPr>
              <a:lnSpc>
                <a:spcPct val="150000"/>
              </a:lnSpc>
            </a:pPr>
            <a:r>
              <a:rPr lang="tr-TR" sz="2400" dirty="0" smtClean="0">
                <a:latin typeface="Cambria" pitchFamily="18" charset="0"/>
              </a:rPr>
              <a:t>5. Elektrik, gaz ve su sektörlerini kapsar.</a:t>
            </a:r>
            <a:endParaRPr lang="tr-TR" sz="2400" dirty="0">
              <a:latin typeface="Cambria"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35088" y="2132856"/>
            <a:ext cx="723731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ENFLASYON sıfırdan büyükse fiyatlar artmış demektir; aksi DEFLASYON yani genel fiyatlar düzeyinde düşüş demektir. Bu durum aylık bazda ara sıra ülkemizde yaşanmakla birlikte yıllık bazda ülkemizde hiç yaşanmamıştır. DEZENFLASYON ise fiyatların artış hızının azalmasıdır.</a:t>
            </a:r>
            <a:endParaRPr lang="tr-TR" sz="2400" dirty="0">
              <a:latin typeface="Cambria"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16832"/>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Enflasyon Temel Olarak İki Nedenden Kaynaklanır;</a:t>
            </a:r>
          </a:p>
          <a:p>
            <a:pPr>
              <a:lnSpc>
                <a:spcPct val="150000"/>
              </a:lnSpc>
            </a:pPr>
            <a:r>
              <a:rPr lang="tr-TR" sz="2400" dirty="0" smtClean="0">
                <a:latin typeface="Cambria" pitchFamily="18" charset="0"/>
              </a:rPr>
              <a:t>1. Toplam talep, toplam arzdan fazlaysa fiyatlar yükselir (talep enflasyonu), </a:t>
            </a:r>
          </a:p>
          <a:p>
            <a:pPr>
              <a:lnSpc>
                <a:spcPct val="150000"/>
              </a:lnSpc>
            </a:pPr>
            <a:r>
              <a:rPr lang="tr-TR" sz="2400" dirty="0" smtClean="0">
                <a:latin typeface="Cambria" pitchFamily="18" charset="0"/>
              </a:rPr>
              <a:t>2. Üretim maliyetleri artıyorsa fiyatlar yükselir (maliyet enflasyonu.)</a:t>
            </a:r>
          </a:p>
          <a:p>
            <a:pPr>
              <a:lnSpc>
                <a:spcPct val="150000"/>
              </a:lnSpc>
            </a:pPr>
            <a:r>
              <a:rPr lang="tr-TR" sz="2400" dirty="0" smtClean="0">
                <a:latin typeface="Cambria" pitchFamily="18" charset="0"/>
              </a:rPr>
              <a:t>(M. Eğilmez)</a:t>
            </a:r>
            <a:endParaRPr lang="tr-TR" sz="2400" dirty="0">
              <a:latin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251520" y="1196752"/>
            <a:ext cx="8712968" cy="5632311"/>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Enflasyonunun Nedenleri;</a:t>
            </a:r>
          </a:p>
          <a:p>
            <a:pPr>
              <a:lnSpc>
                <a:spcPct val="150000"/>
              </a:lnSpc>
            </a:pPr>
            <a:r>
              <a:rPr lang="tr-TR" sz="2400" dirty="0" smtClean="0">
                <a:latin typeface="Cambria" pitchFamily="18" charset="0"/>
              </a:rPr>
              <a:t>1. Talep, arza göre daha çabuk değişim gösterebilir. Üretim birçok alanda artan talebe hemen yanıt verecek kadar hızlı artamayabilir. Bu durumda talep fazlası fiyatların yükselmesine yol açar. </a:t>
            </a:r>
          </a:p>
          <a:p>
            <a:pPr>
              <a:lnSpc>
                <a:spcPct val="150000"/>
              </a:lnSpc>
            </a:pPr>
            <a:r>
              <a:rPr lang="tr-TR" sz="2400" dirty="0" smtClean="0">
                <a:latin typeface="Cambria" pitchFamily="18" charset="0"/>
              </a:rPr>
              <a:t>2. İhracat artışı iç talebin karşılanamamasına ve dolayısıyla iç fiyatların artmasına yani enflasyona yol açabilir. </a:t>
            </a:r>
          </a:p>
          <a:p>
            <a:pPr>
              <a:lnSpc>
                <a:spcPct val="150000"/>
              </a:lnSpc>
            </a:pPr>
            <a:r>
              <a:rPr lang="tr-TR" sz="2400" dirty="0" smtClean="0">
                <a:latin typeface="Cambria" pitchFamily="18" charset="0"/>
              </a:rPr>
              <a:t>3. Üretim birimlerinde sorunlar ortaya çıkabilir ve bu da arzın düşmesine yol açabilir. Arzın düşmesi demek talebin karşılanamaması ve fiyatların artması demektir.</a:t>
            </a:r>
            <a:endParaRPr lang="tr-TR" sz="2400" dirty="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395536" y="1412776"/>
            <a:ext cx="8424936"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Maliyet Enflasyonunun Nedenleri;</a:t>
            </a:r>
          </a:p>
          <a:p>
            <a:pPr>
              <a:lnSpc>
                <a:spcPct val="150000"/>
              </a:lnSpc>
            </a:pPr>
            <a:r>
              <a:rPr lang="tr-TR" sz="2400" dirty="0" smtClean="0">
                <a:latin typeface="Cambria" pitchFamily="18" charset="0"/>
              </a:rPr>
              <a:t>1. Mesela ücretler hızlı bir artış gösterebilir. Bu durumda üretim maliyetleri artar ve bu artış fiyatlara yansıtılınca zincirleme etkilerle enflasyonist eğilimler ortaya çıkar. </a:t>
            </a:r>
          </a:p>
          <a:p>
            <a:pPr>
              <a:lnSpc>
                <a:spcPct val="150000"/>
              </a:lnSpc>
            </a:pPr>
            <a:r>
              <a:rPr lang="tr-TR" sz="2400" dirty="0" smtClean="0">
                <a:latin typeface="Cambria" pitchFamily="18" charset="0"/>
              </a:rPr>
              <a:t>2. Ülke parası yabancı paralara karşı değer kaybeder. Bu durumda ithal malları pahalanacağı için iç fiyatlar da artmaya başlar ve enflasyonist baskılar oluşur. </a:t>
            </a:r>
          </a:p>
          <a:p>
            <a:pPr>
              <a:lnSpc>
                <a:spcPct val="150000"/>
              </a:lnSpc>
            </a:pPr>
            <a:r>
              <a:rPr lang="tr-TR" sz="2400" dirty="0" smtClean="0">
                <a:latin typeface="Cambria" pitchFamily="18" charset="0"/>
              </a:rPr>
              <a:t>3. Çeşitli nedenlerle ülke açısından önemli olan bazı girdilerin fiyatları artabilir.</a:t>
            </a:r>
            <a:endParaRPr lang="tr-TR" sz="2400" dirty="0">
              <a:latin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532" name="AutoShape 4" descr="Image result for alternatif maliy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7" name="Text Box 3"/>
          <p:cNvSpPr txBox="1">
            <a:spLocks noChangeArrowheads="1"/>
          </p:cNvSpPr>
          <p:nvPr/>
        </p:nvSpPr>
        <p:spPr bwMode="auto">
          <a:xfrm>
            <a:off x="539552" y="1988840"/>
            <a:ext cx="813690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Yüksek Enflasyonun Sonuçları;</a:t>
            </a:r>
          </a:p>
          <a:p>
            <a:pPr>
              <a:lnSpc>
                <a:spcPct val="150000"/>
              </a:lnSpc>
            </a:pPr>
            <a:r>
              <a:rPr lang="tr-TR" sz="2400" dirty="0" smtClean="0">
                <a:latin typeface="Cambria" pitchFamily="18" charset="0"/>
              </a:rPr>
              <a:t>1. Tüketicilerin alım gücü zayıflar.</a:t>
            </a:r>
          </a:p>
          <a:p>
            <a:pPr>
              <a:lnSpc>
                <a:spcPct val="150000"/>
              </a:lnSpc>
            </a:pPr>
            <a:r>
              <a:rPr lang="tr-TR" sz="2400" dirty="0" smtClean="0">
                <a:latin typeface="Cambria" pitchFamily="18" charset="0"/>
              </a:rPr>
              <a:t> 2. En çok dar ve sabit gelire sahip aileler olumsuz etkilenir.</a:t>
            </a:r>
          </a:p>
          <a:p>
            <a:pPr>
              <a:lnSpc>
                <a:spcPct val="150000"/>
              </a:lnSpc>
            </a:pPr>
            <a:r>
              <a:rPr lang="tr-TR" sz="2400" dirty="0" smtClean="0">
                <a:latin typeface="Cambria" pitchFamily="18" charset="0"/>
              </a:rPr>
              <a:t>3. Türk Lirası döviz karşısında değer kaybettiği için döviz ve altın borcu olanlar geri ödemede güçlük yaşar.</a:t>
            </a:r>
          </a:p>
          <a:p>
            <a:pPr>
              <a:lnSpc>
                <a:spcPct val="150000"/>
              </a:lnSpc>
            </a:pPr>
            <a:r>
              <a:rPr lang="tr-TR" sz="2400" dirty="0" smtClean="0">
                <a:latin typeface="Cambria" pitchFamily="18" charset="0"/>
              </a:rPr>
              <a:t>4. Türk Lirası elden çıkarılmak istenir sonucunda ise liranın değeri daha fazla düşer.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395536" y="1484784"/>
            <a:ext cx="8280920"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5. Ülkenin yoksulluk ve gelir dağılımına bağlı işsizlik oranı artış gösterir. Gelir seviyesi yüksek olanlar daha zengin hale gelirken, geçinme güçlüğü yaşayanlar daha yoksul hale gelir.</a:t>
            </a:r>
          </a:p>
          <a:p>
            <a:pPr>
              <a:lnSpc>
                <a:spcPct val="150000"/>
              </a:lnSpc>
            </a:pPr>
            <a:r>
              <a:rPr lang="tr-TR" sz="2400" dirty="0" smtClean="0">
                <a:latin typeface="Cambria" pitchFamily="18" charset="0"/>
              </a:rPr>
              <a:t>6. Yatırımcıların risk almaktan uzaklaşarak faiz gelirini tercih ederler çünkü faiz oranları yükselmiş ve yatırımlar azalmış olur.</a:t>
            </a:r>
          </a:p>
          <a:p>
            <a:pPr>
              <a:lnSpc>
                <a:spcPct val="150000"/>
              </a:lnSpc>
            </a:pPr>
            <a:r>
              <a:rPr lang="tr-TR" sz="2400" dirty="0" smtClean="0">
                <a:latin typeface="Cambria" pitchFamily="18" charset="0"/>
              </a:rPr>
              <a:t>7. Fiyat artışlarındaki dengesizlik sonucu piyasa belirsiz hale gelir. Türk lirası değersizleştiği için tasarruf hacmi daralır ve tüketim artar. </a:t>
            </a:r>
            <a:endParaRPr lang="tr-TR" sz="2400" dirty="0">
              <a:latin typeface="Cambri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395536" y="2348880"/>
            <a:ext cx="8136904"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Enflasyon Oranı Neleri Belirler</a:t>
            </a:r>
          </a:p>
          <a:p>
            <a:pPr>
              <a:lnSpc>
                <a:spcPct val="150000"/>
              </a:lnSpc>
            </a:pPr>
            <a:r>
              <a:rPr lang="tr-TR" sz="2400" dirty="0" smtClean="0">
                <a:latin typeface="Cambria" pitchFamily="18" charset="0"/>
              </a:rPr>
              <a:t>1. Ücretlilere yapılacak zam oranlarını etkiler</a:t>
            </a:r>
          </a:p>
          <a:p>
            <a:pPr>
              <a:lnSpc>
                <a:spcPct val="150000"/>
              </a:lnSpc>
            </a:pPr>
            <a:r>
              <a:rPr lang="tr-TR" sz="2400" dirty="0" smtClean="0">
                <a:latin typeface="Cambria" pitchFamily="18" charset="0"/>
              </a:rPr>
              <a:t>2. Kamu bütçesinin hazırlanmasında tahsisleri etkiler</a:t>
            </a:r>
          </a:p>
          <a:p>
            <a:pPr>
              <a:lnSpc>
                <a:spcPct val="150000"/>
              </a:lnSpc>
            </a:pPr>
            <a:r>
              <a:rPr lang="tr-TR" sz="2400" dirty="0" smtClean="0">
                <a:latin typeface="Cambria" pitchFamily="18" charset="0"/>
              </a:rPr>
              <a:t>3. Piyasa faiz oranlarını etkiler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251520" y="1628800"/>
            <a:ext cx="8712968"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Monetarizm, esasen çağdaş iktisadi sorunlardan biri olan enflasyon konusu üzerinedir ve enflasyonun temel nedeni olarak para arzının hükümetlerce gereksiz yere ve aşırı ölçüde artırılmasını belirtmektedir. Monetaristlere göre, ekonomideki istikrarsızlıkların birçoğu parasal kökenlidir. Bu nedenle para politikasının iktisadi sorunlara karşı, diğer iktisat politikası araçlarından daha etkili olduğunu düşünmektedirler. Bu görüşlerini özetle " Enflasyon her zaman ve her yerde parasal bir olgudur" sözüyle ifade ederler.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251520" y="1628800"/>
            <a:ext cx="8712968"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Monetarizmin İlkeleri</a:t>
            </a:r>
          </a:p>
          <a:p>
            <a:pPr>
              <a:lnSpc>
                <a:spcPct val="150000"/>
              </a:lnSpc>
            </a:pPr>
            <a:r>
              <a:rPr lang="tr-TR" sz="2400" dirty="0" smtClean="0">
                <a:latin typeface="Cambria" pitchFamily="18" charset="0"/>
              </a:rPr>
              <a:t>1. Para arzındaki büyüme oranı ile nominal gelirin büyüme oranı arasında çok kesin olmamakla birlikte bir ilişki bulunmaktadır.</a:t>
            </a:r>
          </a:p>
          <a:p>
            <a:pPr>
              <a:lnSpc>
                <a:spcPct val="150000"/>
              </a:lnSpc>
            </a:pPr>
            <a:r>
              <a:rPr lang="tr-TR" sz="2400" dirty="0" smtClean="0">
                <a:latin typeface="Cambria" pitchFamily="18" charset="0"/>
              </a:rPr>
              <a:t>2. Bu ilişki çok kesin değildir çünkü para arzındaki artışların geliri etkilemesi zaman alır. Ayrıca, bunun ne kadar süreceği de belli değildir.</a:t>
            </a:r>
          </a:p>
          <a:p>
            <a:pPr>
              <a:lnSpc>
                <a:spcPct val="150000"/>
              </a:lnSpc>
            </a:pPr>
            <a:r>
              <a:rPr lang="tr-TR" sz="2400" dirty="0" smtClean="0">
                <a:latin typeface="Cambria" pitchFamily="18" charset="0"/>
              </a:rPr>
              <a:t>3. Ortalama olarak para arzındaki artış, nominal gelirleri yaklaşık 6 ve 9 ay arasında geçecek bir süre sonunda etkiler.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899592" y="1844824"/>
            <a:ext cx="7560840" cy="3323987"/>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Bu dersin içeriğinde;</a:t>
            </a:r>
          </a:p>
          <a:p>
            <a:pPr>
              <a:lnSpc>
                <a:spcPct val="150000"/>
              </a:lnSpc>
            </a:pPr>
            <a:r>
              <a:rPr lang="tr-TR" sz="2800" dirty="0" smtClean="0">
                <a:latin typeface="Cambria" pitchFamily="18" charset="0"/>
                <a:ea typeface="Cambria" pitchFamily="18" charset="0"/>
              </a:rPr>
              <a:t>1. Enflasyon nedir?</a:t>
            </a:r>
          </a:p>
          <a:p>
            <a:pPr>
              <a:lnSpc>
                <a:spcPct val="150000"/>
              </a:lnSpc>
            </a:pPr>
            <a:r>
              <a:rPr lang="tr-TR" sz="2800" dirty="0" smtClean="0">
                <a:latin typeface="Cambria" pitchFamily="18" charset="0"/>
                <a:ea typeface="Cambria" pitchFamily="18" charset="0"/>
              </a:rPr>
              <a:t>2. Enflasyonun sebepleri ve sonuçları</a:t>
            </a:r>
          </a:p>
          <a:p>
            <a:pPr>
              <a:lnSpc>
                <a:spcPct val="150000"/>
              </a:lnSpc>
            </a:pPr>
            <a:r>
              <a:rPr lang="tr-TR" sz="2800" dirty="0" smtClean="0">
                <a:latin typeface="Cambria" pitchFamily="18" charset="0"/>
                <a:ea typeface="Cambria" pitchFamily="18" charset="0"/>
              </a:rPr>
              <a:t>3. Enflasyonun sosyal etkileri</a:t>
            </a:r>
          </a:p>
          <a:p>
            <a:pPr>
              <a:lnSpc>
                <a:spcPct val="150000"/>
              </a:lnSpc>
            </a:pPr>
            <a:r>
              <a:rPr lang="tr-TR" sz="2800" dirty="0" smtClean="0">
                <a:latin typeface="Cambria" pitchFamily="18" charset="0"/>
                <a:ea typeface="Cambria" pitchFamily="18" charset="0"/>
              </a:rPr>
              <a:t> konuları yer almaktadır.</a:t>
            </a:r>
            <a:endParaRPr lang="tr-TR" sz="2800" dirty="0">
              <a:latin typeface="Cambria" pitchFamily="18" charset="0"/>
              <a:ea typeface="Cambria"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251520" y="1628800"/>
            <a:ext cx="8712968" cy="3347776"/>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4. Nominal gelirin büyüme oranındaki artış etkisi, kısa dönemde (5 veya 10 ay kadar bir sürede) ilk olarak üretim üzerinde görülür. Bu daha sonra, 10 ayı aşan bir sürede, fiyatlara yansır.</a:t>
            </a:r>
          </a:p>
          <a:p>
            <a:pPr>
              <a:lnSpc>
                <a:spcPct val="150000"/>
              </a:lnSpc>
            </a:pPr>
            <a:r>
              <a:rPr lang="tr-TR" sz="2400" dirty="0" smtClean="0">
                <a:latin typeface="Cambria" pitchFamily="18" charset="0"/>
              </a:rPr>
              <a:t>5. Ortalama olarak, para arzındaki artış ile enflasyon arasındaki toplam gecikme 12-18 ay arasındadır.</a:t>
            </a:r>
          </a:p>
          <a:p>
            <a:pPr>
              <a:lnSpc>
                <a:spcPct val="150000"/>
              </a:lnSpc>
            </a:pPr>
            <a:r>
              <a:rPr lang="tr-TR" sz="2400" dirty="0" smtClean="0">
                <a:latin typeface="Cambria" pitchFamily="18" charset="0"/>
              </a:rPr>
              <a:t>(Kaynak: </a:t>
            </a:r>
            <a:r>
              <a:rPr lang="tr-TR" sz="2400" dirty="0" err="1" smtClean="0">
                <a:latin typeface="Cambria" pitchFamily="18" charset="0"/>
              </a:rPr>
              <a:t>Macesich</a:t>
            </a:r>
            <a:r>
              <a:rPr lang="tr-TR" sz="2400" dirty="0" smtClean="0">
                <a:latin typeface="Cambria" pitchFamily="18" charset="0"/>
              </a:rPr>
              <a:t>, 1983: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1" name="Text Box 3"/>
          <p:cNvSpPr txBox="1">
            <a:spLocks noChangeArrowheads="1"/>
          </p:cNvSpPr>
          <p:nvPr/>
        </p:nvSpPr>
        <p:spPr bwMode="auto">
          <a:xfrm>
            <a:off x="467544" y="1884888"/>
            <a:ext cx="8064896"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Makroekonomi, ekonomideki toplam gelir, toplam tüketim, toplam tasarruf, toplam yatırım ve fiyatlar genel düzeyi gibi makro değişkenlerin nelerden etkilendiklerini ve ekonomide tam istihdam, fiyat istikrarı ve ekonomik büyüme gibi temel hedeflerin nasıl elde edilebileceklerini inceler.</a:t>
            </a:r>
          </a:p>
          <a:p>
            <a:pPr>
              <a:lnSpc>
                <a:spcPct val="150000"/>
              </a:lnSpc>
            </a:pPr>
            <a:r>
              <a:rPr lang="tr-TR" sz="2400" dirty="0" smtClean="0">
                <a:latin typeface="Cambria" pitchFamily="18" charset="0"/>
              </a:rPr>
              <a:t> </a:t>
            </a:r>
            <a:r>
              <a:rPr lang="tr-TR" sz="2400" dirty="0" smtClean="0">
                <a:latin typeface="Cambria" pitchFamily="18" charset="0"/>
                <a:ea typeface="Cambria" pitchFamily="18" charset="0"/>
              </a:rPr>
              <a:t>(</a:t>
            </a:r>
            <a:r>
              <a:rPr lang="tr-TR" sz="2400" dirty="0" err="1" smtClean="0">
                <a:latin typeface="Cambria" pitchFamily="18" charset="0"/>
              </a:rPr>
              <a:t>Ertek</a:t>
            </a:r>
            <a:r>
              <a:rPr lang="tr-TR" sz="2400" dirty="0" smtClean="0">
                <a:latin typeface="Cambria" pitchFamily="18" charset="0"/>
              </a:rPr>
              <a:t>, 2007: 205)</a:t>
            </a:r>
            <a:endParaRPr lang="tr-TR" sz="24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71600" y="1772816"/>
            <a:ext cx="741682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Temel Makro Ekonomik Sorunlar</a:t>
            </a:r>
          </a:p>
          <a:p>
            <a:pPr>
              <a:lnSpc>
                <a:spcPct val="150000"/>
              </a:lnSpc>
            </a:pPr>
            <a:r>
              <a:rPr lang="tr-TR" sz="2400" dirty="0" smtClean="0">
                <a:latin typeface="Cambria" pitchFamily="18" charset="0"/>
              </a:rPr>
              <a:t>1. İşsizlik sorunu</a:t>
            </a:r>
          </a:p>
          <a:p>
            <a:pPr>
              <a:lnSpc>
                <a:spcPct val="150000"/>
              </a:lnSpc>
            </a:pPr>
            <a:r>
              <a:rPr lang="tr-TR" sz="2400" dirty="0" smtClean="0">
                <a:latin typeface="Cambria" pitchFamily="18" charset="0"/>
              </a:rPr>
              <a:t>2. Enflasyon sorunu</a:t>
            </a:r>
          </a:p>
          <a:p>
            <a:pPr>
              <a:lnSpc>
                <a:spcPct val="150000"/>
              </a:lnSpc>
            </a:pPr>
            <a:r>
              <a:rPr lang="tr-TR" sz="2400" dirty="0" smtClean="0">
                <a:latin typeface="Cambria" pitchFamily="18" charset="0"/>
              </a:rPr>
              <a:t>3. Ekonomik büyüme sorunu</a:t>
            </a:r>
          </a:p>
          <a:p>
            <a:pPr>
              <a:lnSpc>
                <a:spcPct val="150000"/>
              </a:lnSpc>
            </a:pPr>
            <a:r>
              <a:rPr lang="tr-TR" sz="2400" dirty="0" smtClean="0">
                <a:latin typeface="Cambria" pitchFamily="18" charset="0"/>
              </a:rPr>
              <a:t>4. Ödemeler dengesi ve döviz kuru sorunu</a:t>
            </a:r>
          </a:p>
          <a:p>
            <a:pPr>
              <a:lnSpc>
                <a:spcPct val="150000"/>
              </a:lnSpc>
            </a:pPr>
            <a:r>
              <a:rPr lang="tr-TR" sz="2400" dirty="0" smtClean="0">
                <a:latin typeface="Cambria" pitchFamily="18" charset="0"/>
              </a:rPr>
              <a:t> </a:t>
            </a:r>
            <a:r>
              <a:rPr lang="tr-TR" sz="2400" dirty="0" smtClean="0">
                <a:latin typeface="Cambria" pitchFamily="18" charset="0"/>
                <a:ea typeface="Cambria" pitchFamily="18" charset="0"/>
              </a:rPr>
              <a:t>(</a:t>
            </a:r>
            <a:r>
              <a:rPr lang="tr-TR" sz="2400" dirty="0" smtClean="0">
                <a:latin typeface="Cambria" pitchFamily="18" charset="0"/>
              </a:rPr>
              <a:t>Parmaksız, 2000: 231)</a:t>
            </a:r>
            <a:endParaRPr lang="tr-TR" sz="2400" dirty="0">
              <a:latin typeface="Cambria"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700808"/>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Temel Makro Ekonomik Amaçlar ve Politikalar</a:t>
            </a:r>
          </a:p>
          <a:p>
            <a:pPr>
              <a:lnSpc>
                <a:spcPct val="150000"/>
              </a:lnSpc>
            </a:pPr>
            <a:r>
              <a:rPr lang="tr-TR" sz="2400" dirty="0" smtClean="0">
                <a:latin typeface="Cambria" pitchFamily="18" charset="0"/>
              </a:rPr>
              <a:t>1. Yüksek ve istikrarlı ekonomik büyüme sağlanması</a:t>
            </a:r>
          </a:p>
          <a:p>
            <a:pPr>
              <a:lnSpc>
                <a:spcPct val="150000"/>
              </a:lnSpc>
            </a:pPr>
            <a:r>
              <a:rPr lang="tr-TR" sz="2400" dirty="0" smtClean="0">
                <a:latin typeface="Cambria" pitchFamily="18" charset="0"/>
              </a:rPr>
              <a:t>2. Eksik istihdamın düşürülmesi</a:t>
            </a:r>
          </a:p>
          <a:p>
            <a:pPr>
              <a:lnSpc>
                <a:spcPct val="150000"/>
              </a:lnSpc>
            </a:pPr>
            <a:r>
              <a:rPr lang="tr-TR" sz="2400" dirty="0" smtClean="0">
                <a:latin typeface="Cambria" pitchFamily="18" charset="0"/>
              </a:rPr>
              <a:t>3. Enflasyon oranının düşürülmesi</a:t>
            </a:r>
          </a:p>
          <a:p>
            <a:pPr>
              <a:lnSpc>
                <a:spcPct val="150000"/>
              </a:lnSpc>
            </a:pPr>
            <a:r>
              <a:rPr lang="tr-TR" sz="2400" dirty="0" smtClean="0">
                <a:latin typeface="Cambria" pitchFamily="18" charset="0"/>
              </a:rPr>
              <a:t>4. Ödemeler bilançosu açıklarından ve aşırı döviz kuru dalgalanmalarından kaçınılması</a:t>
            </a:r>
          </a:p>
          <a:p>
            <a:pPr>
              <a:lnSpc>
                <a:spcPct val="150000"/>
              </a:lnSpc>
            </a:pPr>
            <a:r>
              <a:rPr lang="tr-TR" sz="2400" dirty="0" smtClean="0">
                <a:latin typeface="Cambria" pitchFamily="18" charset="0"/>
              </a:rPr>
              <a:t>5. Piyasa ekonomisinin işleyişinde istikrarın sağlanması </a:t>
            </a:r>
            <a:r>
              <a:rPr lang="tr-TR" sz="2400" dirty="0" smtClean="0">
                <a:latin typeface="Cambria" pitchFamily="18" charset="0"/>
                <a:ea typeface="Cambria" pitchFamily="18" charset="0"/>
              </a:rPr>
              <a:t>(</a:t>
            </a:r>
            <a:r>
              <a:rPr lang="tr-TR" sz="2400" dirty="0" smtClean="0">
                <a:latin typeface="Cambria" pitchFamily="18" charset="0"/>
              </a:rPr>
              <a:t>Parmaksız, 2000: 231)</a:t>
            </a:r>
            <a:endParaRPr lang="tr-TR" sz="2400" dirty="0">
              <a:latin typeface="Cambria"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67544" y="1340768"/>
            <a:ext cx="820891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Enflasyon, fiyatlar genel seviyesindeki artış sürecini ifade eder ve ekonomiyi olumsuz etkiler. Enflasyon, ekonomiyi bazı kimselerin kazanıp bazılarının da kaybettiği büyük bir kumarhaneye çevirir.  Sınırlı kaynakların yanlış yönlendirilmesine neden olur. Etkinlik, adil gelir dağılımı ve büyüme gibi temel ekonomik hedeflerin  elde edilmesini güçleştirir. Enflasyon oranı yüzde elliyi geçtiğinde buna </a:t>
            </a:r>
            <a:r>
              <a:rPr lang="tr-TR" sz="2400" dirty="0" err="1" smtClean="0">
                <a:latin typeface="Cambria" pitchFamily="18" charset="0"/>
              </a:rPr>
              <a:t>hiperenflasyon</a:t>
            </a:r>
            <a:r>
              <a:rPr lang="tr-TR" sz="2400" dirty="0" smtClean="0">
                <a:latin typeface="Cambria" pitchFamily="18" charset="0"/>
              </a:rPr>
              <a:t> denir  ve ekonomide çok ciddi sorunların varlığına işaret eder.  </a:t>
            </a:r>
            <a:r>
              <a:rPr lang="tr-TR" sz="2400" dirty="0" smtClean="0">
                <a:latin typeface="Cambria" pitchFamily="18" charset="0"/>
                <a:ea typeface="Cambria" pitchFamily="18" charset="0"/>
              </a:rPr>
              <a:t>(</a:t>
            </a:r>
            <a:r>
              <a:rPr lang="tr-TR" sz="2400" dirty="0" err="1" smtClean="0">
                <a:latin typeface="Cambria" pitchFamily="18" charset="0"/>
              </a:rPr>
              <a:t>Ertek</a:t>
            </a:r>
            <a:r>
              <a:rPr lang="tr-TR" sz="2400" dirty="0" smtClean="0">
                <a:latin typeface="Cambria" pitchFamily="18" charset="0"/>
              </a:rPr>
              <a:t>, 2007: 246)</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5" name="4 Resim" descr="Resim"/>
          <p:cNvPicPr/>
          <p:nvPr/>
        </p:nvPicPr>
        <p:blipFill>
          <a:blip r:embed="rId2" cstate="print"/>
          <a:srcRect/>
          <a:stretch>
            <a:fillRect/>
          </a:stretch>
        </p:blipFill>
        <p:spPr bwMode="auto">
          <a:xfrm>
            <a:off x="467544" y="1844824"/>
            <a:ext cx="3528392" cy="2088232"/>
          </a:xfrm>
          <a:prstGeom prst="rect">
            <a:avLst/>
          </a:prstGeom>
          <a:noFill/>
          <a:ln w="9525">
            <a:noFill/>
            <a:miter lim="800000"/>
            <a:headEnd/>
            <a:tailEnd/>
          </a:ln>
        </p:spPr>
      </p:pic>
      <p:sp>
        <p:nvSpPr>
          <p:cNvPr id="6" name="5 Dikdörtgen"/>
          <p:cNvSpPr/>
          <p:nvPr/>
        </p:nvSpPr>
        <p:spPr>
          <a:xfrm>
            <a:off x="4644008" y="1196752"/>
            <a:ext cx="3888432" cy="3046988"/>
          </a:xfrm>
          <a:prstGeom prst="rect">
            <a:avLst/>
          </a:prstGeom>
        </p:spPr>
        <p:txBody>
          <a:bodyPr wrap="square">
            <a:spAutoFit/>
          </a:bodyPr>
          <a:lstStyle/>
          <a:p>
            <a:r>
              <a:rPr lang="tr-TR" sz="2400" dirty="0" smtClean="0">
                <a:latin typeface="Cambria" pitchFamily="18" charset="0"/>
                <a:ea typeface="Cambria" pitchFamily="18" charset="0"/>
              </a:rPr>
              <a:t>“Genel fiyat düzeyinde meydana gelen sürekli artışa enflasyon denir”. Yani tek bir üründe kalıcı veya çok sayıda üründeki geçici fiyat artışı değil; genel düzeyde istikrarlı artışa enflasyon denir.</a:t>
            </a:r>
            <a:endParaRPr lang="tr-TR" sz="2400" dirty="0">
              <a:latin typeface="Cambria" pitchFamily="18" charset="0"/>
              <a:ea typeface="Cambria" pitchFamily="18" charset="0"/>
            </a:endParaRPr>
          </a:p>
        </p:txBody>
      </p:sp>
      <p:sp>
        <p:nvSpPr>
          <p:cNvPr id="7" name="6 Dikdörtgen"/>
          <p:cNvSpPr/>
          <p:nvPr/>
        </p:nvSpPr>
        <p:spPr>
          <a:xfrm>
            <a:off x="755576" y="4451628"/>
            <a:ext cx="7713240" cy="1938992"/>
          </a:xfrm>
          <a:prstGeom prst="rect">
            <a:avLst/>
          </a:prstGeom>
        </p:spPr>
        <p:txBody>
          <a:bodyPr wrap="square">
            <a:spAutoFit/>
          </a:bodyPr>
          <a:lstStyle/>
          <a:p>
            <a:r>
              <a:rPr lang="tr-TR" sz="2400" dirty="0" smtClean="0">
                <a:latin typeface="Cambria" pitchFamily="18" charset="0"/>
                <a:ea typeface="Cambria" pitchFamily="18" charset="0"/>
              </a:rPr>
              <a:t>Peki genel fiyat düzeyi nedir? Örneğin konumuz tüketiciler ise (%90 ihtimalle konu hep budur); onların kullandığı ortalama bir alışveriş sepetindeki (yalnızca mal değil, hizmetler de dahil) fiyat endeksidir. Kısaca TÜFE ve ÜFE olarak iki şekilde tanımlanır.</a:t>
            </a:r>
            <a:endParaRPr lang="tr-TR" sz="2400" dirty="0">
              <a:latin typeface="Cambria" pitchFamily="18" charset="0"/>
              <a:ea typeface="Cambria"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4139952" y="1271855"/>
            <a:ext cx="460851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TÜFE perakende fiyatlara göre hesaplanan bir endekstir. Tüketicinin satın alıp tükettiği mal ve hizmetlerin her birine kendi bütçesinden ayırdığı pay oranında ağırlık verilir ve mal ve hizmetlerin ortalama fiyatı bu mal ve hizmetlere verilen ağırlıklara göre hesaplanır.</a:t>
            </a:r>
            <a:endParaRPr lang="tr-TR" sz="2400" dirty="0">
              <a:latin typeface="Cambria" pitchFamily="18" charset="0"/>
            </a:endParaRPr>
          </a:p>
        </p:txBody>
      </p:sp>
      <p:pic>
        <p:nvPicPr>
          <p:cNvPr id="5" name="4 Resim" descr="Resim"/>
          <p:cNvPicPr/>
          <p:nvPr/>
        </p:nvPicPr>
        <p:blipFill>
          <a:blip r:embed="rId2" cstate="print"/>
          <a:srcRect/>
          <a:stretch>
            <a:fillRect/>
          </a:stretch>
        </p:blipFill>
        <p:spPr bwMode="auto">
          <a:xfrm>
            <a:off x="323528" y="1700808"/>
            <a:ext cx="3456384" cy="4752528"/>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628800"/>
            <a:ext cx="8136904"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ÜFE üreticilerin üretip sattığı hammadde, ara mal ve nihai malların fiyatlarının ağırlıklı ortalamasının hesaplanması ile elde edilir. Ele alınan fiyatlar, firmaların sattığı malların vergiler, ulaştırma masrafları, perakende ve toptan ticaret payı hariç fabrika çıkış fiyatlarıdır. Bir önceki yılın aynı ayına göre yüzde değişme ve yıllık ortalama fiyattaki yüzde değişime olarak iki farklı yöntemle hesaplanır </a:t>
            </a:r>
            <a:endParaRPr lang="tr-TR" sz="2400" dirty="0">
              <a:latin typeface="Cambria"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2122</TotalTime>
  <Words>1098</Words>
  <Application>Microsoft Office PowerPoint</Application>
  <PresentationFormat>Ekran Gösterisi (4:3)</PresentationFormat>
  <Paragraphs>91</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Akış</vt:lpstr>
      <vt:lpstr>Genel Ekonomi 8</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240</cp:revision>
  <dcterms:created xsi:type="dcterms:W3CDTF">2015-05-04T08:30:58Z</dcterms:created>
  <dcterms:modified xsi:type="dcterms:W3CDTF">2020-04-28T09:24:44Z</dcterms:modified>
</cp:coreProperties>
</file>