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0"/>
  </p:notesMasterIdLst>
  <p:sldIdLst>
    <p:sldId id="283" r:id="rId2"/>
    <p:sldId id="256" r:id="rId3"/>
    <p:sldId id="257" r:id="rId4"/>
    <p:sldId id="258" r:id="rId5"/>
    <p:sldId id="259" r:id="rId6"/>
    <p:sldId id="260" r:id="rId7"/>
    <p:sldId id="261" r:id="rId8"/>
    <p:sldId id="262"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42C3DD-F2DE-43FA-BF74-B175DE09D190}" type="datetimeFigureOut">
              <a:rPr lang="tr-TR" smtClean="0"/>
              <a:t>16.11.2020</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D770AE-F9E6-4E15-A0C8-DFD40A06D94B}" type="slidenum">
              <a:rPr lang="tr-TR" smtClean="0"/>
              <a:t>‹#›</a:t>
            </a:fld>
            <a:endParaRPr lang="tr-TR"/>
          </a:p>
        </p:txBody>
      </p:sp>
    </p:spTree>
    <p:extLst>
      <p:ext uri="{BB962C8B-B14F-4D97-AF65-F5344CB8AC3E}">
        <p14:creationId xmlns:p14="http://schemas.microsoft.com/office/powerpoint/2010/main" val="2049762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2CDD6EAC-7EA7-4B7B-8FB7-B0F5AD643D28}" type="datetimeFigureOut">
              <a:rPr lang="tr-TR" smtClean="0"/>
              <a:pPr/>
              <a:t>16.11.2020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1D1E06-A342-41F8-8AD7-E99219CBEFC4}" type="slidenum">
              <a:rPr lang="tr-TR" smtClean="0"/>
              <a:pPr/>
              <a:t>‹#›</a:t>
            </a:fld>
            <a:endParaRPr lang="tr-TR"/>
          </a:p>
        </p:txBody>
      </p:sp>
    </p:spTree>
    <p:extLst>
      <p:ext uri="{BB962C8B-B14F-4D97-AF65-F5344CB8AC3E}">
        <p14:creationId xmlns:p14="http://schemas.microsoft.com/office/powerpoint/2010/main" val="2017677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CDD6EAC-7EA7-4B7B-8FB7-B0F5AD643D28}" type="datetimeFigureOut">
              <a:rPr lang="tr-TR" smtClean="0"/>
              <a:pPr/>
              <a:t>16.11.2020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1D1E06-A342-41F8-8AD7-E99219CBEFC4}" type="slidenum">
              <a:rPr lang="tr-TR" smtClean="0"/>
              <a:pPr/>
              <a:t>‹#›</a:t>
            </a:fld>
            <a:endParaRPr lang="tr-TR"/>
          </a:p>
        </p:txBody>
      </p:sp>
    </p:spTree>
    <p:extLst>
      <p:ext uri="{BB962C8B-B14F-4D97-AF65-F5344CB8AC3E}">
        <p14:creationId xmlns:p14="http://schemas.microsoft.com/office/powerpoint/2010/main" val="2437040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CDD6EAC-7EA7-4B7B-8FB7-B0F5AD643D28}" type="datetimeFigureOut">
              <a:rPr lang="tr-TR" smtClean="0"/>
              <a:pPr/>
              <a:t>16.11.2020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1D1E06-A342-41F8-8AD7-E99219CBEFC4}" type="slidenum">
              <a:rPr lang="tr-TR" smtClean="0"/>
              <a:pPr/>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356370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CDD6EAC-7EA7-4B7B-8FB7-B0F5AD643D28}" type="datetimeFigureOut">
              <a:rPr lang="tr-TR" smtClean="0"/>
              <a:pPr/>
              <a:t>16.11.2020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1D1E06-A342-41F8-8AD7-E99219CBEFC4}" type="slidenum">
              <a:rPr lang="tr-TR" smtClean="0"/>
              <a:pPr/>
              <a:t>‹#›</a:t>
            </a:fld>
            <a:endParaRPr lang="tr-TR"/>
          </a:p>
        </p:txBody>
      </p:sp>
    </p:spTree>
    <p:extLst>
      <p:ext uri="{BB962C8B-B14F-4D97-AF65-F5344CB8AC3E}">
        <p14:creationId xmlns:p14="http://schemas.microsoft.com/office/powerpoint/2010/main" val="21958657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CDD6EAC-7EA7-4B7B-8FB7-B0F5AD643D28}" type="datetimeFigureOut">
              <a:rPr lang="tr-TR" smtClean="0"/>
              <a:pPr/>
              <a:t>16.11.2020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1D1E06-A342-41F8-8AD7-E99219CBEFC4}" type="slidenum">
              <a:rPr lang="tr-TR" smtClean="0"/>
              <a:pPr/>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543160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CDD6EAC-7EA7-4B7B-8FB7-B0F5AD643D28}" type="datetimeFigureOut">
              <a:rPr lang="tr-TR" smtClean="0"/>
              <a:pPr/>
              <a:t>16.11.2020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1D1E06-A342-41F8-8AD7-E99219CBEFC4}" type="slidenum">
              <a:rPr lang="tr-TR" smtClean="0"/>
              <a:pPr/>
              <a:t>‹#›</a:t>
            </a:fld>
            <a:endParaRPr lang="tr-TR"/>
          </a:p>
        </p:txBody>
      </p:sp>
    </p:spTree>
    <p:extLst>
      <p:ext uri="{BB962C8B-B14F-4D97-AF65-F5344CB8AC3E}">
        <p14:creationId xmlns:p14="http://schemas.microsoft.com/office/powerpoint/2010/main" val="41384499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CDD6EAC-7EA7-4B7B-8FB7-B0F5AD643D28}" type="datetimeFigureOut">
              <a:rPr lang="tr-TR" smtClean="0"/>
              <a:pPr/>
              <a:t>16.11.2020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1D1E06-A342-41F8-8AD7-E99219CBEFC4}" type="slidenum">
              <a:rPr lang="tr-TR" smtClean="0"/>
              <a:pPr/>
              <a:t>‹#›</a:t>
            </a:fld>
            <a:endParaRPr lang="tr-TR"/>
          </a:p>
        </p:txBody>
      </p:sp>
    </p:spTree>
    <p:extLst>
      <p:ext uri="{BB962C8B-B14F-4D97-AF65-F5344CB8AC3E}">
        <p14:creationId xmlns:p14="http://schemas.microsoft.com/office/powerpoint/2010/main" val="2368778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CDD6EAC-7EA7-4B7B-8FB7-B0F5AD643D28}" type="datetimeFigureOut">
              <a:rPr lang="tr-TR" smtClean="0"/>
              <a:pPr/>
              <a:t>16.11.2020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1D1E06-A342-41F8-8AD7-E99219CBEFC4}" type="slidenum">
              <a:rPr lang="tr-TR" smtClean="0"/>
              <a:pPr/>
              <a:t>‹#›</a:t>
            </a:fld>
            <a:endParaRPr lang="tr-TR"/>
          </a:p>
        </p:txBody>
      </p:sp>
    </p:spTree>
    <p:extLst>
      <p:ext uri="{BB962C8B-B14F-4D97-AF65-F5344CB8AC3E}">
        <p14:creationId xmlns:p14="http://schemas.microsoft.com/office/powerpoint/2010/main" val="1538527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CDD6EAC-7EA7-4B7B-8FB7-B0F5AD643D28}" type="datetimeFigureOut">
              <a:rPr lang="tr-TR" smtClean="0"/>
              <a:pPr/>
              <a:t>16.11.2020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1D1E06-A342-41F8-8AD7-E99219CBEFC4}" type="slidenum">
              <a:rPr lang="tr-TR" smtClean="0"/>
              <a:pPr/>
              <a:t>‹#›</a:t>
            </a:fld>
            <a:endParaRPr lang="tr-TR"/>
          </a:p>
        </p:txBody>
      </p:sp>
    </p:spTree>
    <p:extLst>
      <p:ext uri="{BB962C8B-B14F-4D97-AF65-F5344CB8AC3E}">
        <p14:creationId xmlns:p14="http://schemas.microsoft.com/office/powerpoint/2010/main" val="1236151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CDD6EAC-7EA7-4B7B-8FB7-B0F5AD643D28}" type="datetimeFigureOut">
              <a:rPr lang="tr-TR" smtClean="0"/>
              <a:pPr/>
              <a:t>16.11.2020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1D1E06-A342-41F8-8AD7-E99219CBEFC4}" type="slidenum">
              <a:rPr lang="tr-TR" smtClean="0"/>
              <a:pPr/>
              <a:t>‹#›</a:t>
            </a:fld>
            <a:endParaRPr lang="tr-TR"/>
          </a:p>
        </p:txBody>
      </p:sp>
    </p:spTree>
    <p:extLst>
      <p:ext uri="{BB962C8B-B14F-4D97-AF65-F5344CB8AC3E}">
        <p14:creationId xmlns:p14="http://schemas.microsoft.com/office/powerpoint/2010/main" val="3622555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CDD6EAC-7EA7-4B7B-8FB7-B0F5AD643D28}" type="datetimeFigureOut">
              <a:rPr lang="tr-TR" smtClean="0"/>
              <a:pPr/>
              <a:t>16.11.2020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01D1E06-A342-41F8-8AD7-E99219CBEFC4}" type="slidenum">
              <a:rPr lang="tr-TR" smtClean="0"/>
              <a:pPr/>
              <a:t>‹#›</a:t>
            </a:fld>
            <a:endParaRPr lang="tr-TR"/>
          </a:p>
        </p:txBody>
      </p:sp>
    </p:spTree>
    <p:extLst>
      <p:ext uri="{BB962C8B-B14F-4D97-AF65-F5344CB8AC3E}">
        <p14:creationId xmlns:p14="http://schemas.microsoft.com/office/powerpoint/2010/main" val="3607822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CDD6EAC-7EA7-4B7B-8FB7-B0F5AD643D28}" type="datetimeFigureOut">
              <a:rPr lang="tr-TR" smtClean="0"/>
              <a:pPr/>
              <a:t>16.11.2020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1D1E06-A342-41F8-8AD7-E99219CBEFC4}" type="slidenum">
              <a:rPr lang="tr-TR" smtClean="0"/>
              <a:pPr/>
              <a:t>‹#›</a:t>
            </a:fld>
            <a:endParaRPr lang="tr-TR"/>
          </a:p>
        </p:txBody>
      </p:sp>
    </p:spTree>
    <p:extLst>
      <p:ext uri="{BB962C8B-B14F-4D97-AF65-F5344CB8AC3E}">
        <p14:creationId xmlns:p14="http://schemas.microsoft.com/office/powerpoint/2010/main" val="1813230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CDD6EAC-7EA7-4B7B-8FB7-B0F5AD643D28}" type="datetimeFigureOut">
              <a:rPr lang="tr-TR" smtClean="0"/>
              <a:pPr/>
              <a:t>16.11.2020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01D1E06-A342-41F8-8AD7-E99219CBEFC4}" type="slidenum">
              <a:rPr lang="tr-TR" smtClean="0"/>
              <a:pPr/>
              <a:t>‹#›</a:t>
            </a:fld>
            <a:endParaRPr lang="tr-TR"/>
          </a:p>
        </p:txBody>
      </p:sp>
    </p:spTree>
    <p:extLst>
      <p:ext uri="{BB962C8B-B14F-4D97-AF65-F5344CB8AC3E}">
        <p14:creationId xmlns:p14="http://schemas.microsoft.com/office/powerpoint/2010/main" val="4116789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DD6EAC-7EA7-4B7B-8FB7-B0F5AD643D28}" type="datetimeFigureOut">
              <a:rPr lang="tr-TR" smtClean="0"/>
              <a:pPr/>
              <a:t>16.11.2020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01D1E06-A342-41F8-8AD7-E99219CBEFC4}" type="slidenum">
              <a:rPr lang="tr-TR" smtClean="0"/>
              <a:pPr/>
              <a:t>‹#›</a:t>
            </a:fld>
            <a:endParaRPr lang="tr-TR"/>
          </a:p>
        </p:txBody>
      </p:sp>
    </p:spTree>
    <p:extLst>
      <p:ext uri="{BB962C8B-B14F-4D97-AF65-F5344CB8AC3E}">
        <p14:creationId xmlns:p14="http://schemas.microsoft.com/office/powerpoint/2010/main" val="3392956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2CDD6EAC-7EA7-4B7B-8FB7-B0F5AD643D28}" type="datetimeFigureOut">
              <a:rPr lang="tr-TR" smtClean="0"/>
              <a:pPr/>
              <a:t>16.11.2020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01D1E06-A342-41F8-8AD7-E99219CBEFC4}" type="slidenum">
              <a:rPr lang="tr-TR" smtClean="0"/>
              <a:pPr/>
              <a:t>‹#›</a:t>
            </a:fld>
            <a:endParaRPr lang="tr-TR"/>
          </a:p>
        </p:txBody>
      </p:sp>
    </p:spTree>
    <p:extLst>
      <p:ext uri="{BB962C8B-B14F-4D97-AF65-F5344CB8AC3E}">
        <p14:creationId xmlns:p14="http://schemas.microsoft.com/office/powerpoint/2010/main" val="541472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01D1E06-A342-41F8-8AD7-E99219CBEFC4}" type="slidenum">
              <a:rPr lang="tr-TR" smtClean="0"/>
              <a:pPr/>
              <a:t>‹#›</a:t>
            </a:fld>
            <a:endParaRPr lang="tr-TR"/>
          </a:p>
        </p:txBody>
      </p:sp>
      <p:sp>
        <p:nvSpPr>
          <p:cNvPr id="5" name="Date Placeholder 4"/>
          <p:cNvSpPr>
            <a:spLocks noGrp="1"/>
          </p:cNvSpPr>
          <p:nvPr>
            <p:ph type="dt" sz="half" idx="10"/>
          </p:nvPr>
        </p:nvSpPr>
        <p:spPr/>
        <p:txBody>
          <a:bodyPr/>
          <a:lstStyle/>
          <a:p>
            <a:fld id="{2CDD6EAC-7EA7-4B7B-8FB7-B0F5AD643D28}" type="datetimeFigureOut">
              <a:rPr lang="tr-TR" smtClean="0"/>
              <a:pPr/>
              <a:t>16.11.2020</a:t>
            </a:fld>
            <a:endParaRPr lang="tr-TR"/>
          </a:p>
        </p:txBody>
      </p:sp>
    </p:spTree>
    <p:extLst>
      <p:ext uri="{BB962C8B-B14F-4D97-AF65-F5344CB8AC3E}">
        <p14:creationId xmlns:p14="http://schemas.microsoft.com/office/powerpoint/2010/main" val="2624004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CDD6EAC-7EA7-4B7B-8FB7-B0F5AD643D28}" type="datetimeFigureOut">
              <a:rPr lang="tr-TR" smtClean="0"/>
              <a:pPr/>
              <a:t>16.11.2020</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01D1E06-A342-41F8-8AD7-E99219CBEFC4}" type="slidenum">
              <a:rPr lang="tr-TR" smtClean="0"/>
              <a:pPr/>
              <a:t>‹#›</a:t>
            </a:fld>
            <a:endParaRPr lang="tr-TR"/>
          </a:p>
        </p:txBody>
      </p:sp>
    </p:spTree>
    <p:extLst>
      <p:ext uri="{BB962C8B-B14F-4D97-AF65-F5344CB8AC3E}">
        <p14:creationId xmlns:p14="http://schemas.microsoft.com/office/powerpoint/2010/main" val="374079493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KIRSAL ALTYAPI VE ÇEVRE</a:t>
            </a:r>
            <a:endParaRPr lang="tr-TR" dirty="0"/>
          </a:p>
        </p:txBody>
      </p:sp>
      <p:sp>
        <p:nvSpPr>
          <p:cNvPr id="3" name="Alt Başlık 2"/>
          <p:cNvSpPr>
            <a:spLocks noGrp="1"/>
          </p:cNvSpPr>
          <p:nvPr>
            <p:ph type="subTitle" idx="1"/>
          </p:nvPr>
        </p:nvSpPr>
        <p:spPr/>
        <p:txBody>
          <a:bodyPr/>
          <a:lstStyle/>
          <a:p>
            <a:r>
              <a:rPr lang="tr-TR" dirty="0" smtClean="0"/>
              <a:t>1. HAFTA</a:t>
            </a:r>
          </a:p>
          <a:p>
            <a:r>
              <a:rPr lang="tr-TR" dirty="0" smtClean="0"/>
              <a:t>DOÇ.DR. HAVVA EYLEM POLAT</a:t>
            </a:r>
            <a:endParaRPr lang="tr-TR" dirty="0"/>
          </a:p>
        </p:txBody>
      </p:sp>
    </p:spTree>
    <p:extLst>
      <p:ext uri="{BB962C8B-B14F-4D97-AF65-F5344CB8AC3E}">
        <p14:creationId xmlns:p14="http://schemas.microsoft.com/office/powerpoint/2010/main" val="1107401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29949" y="0"/>
            <a:ext cx="7766936" cy="1646302"/>
          </a:xfrm>
        </p:spPr>
        <p:txBody>
          <a:bodyPr/>
          <a:lstStyle/>
          <a:p>
            <a:pPr algn="ctr"/>
            <a:r>
              <a:rPr lang="tr-TR" dirty="0" smtClean="0">
                <a:latin typeface="Times New Roman" panose="02020603050405020304" pitchFamily="18" charset="0"/>
                <a:cs typeface="Times New Roman" panose="02020603050405020304" pitchFamily="18" charset="0"/>
              </a:rPr>
              <a:t>KIRSAL ALTYAPI</a:t>
            </a:r>
            <a:endParaRPr lang="tr-TR"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1507067" y="1646302"/>
            <a:ext cx="7766936" cy="3663827"/>
          </a:xfrm>
        </p:spPr>
        <p:txBody>
          <a:bodyPr>
            <a:noAutofit/>
          </a:bodyPr>
          <a:lstStyle/>
          <a:p>
            <a:pPr algn="just">
              <a:lnSpc>
                <a:spcPct val="150000"/>
              </a:lnSpc>
            </a:pPr>
            <a:r>
              <a:rPr lang="tr-TR" sz="2000" dirty="0" smtClean="0">
                <a:solidFill>
                  <a:schemeClr val="tx1"/>
                </a:solidFill>
                <a:latin typeface="Times New Roman" panose="02020603050405020304" pitchFamily="18" charset="0"/>
                <a:cs typeface="Times New Roman" panose="02020603050405020304" pitchFamily="18" charset="0"/>
              </a:rPr>
              <a:t>Gelişmiş olarak adlandırdığımız ülkelere baktığımızda o ülkelerin sosyal, kültürel, ekonomik ve fiziki yapıları arasında bir uyumun bulunduğu görülür. Bu uyum, yaşanan dönemlere uyarlanmakta ve devamlılığı sağlanmaya çalışılmaktadır. </a:t>
            </a:r>
          </a:p>
          <a:p>
            <a:pPr algn="just">
              <a:lnSpc>
                <a:spcPct val="150000"/>
              </a:lnSpc>
            </a:pPr>
            <a:r>
              <a:rPr lang="tr-TR" sz="2000" dirty="0" smtClean="0">
                <a:solidFill>
                  <a:schemeClr val="tx1"/>
                </a:solidFill>
                <a:latin typeface="Times New Roman" panose="02020603050405020304" pitchFamily="18" charset="0"/>
                <a:cs typeface="Times New Roman" panose="02020603050405020304" pitchFamily="18" charset="0"/>
              </a:rPr>
              <a:t>Bunun için de akılcı bir yaklaşımla, tüm sistemin elemanları arasındaki karşılıklı etkileşimleri de dikkate alınarak toplumun her birimine yönelik yatırımları yönlendirilmektedir. Böylece, bu toplumlar hem kentsel hem de kırsal kesimlerde gelişmiş bir toplumsal altyapıya sahip olmaktadırlar.</a:t>
            </a:r>
            <a:endParaRPr lang="tr-TR"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9661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1101687"/>
            <a:ext cx="8596668" cy="4939676"/>
          </a:xfrm>
        </p:spPr>
        <p:txBody>
          <a:bodyPr>
            <a:normAutofit/>
          </a:bodyPr>
          <a:lstStyle/>
          <a:p>
            <a:pPr algn="just">
              <a:lnSpc>
                <a:spcPct val="150000"/>
              </a:lnSpc>
            </a:pPr>
            <a:r>
              <a:rPr lang="tr-TR" sz="2000" dirty="0" smtClean="0">
                <a:solidFill>
                  <a:schemeClr val="tx1"/>
                </a:solidFill>
                <a:latin typeface="Times New Roman" panose="02020603050405020304" pitchFamily="18" charset="0"/>
                <a:cs typeface="Times New Roman" panose="02020603050405020304" pitchFamily="18" charset="0"/>
              </a:rPr>
              <a:t>Diğer geri kalmış veya az gelişmiş toplumlarda bu oluşuma rastlanmamaktadır. Bunun sonucu olarak da kentsel toplumla kırsal toplum arasında her yönüyle bir fark oluşmaktadır. Özellikle kırsal alanlarda genel olarak altyapı imkanlarının yetersizliği tarımsal ve kırsal kalkınmadaki engellerden birini oluşturmaktadır. </a:t>
            </a:r>
          </a:p>
          <a:p>
            <a:pPr algn="just">
              <a:lnSpc>
                <a:spcPct val="150000"/>
              </a:lnSpc>
            </a:pPr>
            <a:r>
              <a:rPr lang="tr-TR" sz="2000" dirty="0" smtClean="0">
                <a:solidFill>
                  <a:schemeClr val="tx1"/>
                </a:solidFill>
                <a:latin typeface="Times New Roman" panose="02020603050405020304" pitchFamily="18" charset="0"/>
                <a:cs typeface="Times New Roman" panose="02020603050405020304" pitchFamily="18" charset="0"/>
              </a:rPr>
              <a:t>Kır yerleşmelerinin veya tarım işletmelerinin canlı kalabilmeleri ve kendilerinden beklenen faaliyet ve fonksiyonları yapabilmeleri için temel sayılabilecek bazı altyapı hizmetlerine ihtiyaçları vardır.</a:t>
            </a:r>
          </a:p>
          <a:p>
            <a:pPr algn="just">
              <a:lnSpc>
                <a:spcPct val="150000"/>
              </a:lnSpc>
            </a:pPr>
            <a:r>
              <a:rPr lang="tr-TR" sz="2000" dirty="0" smtClean="0">
                <a:solidFill>
                  <a:schemeClr val="tx1"/>
                </a:solidFill>
                <a:latin typeface="Times New Roman" panose="02020603050405020304" pitchFamily="18" charset="0"/>
                <a:cs typeface="Times New Roman" panose="02020603050405020304" pitchFamily="18" charset="0"/>
              </a:rPr>
              <a:t>Konunun daha iyi anlaşılabilmesi için bazı temel kavramların bilinmesinde fayda vardır.</a:t>
            </a:r>
            <a:endParaRPr lang="tr-TR"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2529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0"/>
            <a:ext cx="8596668" cy="1320800"/>
          </a:xfrm>
        </p:spPr>
        <p:txBody>
          <a:bodyPr/>
          <a:lstStyle/>
          <a:p>
            <a:pPr algn="ctr"/>
            <a:r>
              <a:rPr lang="tr-TR" dirty="0" smtClean="0">
                <a:latin typeface="Times New Roman" panose="02020603050405020304" pitchFamily="18" charset="0"/>
                <a:cs typeface="Times New Roman" panose="02020603050405020304" pitchFamily="18" charset="0"/>
              </a:rPr>
              <a:t>1. TEMEL KAVRAMLAR</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677334" y="1320800"/>
            <a:ext cx="8596668" cy="4870680"/>
          </a:xfrm>
        </p:spPr>
        <p:txBody>
          <a:bodyPr>
            <a:normAutofit fontScale="77500" lnSpcReduction="20000"/>
          </a:bodyPr>
          <a:lstStyle/>
          <a:p>
            <a:pPr algn="just">
              <a:lnSpc>
                <a:spcPct val="150000"/>
              </a:lnSpc>
              <a:buFont typeface="Wingdings" panose="05000000000000000000" pitchFamily="2" charset="2"/>
              <a:buChar char="q"/>
            </a:pPr>
            <a:r>
              <a:rPr lang="tr-TR" sz="2400" b="1" u="sng" dirty="0" smtClean="0">
                <a:solidFill>
                  <a:srgbClr val="FF0000"/>
                </a:solidFill>
                <a:latin typeface="Times New Roman" panose="02020603050405020304" pitchFamily="18" charset="0"/>
                <a:cs typeface="Times New Roman" panose="02020603050405020304" pitchFamily="18" charset="0"/>
              </a:rPr>
              <a:t>A. Kırsal alan:</a:t>
            </a:r>
          </a:p>
          <a:p>
            <a:pPr marL="685800" lvl="1" algn="just">
              <a:lnSpc>
                <a:spcPct val="170000"/>
              </a:lnSpc>
              <a:buFont typeface="Wingdings" panose="05000000000000000000" pitchFamily="2" charset="2"/>
              <a:buChar char="Ø"/>
            </a:pPr>
            <a:r>
              <a:rPr lang="tr-TR" sz="2200" dirty="0" smtClean="0">
                <a:solidFill>
                  <a:schemeClr val="tx1"/>
                </a:solidFill>
                <a:latin typeface="Times New Roman" panose="02020603050405020304" pitchFamily="18" charset="0"/>
                <a:cs typeface="Times New Roman" panose="02020603050405020304" pitchFamily="18" charset="0"/>
              </a:rPr>
              <a:t>Kırsal hayatın hüküm sürdüğü mekanda yaşayan toplum; nüfus büyüklüğü, değer yargıları, ekonomik faaliyetleri ve fiziki yapılarıyla kentsel toplumdan farklılık gösterirler. Ancak, toplumlar arası iç ve dış ilişkiler yönünden kır ve kent toplumlarını birbirinden ayırmak özellikle planlama açısından tutarlı olmaz. Bu durum bizi bir bütüne götürür.</a:t>
            </a:r>
          </a:p>
          <a:p>
            <a:pPr lvl="1" indent="-342900" algn="just">
              <a:lnSpc>
                <a:spcPct val="150000"/>
              </a:lnSpc>
              <a:buFont typeface="Wingdings" panose="05000000000000000000" pitchFamily="2" charset="2"/>
              <a:buChar char="Ø"/>
            </a:pPr>
            <a:r>
              <a:rPr lang="tr-TR" sz="2200" b="1" i="1" dirty="0" smtClean="0">
                <a:solidFill>
                  <a:schemeClr val="tx1"/>
                </a:solidFill>
                <a:latin typeface="Times New Roman" panose="02020603050405020304" pitchFamily="18" charset="0"/>
                <a:cs typeface="Times New Roman" panose="02020603050405020304" pitchFamily="18" charset="0"/>
              </a:rPr>
              <a:t>Bu nedenle, ekonomik nitelikteki faaliyetlerin ağırlıkla doğal kaynakların değerlendirilmesine dayandırıldığı, yüz yüze ilişkilerin göreceli olarak daha yaygın olduğu, yaşama kurallarının büyük ölçüde gelenek ve göreneklere göre biçimlendiği, teknik ve teknolojik gelişmeler ile ekonomik, toplumsal ve kültürel gelişmelerin görece daha yavaş ve dolayısıyla daha gecikmeli olarak gerçekleştiği ortamları </a:t>
            </a:r>
            <a:r>
              <a:rPr lang="tr-TR" sz="2200" b="1" i="1" u="sng" dirty="0" smtClean="0">
                <a:solidFill>
                  <a:schemeClr val="tx1"/>
                </a:solidFill>
                <a:latin typeface="Times New Roman" panose="02020603050405020304" pitchFamily="18" charset="0"/>
                <a:cs typeface="Times New Roman" panose="02020603050405020304" pitchFamily="18" charset="0"/>
              </a:rPr>
              <a:t>kırsal alan</a:t>
            </a:r>
            <a:r>
              <a:rPr lang="tr-TR" sz="2200" b="1" i="1" dirty="0" smtClean="0">
                <a:solidFill>
                  <a:schemeClr val="tx1"/>
                </a:solidFill>
                <a:latin typeface="Times New Roman" panose="02020603050405020304" pitchFamily="18" charset="0"/>
                <a:cs typeface="Times New Roman" panose="02020603050405020304" pitchFamily="18" charset="0"/>
              </a:rPr>
              <a:t> olarak nitelendirmek mümkündür</a:t>
            </a:r>
            <a:r>
              <a:rPr lang="tr-TR" sz="2200" dirty="0" smtClean="0">
                <a:solidFill>
                  <a:schemeClr val="tx1"/>
                </a:solidFill>
                <a:latin typeface="Times New Roman" panose="02020603050405020304" pitchFamily="18" charset="0"/>
                <a:cs typeface="Times New Roman" panose="02020603050405020304" pitchFamily="18" charset="0"/>
              </a:rPr>
              <a:t> (Girgin 1994).</a:t>
            </a:r>
          </a:p>
          <a:p>
            <a:pPr lvl="1" indent="-342900" algn="just">
              <a:lnSpc>
                <a:spcPct val="150000"/>
              </a:lnSpc>
              <a:buFont typeface="Wingdings" panose="05000000000000000000" pitchFamily="2" charset="2"/>
              <a:buChar char="q"/>
            </a:pPr>
            <a:endParaRPr lang="tr-TR"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3645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1320801"/>
            <a:ext cx="8596668" cy="4720562"/>
          </a:xfrm>
        </p:spPr>
        <p:txBody>
          <a:bodyPr>
            <a:normAutofit/>
          </a:bodyPr>
          <a:lstStyle/>
          <a:p>
            <a:pPr algn="just">
              <a:lnSpc>
                <a:spcPct val="150000"/>
              </a:lnSpc>
              <a:buFont typeface="Wingdings" panose="05000000000000000000" pitchFamily="2" charset="2"/>
              <a:buChar char="q"/>
            </a:pPr>
            <a:r>
              <a:rPr lang="tr-TR" sz="2000" b="1" u="sng" dirty="0" smtClean="0">
                <a:solidFill>
                  <a:srgbClr val="FF0000"/>
                </a:solidFill>
                <a:latin typeface="Times New Roman" panose="02020603050405020304" pitchFamily="18" charset="0"/>
                <a:cs typeface="Times New Roman" panose="02020603050405020304" pitchFamily="18" charset="0"/>
              </a:rPr>
              <a:t>B. Tarım:</a:t>
            </a:r>
          </a:p>
          <a:p>
            <a:pPr lvl="1" algn="just">
              <a:lnSpc>
                <a:spcPct val="150000"/>
              </a:lnSpc>
              <a:buFont typeface="Wingdings" panose="05000000000000000000" pitchFamily="2" charset="2"/>
              <a:buChar char="Ø"/>
            </a:pPr>
            <a:r>
              <a:rPr lang="tr-TR" sz="1800" b="1" i="1" dirty="0" smtClean="0">
                <a:solidFill>
                  <a:schemeClr val="tx1"/>
                </a:solidFill>
                <a:latin typeface="Times New Roman" panose="02020603050405020304" pitchFamily="18" charset="0"/>
                <a:cs typeface="Times New Roman" panose="02020603050405020304" pitchFamily="18" charset="0"/>
              </a:rPr>
              <a:t>Yalın bir tanımlama ile </a:t>
            </a:r>
            <a:r>
              <a:rPr lang="tr-TR" sz="1800" b="1" i="1" u="sng" dirty="0" smtClean="0">
                <a:solidFill>
                  <a:schemeClr val="tx1"/>
                </a:solidFill>
                <a:latin typeface="Times New Roman" panose="02020603050405020304" pitchFamily="18" charset="0"/>
                <a:cs typeface="Times New Roman" panose="02020603050405020304" pitchFamily="18" charset="0"/>
              </a:rPr>
              <a:t>tarım</a:t>
            </a:r>
            <a:r>
              <a:rPr lang="tr-TR" sz="1800" b="1" i="1" dirty="0" smtClean="0">
                <a:solidFill>
                  <a:schemeClr val="tx1"/>
                </a:solidFill>
                <a:latin typeface="Times New Roman" panose="02020603050405020304" pitchFamily="18" charset="0"/>
                <a:cs typeface="Times New Roman" panose="02020603050405020304" pitchFamily="18" charset="0"/>
              </a:rPr>
              <a:t>, toprağı ve tohumu ( bitki ve hayvan) kullanarak bitkisel ve hayvansal üretimi gerçekleştirmek ve üretilen ürünleri yarı mamul veya mamul madde haline getirmektedir. </a:t>
            </a:r>
          </a:p>
          <a:p>
            <a:pPr lvl="1" algn="just">
              <a:lnSpc>
                <a:spcPct val="150000"/>
              </a:lnSpc>
              <a:buFont typeface="Wingdings" panose="05000000000000000000" pitchFamily="2" charset="2"/>
              <a:buChar char="Ø"/>
            </a:pPr>
            <a:r>
              <a:rPr lang="tr-TR" sz="1800" dirty="0" smtClean="0">
                <a:solidFill>
                  <a:schemeClr val="tx1"/>
                </a:solidFill>
                <a:latin typeface="Times New Roman" panose="02020603050405020304" pitchFamily="18" charset="0"/>
                <a:cs typeface="Times New Roman" panose="02020603050405020304" pitchFamily="18" charset="0"/>
              </a:rPr>
              <a:t>Şekil 1.1’ tarımsal sistemin elemanları, girdileri ve çıktıları görülmektedir. Ancak, hiçbir sistem yalın olarak düşünülemez. Şekilde görüleceği gibi, tarımsal faaliyeti yürüten insan, burada iş gücü olarak gösterilmiştir. </a:t>
            </a:r>
            <a:endParaRPr lang="tr-TR" sz="1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7247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rot="16200000">
            <a:off x="2667000" y="-2667000"/>
            <a:ext cx="6858000" cy="12192000"/>
          </a:xfrm>
        </p:spPr>
      </p:pic>
    </p:spTree>
    <p:extLst>
      <p:ext uri="{BB962C8B-B14F-4D97-AF65-F5344CB8AC3E}">
        <p14:creationId xmlns:p14="http://schemas.microsoft.com/office/powerpoint/2010/main" val="1448271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1320800"/>
            <a:ext cx="8596668" cy="4720563"/>
          </a:xfrm>
        </p:spPr>
        <p:txBody>
          <a:bodyPr>
            <a:normAutofit/>
          </a:bodyPr>
          <a:lstStyle/>
          <a:p>
            <a:pPr lvl="1" algn="just">
              <a:lnSpc>
                <a:spcPct val="150000"/>
              </a:lnSpc>
              <a:buFont typeface="Wingdings" panose="05000000000000000000" pitchFamily="2" charset="2"/>
              <a:buChar char="Ø"/>
            </a:pPr>
            <a:r>
              <a:rPr lang="tr-TR" sz="1800" dirty="0" smtClean="0">
                <a:solidFill>
                  <a:schemeClr val="tx1"/>
                </a:solidFill>
                <a:latin typeface="Times New Roman" panose="02020603050405020304" pitchFamily="18" charset="0"/>
                <a:cs typeface="Times New Roman" panose="02020603050405020304" pitchFamily="18" charset="0"/>
              </a:rPr>
              <a:t>İnsan, sosyal ve kültürel çevreyle olduğu kadar politik ve kurumsal çevreyle de yakından ilişkilidir. Bu nedenle yapmış olduğu faaliyet, belirtilen bu sistemlerle karşılıklı ilişki içerisindedir. Böylece, insan bir taraftan </a:t>
            </a:r>
            <a:r>
              <a:rPr lang="tr-TR" sz="1800" dirty="0" err="1" smtClean="0">
                <a:solidFill>
                  <a:schemeClr val="tx1"/>
                </a:solidFill>
                <a:latin typeface="Times New Roman" panose="02020603050405020304" pitchFamily="18" charset="0"/>
                <a:cs typeface="Times New Roman" panose="02020603050405020304" pitchFamily="18" charset="0"/>
              </a:rPr>
              <a:t>sosyo</a:t>
            </a:r>
            <a:r>
              <a:rPr lang="tr-TR" sz="1800" dirty="0" smtClean="0">
                <a:solidFill>
                  <a:schemeClr val="tx1"/>
                </a:solidFill>
                <a:latin typeface="Times New Roman" panose="02020603050405020304" pitchFamily="18" charset="0"/>
                <a:cs typeface="Times New Roman" panose="02020603050405020304" pitchFamily="18" charset="0"/>
              </a:rPr>
              <a:t>-kültürel çevrenin, diğer taraftan da diğer politik ve kurumsal çevrenin etkisi altındadır. </a:t>
            </a:r>
            <a:r>
              <a:rPr lang="tr-TR" sz="1800" dirty="0" err="1" smtClean="0">
                <a:solidFill>
                  <a:schemeClr val="tx1"/>
                </a:solidFill>
                <a:latin typeface="Times New Roman" panose="02020603050405020304" pitchFamily="18" charset="0"/>
                <a:cs typeface="Times New Roman" panose="02020603050405020304" pitchFamily="18" charset="0"/>
              </a:rPr>
              <a:t>Sosyo</a:t>
            </a:r>
            <a:r>
              <a:rPr lang="tr-TR" sz="1800" dirty="0" smtClean="0">
                <a:solidFill>
                  <a:schemeClr val="tx1"/>
                </a:solidFill>
                <a:latin typeface="Times New Roman" panose="02020603050405020304" pitchFamily="18" charset="0"/>
                <a:cs typeface="Times New Roman" panose="02020603050405020304" pitchFamily="18" charset="0"/>
              </a:rPr>
              <a:t>-kültürel olarak gelenekleri, adetleri, kültürü, şehirleşme ve nüfus gelişimi yapılan tarımsal faaliyeti etkileyecektir ( Şekil 1.2 ).</a:t>
            </a:r>
          </a:p>
          <a:p>
            <a:pPr marL="457200" lvl="1" indent="0" algn="just">
              <a:lnSpc>
                <a:spcPct val="150000"/>
              </a:lnSpc>
              <a:buNone/>
            </a:pPr>
            <a:r>
              <a:rPr lang="tr-TR" sz="1800" dirty="0" smtClean="0">
                <a:solidFill>
                  <a:schemeClr val="tx1"/>
                </a:solidFill>
                <a:latin typeface="Times New Roman" panose="02020603050405020304" pitchFamily="18" charset="0"/>
                <a:cs typeface="Times New Roman" panose="02020603050405020304" pitchFamily="18" charset="0"/>
              </a:rPr>
              <a:t> </a:t>
            </a:r>
            <a:endParaRPr lang="tr-TR" sz="1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2384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2191999" cy="6858000"/>
          </a:xfrm>
        </p:spPr>
      </p:pic>
    </p:spTree>
    <p:extLst>
      <p:ext uri="{BB962C8B-B14F-4D97-AF65-F5344CB8AC3E}">
        <p14:creationId xmlns:p14="http://schemas.microsoft.com/office/powerpoint/2010/main" val="2557575177"/>
      </p:ext>
    </p:extLst>
  </p:cSld>
  <p:clrMapOvr>
    <a:masterClrMapping/>
  </p:clrMapOvr>
</p:sld>
</file>

<file path=ppt/theme/theme1.xml><?xml version="1.0" encoding="utf-8"?>
<a:theme xmlns:a="http://schemas.openxmlformats.org/drawingml/2006/main" name="Kristal">
  <a:themeElements>
    <a:clrScheme name="Kristal">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Kristal">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ristal">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313</TotalTime>
  <Words>424</Words>
  <Application>Microsoft Office PowerPoint</Application>
  <PresentationFormat>Geniş ekran</PresentationFormat>
  <Paragraphs>18</Paragraphs>
  <Slides>8</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8</vt:i4>
      </vt:variant>
    </vt:vector>
  </HeadingPairs>
  <TitlesOfParts>
    <vt:vector size="15" baseType="lpstr">
      <vt:lpstr>Arial</vt:lpstr>
      <vt:lpstr>Calibri</vt:lpstr>
      <vt:lpstr>Times New Roman</vt:lpstr>
      <vt:lpstr>Trebuchet MS</vt:lpstr>
      <vt:lpstr>Wingdings</vt:lpstr>
      <vt:lpstr>Wingdings 3</vt:lpstr>
      <vt:lpstr>Kristal</vt:lpstr>
      <vt:lpstr>KIRSAL ALTYAPI VE ÇEVRE</vt:lpstr>
      <vt:lpstr>KIRSAL ALTYAPI</vt:lpstr>
      <vt:lpstr>PowerPoint Sunusu</vt:lpstr>
      <vt:lpstr>1. TEMEL KAVRAMLAR</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KIRSAL ALTYAPI</dc:title>
  <dc:creator>TYS</dc:creator>
  <cp:lastModifiedBy>user</cp:lastModifiedBy>
  <cp:revision>30</cp:revision>
  <dcterms:created xsi:type="dcterms:W3CDTF">2020-10-02T12:37:19Z</dcterms:created>
  <dcterms:modified xsi:type="dcterms:W3CDTF">2020-11-16T05:16:31Z</dcterms:modified>
</cp:coreProperties>
</file>