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105" r:id="rId4"/>
    <p:sldId id="1093" r:id="rId5"/>
    <p:sldId id="1095" r:id="rId6"/>
    <p:sldId id="1096" r:id="rId7"/>
    <p:sldId id="1097" r:id="rId8"/>
    <p:sldId id="1098" r:id="rId9"/>
    <p:sldId id="1100" r:id="rId10"/>
    <p:sldId id="1101" r:id="rId11"/>
    <p:sldId id="1102" r:id="rId12"/>
    <p:sldId id="1103" r:id="rId13"/>
    <p:sldId id="1104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4415" y="76979"/>
            <a:ext cx="2995168" cy="6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71916" y="6414900"/>
            <a:ext cx="161290" cy="26161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tr-TR" spc="-5" smtClean="0"/>
              <a:pPr marL="38100">
                <a:lnSpc>
                  <a:spcPts val="1425"/>
                </a:lnSpc>
              </a:pPr>
              <a:t>‹#›</a:t>
            </a:fld>
            <a:endParaRPr lang="tr-TR" spc="-5" dirty="0"/>
          </a:p>
        </p:txBody>
      </p:sp>
    </p:spTree>
    <p:extLst>
      <p:ext uri="{BB962C8B-B14F-4D97-AF65-F5344CB8AC3E}">
        <p14:creationId xmlns:p14="http://schemas.microsoft.com/office/powerpoint/2010/main" val="2473480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4415" y="76979"/>
            <a:ext cx="2995168" cy="6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65" y="1378711"/>
            <a:ext cx="8272068" cy="328676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1916" y="6414900"/>
            <a:ext cx="161290" cy="26161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tr-TR" spc="-5" smtClean="0"/>
              <a:pPr marL="38100">
                <a:lnSpc>
                  <a:spcPts val="1425"/>
                </a:lnSpc>
              </a:pPr>
              <a:t>‹#›</a:t>
            </a:fld>
            <a:endParaRPr lang="tr-TR" spc="-5" dirty="0"/>
          </a:p>
        </p:txBody>
      </p:sp>
    </p:spTree>
    <p:extLst>
      <p:ext uri="{BB962C8B-B14F-4D97-AF65-F5344CB8AC3E}">
        <p14:creationId xmlns:p14="http://schemas.microsoft.com/office/powerpoint/2010/main" val="396340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  <p:sldLayoutId id="214748370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87" y="2139646"/>
            <a:ext cx="717359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b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spc="-70" dirty="0">
                <a:solidFill>
                  <a:schemeClr val="tx1"/>
                </a:solidFill>
              </a:rPr>
              <a:t/>
            </a:r>
            <a:br>
              <a:rPr lang="tr-TR" sz="2800" spc="-70" dirty="0">
                <a:solidFill>
                  <a:schemeClr val="tx1"/>
                </a:solidFill>
              </a:rPr>
            </a:br>
            <a:r>
              <a:rPr lang="tr-TR" spc="-70" dirty="0"/>
              <a:t>YAPI DENETİMİ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2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105710"/>
            <a:ext cx="8989060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 algn="just">
              <a:spcBef>
                <a:spcPts val="105"/>
              </a:spcBef>
            </a:pPr>
            <a:r>
              <a:rPr sz="1600" dirty="0">
                <a:latin typeface="Carlito"/>
                <a:cs typeface="Carlito"/>
              </a:rPr>
              <a:t>Ancak </a:t>
            </a:r>
            <a:r>
              <a:rPr sz="1600" spc="-15" dirty="0">
                <a:latin typeface="Carlito"/>
                <a:cs typeface="Carlito"/>
              </a:rPr>
              <a:t>yapı </a:t>
            </a:r>
            <a:r>
              <a:rPr sz="1600" spc="-5" dirty="0">
                <a:latin typeface="Carlito"/>
                <a:cs typeface="Carlito"/>
              </a:rPr>
              <a:t>denetim </a:t>
            </a:r>
            <a:r>
              <a:rPr sz="1600" dirty="0">
                <a:latin typeface="Carlito"/>
                <a:cs typeface="Carlito"/>
              </a:rPr>
              <a:t>elemanlarının, ne </a:t>
            </a:r>
            <a:r>
              <a:rPr sz="1600" spc="-5" dirty="0">
                <a:latin typeface="Carlito"/>
                <a:cs typeface="Carlito"/>
              </a:rPr>
              <a:t>yasaları istedikleri </a:t>
            </a:r>
            <a:r>
              <a:rPr sz="1600" dirty="0">
                <a:latin typeface="Carlito"/>
                <a:cs typeface="Carlito"/>
              </a:rPr>
              <a:t>gibi </a:t>
            </a:r>
            <a:r>
              <a:rPr sz="1600" spc="-5" dirty="0">
                <a:latin typeface="Carlito"/>
                <a:cs typeface="Carlito"/>
              </a:rPr>
              <a:t>değiştirmek, </a:t>
            </a:r>
            <a:r>
              <a:rPr sz="1600" dirty="0">
                <a:latin typeface="Carlito"/>
                <a:cs typeface="Carlito"/>
              </a:rPr>
              <a:t>ne de  </a:t>
            </a:r>
            <a:r>
              <a:rPr sz="1600" spc="-5" dirty="0">
                <a:latin typeface="Carlito"/>
                <a:cs typeface="Carlito"/>
              </a:rPr>
              <a:t>müteahhitleri </a:t>
            </a:r>
            <a:r>
              <a:rPr sz="1600" spc="-15" dirty="0">
                <a:latin typeface="Carlito"/>
                <a:cs typeface="Carlito"/>
              </a:rPr>
              <a:t>ve </a:t>
            </a:r>
            <a:r>
              <a:rPr sz="1600" spc="-5" dirty="0">
                <a:latin typeface="Carlito"/>
                <a:cs typeface="Carlito"/>
              </a:rPr>
              <a:t>onların çalıştırdıkları </a:t>
            </a:r>
            <a:r>
              <a:rPr sz="1600" dirty="0">
                <a:latin typeface="Carlito"/>
                <a:cs typeface="Carlito"/>
              </a:rPr>
              <a:t>işçileri seçebilmek </a:t>
            </a:r>
            <a:r>
              <a:rPr sz="1600" spc="-10" dirty="0">
                <a:latin typeface="Carlito"/>
                <a:cs typeface="Carlito"/>
              </a:rPr>
              <a:t>imkanı </a:t>
            </a:r>
            <a:r>
              <a:rPr sz="1600" dirty="0">
                <a:latin typeface="Carlito"/>
                <a:cs typeface="Carlito"/>
              </a:rPr>
              <a:t>olmadığına </a:t>
            </a:r>
            <a:r>
              <a:rPr sz="1600" spc="-15" dirty="0">
                <a:latin typeface="Carlito"/>
                <a:cs typeface="Carlito"/>
              </a:rPr>
              <a:t>göre  </a:t>
            </a:r>
            <a:r>
              <a:rPr sz="1600" spc="-5" dirty="0">
                <a:latin typeface="Carlito"/>
                <a:cs typeface="Carlito"/>
              </a:rPr>
              <a:t>müdahale </a:t>
            </a:r>
            <a:r>
              <a:rPr sz="1600" dirty="0">
                <a:latin typeface="Carlito"/>
                <a:cs typeface="Carlito"/>
              </a:rPr>
              <a:t>edebilecekleri </a:t>
            </a:r>
            <a:r>
              <a:rPr sz="1600" spc="-5" dirty="0">
                <a:latin typeface="Carlito"/>
                <a:cs typeface="Carlito"/>
              </a:rPr>
              <a:t>tek </a:t>
            </a:r>
            <a:r>
              <a:rPr sz="1600" spc="-10" dirty="0">
                <a:latin typeface="Carlito"/>
                <a:cs typeface="Carlito"/>
              </a:rPr>
              <a:t>değişken </a:t>
            </a:r>
            <a:r>
              <a:rPr sz="1600" spc="-5" dirty="0">
                <a:latin typeface="Carlito"/>
                <a:cs typeface="Carlito"/>
              </a:rPr>
              <a:t>olan </a:t>
            </a:r>
            <a:r>
              <a:rPr sz="1600" spc="-20" dirty="0">
                <a:latin typeface="Carlito"/>
                <a:cs typeface="Carlito"/>
              </a:rPr>
              <a:t>kontrol </a:t>
            </a:r>
            <a:r>
              <a:rPr sz="1600" spc="-5" dirty="0">
                <a:latin typeface="Carlito"/>
                <a:cs typeface="Carlito"/>
              </a:rPr>
              <a:t>faaliyetlerinin </a:t>
            </a:r>
            <a:r>
              <a:rPr sz="1600" dirty="0">
                <a:latin typeface="Carlito"/>
                <a:cs typeface="Carlito"/>
              </a:rPr>
              <a:t>en </a:t>
            </a:r>
            <a:r>
              <a:rPr sz="1600" spc="-5" dirty="0">
                <a:latin typeface="Carlito"/>
                <a:cs typeface="Carlito"/>
              </a:rPr>
              <a:t>iyisini yapıp  işlerini </a:t>
            </a:r>
            <a:r>
              <a:rPr sz="1600" dirty="0">
                <a:latin typeface="Carlito"/>
                <a:cs typeface="Carlito"/>
              </a:rPr>
              <a:t>mümkün </a:t>
            </a:r>
            <a:r>
              <a:rPr sz="1600" spc="-5" dirty="0">
                <a:latin typeface="Carlito"/>
                <a:cs typeface="Carlito"/>
              </a:rPr>
              <a:t>olduğunca sağlıklı </a:t>
            </a:r>
            <a:r>
              <a:rPr sz="1600" spc="-10" dirty="0">
                <a:latin typeface="Carlito"/>
                <a:cs typeface="Carlito"/>
              </a:rPr>
              <a:t>bitirmekten başka </a:t>
            </a:r>
            <a:r>
              <a:rPr sz="1600" spc="-5" dirty="0">
                <a:latin typeface="Carlito"/>
                <a:cs typeface="Carlito"/>
              </a:rPr>
              <a:t>çareleri</a:t>
            </a:r>
            <a:r>
              <a:rPr sz="1600" spc="105" dirty="0">
                <a:latin typeface="Carlito"/>
                <a:cs typeface="Carlito"/>
              </a:rPr>
              <a:t> </a:t>
            </a:r>
            <a:r>
              <a:rPr sz="1600" spc="-35" dirty="0">
                <a:latin typeface="Carlito"/>
                <a:cs typeface="Carlito"/>
              </a:rPr>
              <a:t>yoktur.</a:t>
            </a:r>
            <a:endParaRPr sz="16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dirty="0">
              <a:latin typeface="Carlito"/>
              <a:cs typeface="Carlito"/>
            </a:endParaRPr>
          </a:p>
          <a:p>
            <a:pPr marL="12700" marR="5715" indent="354965" algn="just"/>
            <a:r>
              <a:rPr sz="1600" dirty="0">
                <a:latin typeface="Carlito"/>
                <a:cs typeface="Carlito"/>
              </a:rPr>
              <a:t>İyi </a:t>
            </a:r>
            <a:r>
              <a:rPr sz="1600" spc="-5" dirty="0">
                <a:latin typeface="Carlito"/>
                <a:cs typeface="Carlito"/>
              </a:rPr>
              <a:t>bir </a:t>
            </a:r>
            <a:r>
              <a:rPr sz="1600" spc="-20" dirty="0">
                <a:latin typeface="Carlito"/>
                <a:cs typeface="Carlito"/>
              </a:rPr>
              <a:t>kontrol; </a:t>
            </a:r>
            <a:r>
              <a:rPr sz="1600" spc="-10" dirty="0">
                <a:latin typeface="Carlito"/>
                <a:cs typeface="Carlito"/>
              </a:rPr>
              <a:t>dolaylı olarak, </a:t>
            </a:r>
            <a:r>
              <a:rPr sz="1600" spc="-5" dirty="0">
                <a:latin typeface="Carlito"/>
                <a:cs typeface="Carlito"/>
              </a:rPr>
              <a:t>uzun vadede, müteahhitlerin </a:t>
            </a:r>
            <a:r>
              <a:rPr sz="1600" dirty="0">
                <a:latin typeface="Carlito"/>
                <a:cs typeface="Carlito"/>
              </a:rPr>
              <a:t>de </a:t>
            </a:r>
            <a:r>
              <a:rPr sz="1600" spc="-10" dirty="0">
                <a:latin typeface="Carlito"/>
                <a:cs typeface="Carlito"/>
              </a:rPr>
              <a:t>kendilerine </a:t>
            </a:r>
            <a:r>
              <a:rPr sz="1600" spc="-5" dirty="0">
                <a:latin typeface="Carlito"/>
                <a:cs typeface="Carlito"/>
              </a:rPr>
              <a:t>çekidüzen  vermelerini </a:t>
            </a:r>
            <a:r>
              <a:rPr sz="1600" spc="-20" dirty="0">
                <a:latin typeface="Carlito"/>
                <a:cs typeface="Carlito"/>
              </a:rPr>
              <a:t>sağlayacaktır. </a:t>
            </a:r>
            <a:r>
              <a:rPr sz="1600" dirty="0">
                <a:latin typeface="Carlito"/>
                <a:cs typeface="Carlito"/>
              </a:rPr>
              <a:t>İyi </a:t>
            </a:r>
            <a:r>
              <a:rPr sz="1600" spc="-20" dirty="0">
                <a:latin typeface="Carlito"/>
                <a:cs typeface="Carlito"/>
              </a:rPr>
              <a:t>kontrol </a:t>
            </a:r>
            <a:r>
              <a:rPr sz="1600" spc="-5" dirty="0">
                <a:latin typeface="Carlito"/>
                <a:cs typeface="Carlito"/>
              </a:rPr>
              <a:t>için ise </a:t>
            </a:r>
            <a:r>
              <a:rPr sz="1600" dirty="0">
                <a:latin typeface="Carlito"/>
                <a:cs typeface="Carlito"/>
              </a:rPr>
              <a:t>ilgili, </a:t>
            </a:r>
            <a:r>
              <a:rPr sz="1600" spc="-5" dirty="0">
                <a:latin typeface="Carlito"/>
                <a:cs typeface="Carlito"/>
              </a:rPr>
              <a:t>bilgili </a:t>
            </a:r>
            <a:r>
              <a:rPr sz="1600" spc="-15" dirty="0">
                <a:latin typeface="Carlito"/>
                <a:cs typeface="Carlito"/>
              </a:rPr>
              <a:t>ve </a:t>
            </a:r>
            <a:r>
              <a:rPr sz="1600" dirty="0">
                <a:latin typeface="Carlito"/>
                <a:cs typeface="Carlito"/>
              </a:rPr>
              <a:t>iyi </a:t>
            </a:r>
            <a:r>
              <a:rPr sz="1600" spc="-10" dirty="0">
                <a:latin typeface="Carlito"/>
                <a:cs typeface="Carlito"/>
              </a:rPr>
              <a:t>niyetli </a:t>
            </a:r>
            <a:r>
              <a:rPr sz="1600" spc="-20" dirty="0">
                <a:latin typeface="Carlito"/>
                <a:cs typeface="Carlito"/>
              </a:rPr>
              <a:t>kontrol  </a:t>
            </a:r>
            <a:r>
              <a:rPr sz="1600" spc="-5" dirty="0">
                <a:latin typeface="Carlito"/>
                <a:cs typeface="Carlito"/>
              </a:rPr>
              <a:t>elemanlarına </a:t>
            </a:r>
            <a:r>
              <a:rPr sz="1600" spc="-10" dirty="0">
                <a:latin typeface="Carlito"/>
                <a:cs typeface="Carlito"/>
              </a:rPr>
              <a:t>ihtiyaç </a:t>
            </a:r>
            <a:r>
              <a:rPr sz="1600" spc="-60" dirty="0">
                <a:latin typeface="Carlito"/>
                <a:cs typeface="Carlito"/>
              </a:rPr>
              <a:t>var. </a:t>
            </a:r>
            <a:r>
              <a:rPr sz="1600" spc="-5" dirty="0">
                <a:latin typeface="Carlito"/>
                <a:cs typeface="Carlito"/>
              </a:rPr>
              <a:t>Bilgili olmak ise </a:t>
            </a:r>
            <a:r>
              <a:rPr sz="1600" spc="-10" dirty="0">
                <a:latin typeface="Carlito"/>
                <a:cs typeface="Carlito"/>
              </a:rPr>
              <a:t>sürekli </a:t>
            </a:r>
            <a:r>
              <a:rPr sz="1600" spc="-5" dirty="0">
                <a:latin typeface="Carlito"/>
                <a:cs typeface="Carlito"/>
              </a:rPr>
              <a:t>eğitimle</a:t>
            </a:r>
            <a:r>
              <a:rPr sz="1600" spc="21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mümkündür.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4445" y="442739"/>
            <a:ext cx="29951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spc="-75" dirty="0"/>
              <a:t>YAPI </a:t>
            </a:r>
            <a:r>
              <a:rPr sz="2000" spc="-5" dirty="0"/>
              <a:t>DENETİMİ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572" y="5668425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10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58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2511" y="611836"/>
            <a:ext cx="185991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K</a:t>
            </a:r>
            <a:r>
              <a:rPr sz="2000" spc="-260" dirty="0"/>
              <a:t>A</a:t>
            </a:r>
            <a:r>
              <a:rPr sz="2000" dirty="0"/>
              <a:t>YNA</a:t>
            </a:r>
            <a:r>
              <a:rPr sz="2000" spc="-114" dirty="0"/>
              <a:t>K</a:t>
            </a:r>
            <a:r>
              <a:rPr sz="2000" spc="-5" dirty="0"/>
              <a:t>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332" y="1609345"/>
            <a:ext cx="8258858" cy="3214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591" indent="-342892" algn="just">
              <a:spcBef>
                <a:spcPts val="105"/>
              </a:spcBef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30" dirty="0">
                <a:latin typeface="Carlito"/>
                <a:cs typeface="Carlito"/>
              </a:rPr>
              <a:t>Ferry, </a:t>
            </a:r>
            <a:r>
              <a:rPr sz="1600" dirty="0">
                <a:latin typeface="Carlito"/>
                <a:cs typeface="Carlito"/>
              </a:rPr>
              <a:t>M. and </a:t>
            </a:r>
            <a:r>
              <a:rPr sz="1600" spc="-5" dirty="0">
                <a:latin typeface="Carlito"/>
                <a:cs typeface="Carlito"/>
              </a:rPr>
              <a:t>Brandon, </a:t>
            </a:r>
            <a:r>
              <a:rPr sz="1600" spc="-55" dirty="0">
                <a:latin typeface="Carlito"/>
                <a:cs typeface="Carlito"/>
              </a:rPr>
              <a:t>P.S., </a:t>
            </a:r>
            <a:r>
              <a:rPr sz="1600" dirty="0">
                <a:latin typeface="Carlito"/>
                <a:cs typeface="Carlito"/>
              </a:rPr>
              <a:t>1984. </a:t>
            </a:r>
            <a:r>
              <a:rPr sz="1600" spc="-10" dirty="0">
                <a:latin typeface="Carlito"/>
                <a:cs typeface="Carlito"/>
              </a:rPr>
              <a:t>Cost </a:t>
            </a:r>
            <a:r>
              <a:rPr sz="1600" dirty="0">
                <a:latin typeface="Carlito"/>
                <a:cs typeface="Carlito"/>
              </a:rPr>
              <a:t>Planning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dirty="0">
                <a:latin typeface="Carlito"/>
                <a:cs typeface="Carlito"/>
              </a:rPr>
              <a:t>Buildings,Billing and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 smtClean="0">
                <a:latin typeface="Carlito"/>
                <a:cs typeface="Carlito"/>
              </a:rPr>
              <a:t>Sons</a:t>
            </a:r>
            <a:r>
              <a:rPr lang="tr-TR" sz="1600" dirty="0" smtClean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Limited</a:t>
            </a:r>
            <a:r>
              <a:rPr sz="1600" spc="-5" dirty="0">
                <a:latin typeface="Carlito"/>
                <a:cs typeface="Carlito"/>
              </a:rPr>
              <a:t>, </a:t>
            </a:r>
            <a:r>
              <a:rPr sz="1600" spc="-35" dirty="0">
                <a:latin typeface="Carlito"/>
                <a:cs typeface="Carlito"/>
              </a:rPr>
              <a:t>Worcester,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England</a:t>
            </a: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30" dirty="0">
                <a:latin typeface="Carlito"/>
                <a:cs typeface="Carlito"/>
              </a:rPr>
              <a:t>Ferry, </a:t>
            </a:r>
            <a:r>
              <a:rPr sz="1600" spc="-20" dirty="0">
                <a:latin typeface="Carlito"/>
                <a:cs typeface="Carlito"/>
              </a:rPr>
              <a:t>D., </a:t>
            </a:r>
            <a:r>
              <a:rPr sz="1600" spc="-5" dirty="0">
                <a:latin typeface="Carlito"/>
                <a:cs typeface="Carlito"/>
              </a:rPr>
              <a:t>Brandon, </a:t>
            </a:r>
            <a:r>
              <a:rPr sz="1600" spc="-90" dirty="0">
                <a:latin typeface="Carlito"/>
                <a:cs typeface="Carlito"/>
              </a:rPr>
              <a:t>P., </a:t>
            </a:r>
            <a:r>
              <a:rPr sz="1600" dirty="0">
                <a:latin typeface="Carlito"/>
                <a:cs typeface="Carlito"/>
              </a:rPr>
              <a:t>1986. </a:t>
            </a:r>
            <a:r>
              <a:rPr sz="1600" spc="-10" dirty="0">
                <a:latin typeface="Carlito"/>
                <a:cs typeface="Carlito"/>
              </a:rPr>
              <a:t>Cost </a:t>
            </a:r>
            <a:r>
              <a:rPr sz="1600" dirty="0">
                <a:latin typeface="Carlito"/>
                <a:cs typeface="Carlito"/>
              </a:rPr>
              <a:t>Planning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dirty="0">
                <a:latin typeface="Carlito"/>
                <a:cs typeface="Carlito"/>
              </a:rPr>
              <a:t>Buildings, </a:t>
            </a:r>
            <a:r>
              <a:rPr sz="1600" spc="-5" dirty="0">
                <a:latin typeface="Carlito"/>
                <a:cs typeface="Carlito"/>
              </a:rPr>
              <a:t>Collins,</a:t>
            </a:r>
            <a:r>
              <a:rPr sz="1600" spc="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London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5" dirty="0">
                <a:latin typeface="Carlito"/>
                <a:cs typeface="Carlito"/>
              </a:rPr>
              <a:t>Güvemli, </a:t>
            </a:r>
            <a:r>
              <a:rPr sz="1600" spc="-10" dirty="0">
                <a:latin typeface="Carlito"/>
                <a:cs typeface="Carlito"/>
              </a:rPr>
              <a:t>O., </a:t>
            </a:r>
            <a:r>
              <a:rPr sz="1600" dirty="0">
                <a:latin typeface="Carlito"/>
                <a:cs typeface="Carlito"/>
              </a:rPr>
              <a:t>1994. </a:t>
            </a:r>
            <a:r>
              <a:rPr sz="1600" spc="-25" dirty="0">
                <a:latin typeface="Carlito"/>
                <a:cs typeface="Carlito"/>
              </a:rPr>
              <a:t>Yatırım </a:t>
            </a:r>
            <a:r>
              <a:rPr sz="1600" spc="-10" dirty="0">
                <a:latin typeface="Carlito"/>
                <a:cs typeface="Carlito"/>
              </a:rPr>
              <a:t>Projelerinin </a:t>
            </a:r>
            <a:r>
              <a:rPr sz="1600" spc="-5" dirty="0">
                <a:latin typeface="Carlito"/>
                <a:cs typeface="Carlito"/>
              </a:rPr>
              <a:t>Düzenlenmesi </a:t>
            </a:r>
            <a:r>
              <a:rPr sz="1600" spc="-5" dirty="0" err="1">
                <a:latin typeface="Carlito"/>
                <a:cs typeface="Carlito"/>
              </a:rPr>
              <a:t>Değerlendirilmesi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15" dirty="0" err="1" smtClean="0">
                <a:latin typeface="Carlito"/>
                <a:cs typeface="Carlito"/>
              </a:rPr>
              <a:t>ve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pc="-5" dirty="0" err="1" smtClean="0">
                <a:latin typeface="Carlito"/>
                <a:cs typeface="Carlito"/>
              </a:rPr>
              <a:t>İzlenmesi</a:t>
            </a:r>
            <a:r>
              <a:rPr sz="1600" spc="-5" dirty="0" smtClean="0">
                <a:latin typeface="Carlito"/>
                <a:cs typeface="Carlito"/>
              </a:rPr>
              <a:t>,</a:t>
            </a:r>
            <a:r>
              <a:rPr lang="tr-TR" sz="1600" spc="-5" dirty="0" smtClean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Marmara </a:t>
            </a:r>
            <a:r>
              <a:rPr sz="1600" spc="-10" dirty="0">
                <a:latin typeface="Carlito"/>
                <a:cs typeface="Carlito"/>
              </a:rPr>
              <a:t>Üniversitesi </a:t>
            </a:r>
            <a:r>
              <a:rPr sz="1600" dirty="0">
                <a:latin typeface="Carlito"/>
                <a:cs typeface="Carlito"/>
              </a:rPr>
              <a:t>Nihad </a:t>
            </a:r>
            <a:r>
              <a:rPr sz="1600" spc="-15" dirty="0">
                <a:latin typeface="Carlito"/>
                <a:cs typeface="Carlito"/>
              </a:rPr>
              <a:t>Sayar </a:t>
            </a:r>
            <a:r>
              <a:rPr sz="1600" dirty="0">
                <a:latin typeface="Carlito"/>
                <a:cs typeface="Carlito"/>
              </a:rPr>
              <a:t>Eğitim </a:t>
            </a:r>
            <a:r>
              <a:rPr sz="1600" spc="-20" dirty="0">
                <a:latin typeface="Carlito"/>
                <a:cs typeface="Carlito"/>
              </a:rPr>
              <a:t>Vakfı Yayınları, </a:t>
            </a:r>
            <a:r>
              <a:rPr sz="1600" dirty="0">
                <a:latin typeface="Carlito"/>
                <a:cs typeface="Carlito"/>
              </a:rPr>
              <a:t>5.</a:t>
            </a:r>
            <a:r>
              <a:rPr sz="1600" spc="120" dirty="0">
                <a:latin typeface="Carlito"/>
                <a:cs typeface="Carlito"/>
              </a:rPr>
              <a:t> </a:t>
            </a:r>
            <a:r>
              <a:rPr sz="1600" spc="-5" dirty="0" err="1" smtClean="0">
                <a:latin typeface="Carlito"/>
                <a:cs typeface="Carlito"/>
              </a:rPr>
              <a:t>Baskı</a:t>
            </a:r>
            <a:r>
              <a:rPr sz="1600" spc="-5" dirty="0" smtClean="0">
                <a:latin typeface="Carlito"/>
                <a:cs typeface="Carlito"/>
              </a:rPr>
              <a:t>,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İstanbul</a:t>
            </a:r>
            <a:r>
              <a:rPr sz="1600" spc="-5" dirty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355591" marR="791825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5" dirty="0">
                <a:latin typeface="Carlito"/>
                <a:cs typeface="Carlito"/>
              </a:rPr>
              <a:t>Karslı, </a:t>
            </a:r>
            <a:r>
              <a:rPr sz="1600" spc="-20" dirty="0">
                <a:latin typeface="Carlito"/>
                <a:cs typeface="Carlito"/>
              </a:rPr>
              <a:t>D., </a:t>
            </a:r>
            <a:r>
              <a:rPr sz="1600" dirty="0">
                <a:latin typeface="Carlito"/>
                <a:cs typeface="Carlito"/>
              </a:rPr>
              <a:t>1998. </a:t>
            </a:r>
            <a:r>
              <a:rPr sz="1600" spc="-5" dirty="0">
                <a:latin typeface="Carlito"/>
                <a:cs typeface="Carlito"/>
              </a:rPr>
              <a:t>İnşaat Süresini </a:t>
            </a:r>
            <a:r>
              <a:rPr sz="1600" spc="-10" dirty="0">
                <a:latin typeface="Carlito"/>
                <a:cs typeface="Carlito"/>
              </a:rPr>
              <a:t>Etkileyen Faktörler veİnşaat </a:t>
            </a:r>
            <a:r>
              <a:rPr sz="1600" spc="-5" dirty="0">
                <a:latin typeface="Carlito"/>
                <a:cs typeface="Carlito"/>
              </a:rPr>
              <a:t>Süresi </a:t>
            </a:r>
            <a:r>
              <a:rPr sz="1600" spc="-30" dirty="0">
                <a:latin typeface="Carlito"/>
                <a:cs typeface="Carlito"/>
              </a:rPr>
              <a:t>Tahmin  </a:t>
            </a:r>
            <a:r>
              <a:rPr sz="1600" spc="-5" dirty="0">
                <a:latin typeface="Carlito"/>
                <a:cs typeface="Carlito"/>
              </a:rPr>
              <a:t>Modelleri, </a:t>
            </a:r>
            <a:r>
              <a:rPr sz="1600" spc="-25" dirty="0">
                <a:latin typeface="Carlito"/>
                <a:cs typeface="Carlito"/>
              </a:rPr>
              <a:t>Yüksek </a:t>
            </a:r>
            <a:r>
              <a:rPr sz="1600" spc="-5" dirty="0">
                <a:latin typeface="Carlito"/>
                <a:cs typeface="Carlito"/>
              </a:rPr>
              <a:t>Lisans </a:t>
            </a:r>
            <a:r>
              <a:rPr sz="1600" spc="-45" dirty="0">
                <a:latin typeface="Carlito"/>
                <a:cs typeface="Carlito"/>
              </a:rPr>
              <a:t>Tezi, </a:t>
            </a:r>
            <a:r>
              <a:rPr sz="1600" spc="-70" dirty="0">
                <a:latin typeface="Carlito"/>
                <a:cs typeface="Carlito"/>
              </a:rPr>
              <a:t>İ.T.Ü. </a:t>
            </a:r>
            <a:r>
              <a:rPr sz="1600" spc="-10" dirty="0">
                <a:latin typeface="Carlito"/>
                <a:cs typeface="Carlito"/>
              </a:rPr>
              <a:t>Fen </a:t>
            </a:r>
            <a:r>
              <a:rPr sz="1600" spc="-5" dirty="0">
                <a:latin typeface="Carlito"/>
                <a:cs typeface="Carlito"/>
              </a:rPr>
              <a:t>Bilimleri Enstitüsü,</a:t>
            </a:r>
            <a:r>
              <a:rPr sz="1600" spc="229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İstanbul.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35" dirty="0">
                <a:latin typeface="Carlito"/>
                <a:cs typeface="Carlito"/>
              </a:rPr>
              <a:t>Kelly, </a:t>
            </a:r>
            <a:r>
              <a:rPr sz="1600" spc="-10" dirty="0">
                <a:latin typeface="Carlito"/>
                <a:cs typeface="Carlito"/>
              </a:rPr>
              <a:t>J., </a:t>
            </a:r>
            <a:r>
              <a:rPr sz="1600" dirty="0">
                <a:latin typeface="Carlito"/>
                <a:cs typeface="Carlito"/>
              </a:rPr>
              <a:t>1992. </a:t>
            </a:r>
            <a:r>
              <a:rPr sz="1600" spc="-5" dirty="0">
                <a:latin typeface="Carlito"/>
                <a:cs typeface="Carlito"/>
              </a:rPr>
              <a:t>Some Thouhts on </a:t>
            </a:r>
            <a:r>
              <a:rPr sz="1600" spc="-10" dirty="0">
                <a:latin typeface="Carlito"/>
                <a:cs typeface="Carlito"/>
              </a:rPr>
              <a:t>Cost </a:t>
            </a:r>
            <a:r>
              <a:rPr sz="1600" dirty="0">
                <a:latin typeface="Carlito"/>
                <a:cs typeface="Carlito"/>
              </a:rPr>
              <a:t>Modelling, </a:t>
            </a:r>
            <a:r>
              <a:rPr sz="1600" spc="-5" dirty="0">
                <a:latin typeface="Carlito"/>
                <a:cs typeface="Carlito"/>
              </a:rPr>
              <a:t>Harriot </a:t>
            </a:r>
            <a:r>
              <a:rPr sz="1600" spc="-25" dirty="0">
                <a:latin typeface="Carlito"/>
                <a:cs typeface="Carlito"/>
              </a:rPr>
              <a:t>–Watt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University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0" dirty="0">
                <a:latin typeface="Carlito"/>
                <a:cs typeface="Carlito"/>
              </a:rPr>
              <a:t>Kıvanç, </a:t>
            </a:r>
            <a:r>
              <a:rPr sz="1600" spc="-70" dirty="0">
                <a:latin typeface="Carlito"/>
                <a:cs typeface="Carlito"/>
              </a:rPr>
              <a:t>T., </a:t>
            </a:r>
            <a:r>
              <a:rPr sz="1600" dirty="0">
                <a:latin typeface="Carlito"/>
                <a:cs typeface="Carlito"/>
              </a:rPr>
              <a:t>1985. </a:t>
            </a:r>
            <a:r>
              <a:rPr sz="1600" spc="-25" dirty="0">
                <a:latin typeface="Carlito"/>
                <a:cs typeface="Carlito"/>
              </a:rPr>
              <a:t>Yatırım </a:t>
            </a:r>
            <a:r>
              <a:rPr sz="1600" spc="-10" dirty="0">
                <a:latin typeface="Carlito"/>
                <a:cs typeface="Carlito"/>
              </a:rPr>
              <a:t>Projesinin </a:t>
            </a:r>
            <a:r>
              <a:rPr sz="1600" spc="-5" dirty="0">
                <a:latin typeface="Carlito"/>
                <a:cs typeface="Carlito"/>
              </a:rPr>
              <a:t>Hazırlanması </a:t>
            </a:r>
            <a:r>
              <a:rPr sz="1600" spc="-15" dirty="0">
                <a:latin typeface="Carlito"/>
                <a:cs typeface="Carlito"/>
              </a:rPr>
              <a:t>ve </a:t>
            </a:r>
            <a:r>
              <a:rPr sz="1600" spc="-5" dirty="0">
                <a:latin typeface="Carlito"/>
                <a:cs typeface="Carlito"/>
              </a:rPr>
              <a:t>Değerlendirilmesi,</a:t>
            </a:r>
            <a:r>
              <a:rPr sz="1600" spc="175" dirty="0">
                <a:latin typeface="Carlito"/>
                <a:cs typeface="Carlito"/>
              </a:rPr>
              <a:t> </a:t>
            </a:r>
            <a:r>
              <a:rPr sz="1600" spc="-10" dirty="0" err="1" smtClean="0">
                <a:latin typeface="Carlito"/>
                <a:cs typeface="Carlito"/>
              </a:rPr>
              <a:t>Devlet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pc="-25" dirty="0" err="1" smtClean="0">
                <a:latin typeface="Carlito"/>
                <a:cs typeface="Carlito"/>
              </a:rPr>
              <a:t>Yatırım</a:t>
            </a:r>
            <a:r>
              <a:rPr sz="1600" spc="-25" dirty="0" smtClean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Bankası </a:t>
            </a:r>
            <a:r>
              <a:rPr sz="1600" spc="-20" dirty="0">
                <a:latin typeface="Carlito"/>
                <a:cs typeface="Carlito"/>
              </a:rPr>
              <a:t>Yayınları. </a:t>
            </a:r>
            <a:r>
              <a:rPr sz="1600" spc="-10" dirty="0">
                <a:latin typeface="Carlito"/>
                <a:cs typeface="Carlito"/>
              </a:rPr>
              <a:t>Ankara,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s.99.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0" dirty="0">
                <a:latin typeface="Carlito"/>
                <a:cs typeface="Carlito"/>
              </a:rPr>
              <a:t>Kobu, </a:t>
            </a:r>
            <a:r>
              <a:rPr sz="1600" dirty="0">
                <a:latin typeface="Carlito"/>
                <a:cs typeface="Carlito"/>
              </a:rPr>
              <a:t>B., 1987. </a:t>
            </a:r>
            <a:r>
              <a:rPr sz="1600" spc="-10" dirty="0">
                <a:latin typeface="Carlito"/>
                <a:cs typeface="Carlito"/>
              </a:rPr>
              <a:t>Üretim </a:t>
            </a:r>
            <a:r>
              <a:rPr sz="1600" spc="-20" dirty="0">
                <a:latin typeface="Carlito"/>
                <a:cs typeface="Carlito"/>
              </a:rPr>
              <a:t>Yönetimi, </a:t>
            </a:r>
            <a:r>
              <a:rPr sz="1600" spc="-10" dirty="0">
                <a:latin typeface="Carlito"/>
                <a:cs typeface="Carlito"/>
              </a:rPr>
              <a:t>İstanbul Üniversitesi </a:t>
            </a:r>
            <a:r>
              <a:rPr sz="1600" spc="-20" dirty="0">
                <a:latin typeface="Carlito"/>
                <a:cs typeface="Carlito"/>
              </a:rPr>
              <a:t>Yayınları,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İstanbul.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5" dirty="0">
                <a:latin typeface="Carlito"/>
                <a:cs typeface="Carlito"/>
              </a:rPr>
              <a:t>Kreps </a:t>
            </a:r>
            <a:r>
              <a:rPr sz="1600" dirty="0">
                <a:latin typeface="Carlito"/>
                <a:cs typeface="Carlito"/>
              </a:rPr>
              <a:t>R.E., </a:t>
            </a:r>
            <a:r>
              <a:rPr sz="1600" spc="-5" dirty="0">
                <a:latin typeface="Carlito"/>
                <a:cs typeface="Carlito"/>
              </a:rPr>
              <a:t>Slomba </a:t>
            </a:r>
            <a:r>
              <a:rPr sz="1600" spc="-75" dirty="0">
                <a:latin typeface="Carlito"/>
                <a:cs typeface="Carlito"/>
              </a:rPr>
              <a:t>J.W., </a:t>
            </a:r>
            <a:r>
              <a:rPr sz="1600" dirty="0">
                <a:latin typeface="Carlito"/>
                <a:cs typeface="Carlito"/>
              </a:rPr>
              <a:t>1990. </a:t>
            </a:r>
            <a:r>
              <a:rPr sz="1600" spc="-5" dirty="0">
                <a:latin typeface="Carlito"/>
                <a:cs typeface="Carlito"/>
              </a:rPr>
              <a:t>Conceptual Estimating </a:t>
            </a:r>
            <a:r>
              <a:rPr sz="1600" spc="-15" dirty="0">
                <a:latin typeface="Carlito"/>
                <a:cs typeface="Carlito"/>
              </a:rPr>
              <a:t>Systems </a:t>
            </a:r>
            <a:r>
              <a:rPr sz="1600" dirty="0">
                <a:latin typeface="Carlito"/>
                <a:cs typeface="Carlito"/>
              </a:rPr>
              <a:t>and </a:t>
            </a:r>
            <a:r>
              <a:rPr sz="1600" spc="-5" dirty="0">
                <a:latin typeface="Carlito"/>
                <a:cs typeface="Carlito"/>
              </a:rPr>
              <a:t>Their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Benefits,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mtClean="0">
                <a:latin typeface="Carlito"/>
                <a:cs typeface="Carlito"/>
              </a:rPr>
              <a:t>AACE </a:t>
            </a:r>
            <a:r>
              <a:rPr sz="1600" spc="-5" dirty="0">
                <a:latin typeface="Carlito"/>
                <a:cs typeface="Carlito"/>
              </a:rPr>
              <a:t>International </a:t>
            </a:r>
            <a:r>
              <a:rPr sz="1600" spc="-15" dirty="0">
                <a:latin typeface="Carlito"/>
                <a:cs typeface="Carlito"/>
              </a:rPr>
              <a:t>Transactions, </a:t>
            </a:r>
            <a:r>
              <a:rPr sz="1600" dirty="0">
                <a:latin typeface="Carlito"/>
                <a:cs typeface="Carlito"/>
              </a:rPr>
              <a:t>ABI / INFORM </a:t>
            </a:r>
            <a:r>
              <a:rPr sz="1600" spc="-5" dirty="0">
                <a:latin typeface="Carlito"/>
                <a:cs typeface="Carlito"/>
              </a:rPr>
              <a:t>Global,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68.</a:t>
            </a:r>
            <a:endParaRPr sz="1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8700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891283"/>
            <a:ext cx="528574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spcBef>
                <a:spcPts val="105"/>
              </a:spcBef>
              <a:buFont typeface="Arial"/>
              <a:buChar char="•"/>
              <a:tabLst>
                <a:tab pos="157480" algn="l"/>
              </a:tabLst>
            </a:pPr>
            <a:r>
              <a:rPr sz="2000" spc="-35" dirty="0">
                <a:latin typeface="Carlito"/>
                <a:cs typeface="Carlito"/>
              </a:rPr>
              <a:t>Yapı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denetimi</a:t>
            </a:r>
            <a:endParaRPr sz="2000">
              <a:latin typeface="Carlito"/>
              <a:cs typeface="Carlito"/>
            </a:endParaRPr>
          </a:p>
          <a:p>
            <a:pPr marL="157480" indent="-144780">
              <a:spcBef>
                <a:spcPts val="1800"/>
              </a:spcBef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rlito"/>
                <a:cs typeface="Carlito"/>
              </a:rPr>
              <a:t>Kamu </a:t>
            </a:r>
            <a:r>
              <a:rPr sz="2000" spc="-5" dirty="0">
                <a:latin typeface="Carlito"/>
                <a:cs typeface="Carlito"/>
              </a:rPr>
              <a:t>inşaatları dışında </a:t>
            </a:r>
            <a:r>
              <a:rPr sz="2000" spc="-10" dirty="0">
                <a:latin typeface="Carlito"/>
                <a:cs typeface="Carlito"/>
              </a:rPr>
              <a:t>kalan </a:t>
            </a:r>
            <a:r>
              <a:rPr sz="2000" spc="-5" dirty="0">
                <a:latin typeface="Carlito"/>
                <a:cs typeface="Carlito"/>
              </a:rPr>
              <a:t>inşaatların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denetimi</a:t>
            </a:r>
            <a:endParaRPr sz="2000">
              <a:latin typeface="Carlito"/>
              <a:cs typeface="Carlito"/>
            </a:endParaRPr>
          </a:p>
          <a:p>
            <a:pPr marL="157480" indent="-144780">
              <a:spcBef>
                <a:spcPts val="1800"/>
              </a:spcBef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rlito"/>
                <a:cs typeface="Carlito"/>
              </a:rPr>
              <a:t>Kamuya </a:t>
            </a:r>
            <a:r>
              <a:rPr sz="2000" dirty="0">
                <a:latin typeface="Carlito"/>
                <a:cs typeface="Carlito"/>
              </a:rPr>
              <a:t>ait </a:t>
            </a:r>
            <a:r>
              <a:rPr sz="2000" spc="-5" dirty="0">
                <a:latin typeface="Carlito"/>
                <a:cs typeface="Carlito"/>
              </a:rPr>
              <a:t>inşatların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denetimi</a:t>
            </a:r>
            <a:endParaRPr sz="2000">
              <a:latin typeface="Carlito"/>
              <a:cs typeface="Carlito"/>
            </a:endParaRPr>
          </a:p>
          <a:p>
            <a:pPr marL="157480" indent="-144780">
              <a:spcBef>
                <a:spcPts val="1800"/>
              </a:spcBef>
              <a:buFont typeface="Arial"/>
              <a:buChar char="•"/>
              <a:tabLst>
                <a:tab pos="157480" algn="l"/>
              </a:tabLst>
            </a:pPr>
            <a:r>
              <a:rPr sz="2000" spc="-35" dirty="0">
                <a:latin typeface="Carlito"/>
                <a:cs typeface="Carlito"/>
              </a:rPr>
              <a:t>Yapı </a:t>
            </a:r>
            <a:r>
              <a:rPr sz="2000" spc="-5" dirty="0">
                <a:latin typeface="Carlito"/>
                <a:cs typeface="Carlito"/>
              </a:rPr>
              <a:t>denetim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heyetleri</a:t>
            </a:r>
            <a:endParaRPr sz="2000">
              <a:latin typeface="Carlito"/>
              <a:cs typeface="Carlito"/>
            </a:endParaRPr>
          </a:p>
          <a:p>
            <a:pPr marL="157480" indent="-144780">
              <a:spcBef>
                <a:spcPts val="1800"/>
              </a:spcBef>
              <a:buFont typeface="Arial"/>
              <a:buChar char="•"/>
              <a:tabLst>
                <a:tab pos="157480" algn="l"/>
              </a:tabLst>
            </a:pPr>
            <a:r>
              <a:rPr sz="2000" spc="-5" dirty="0">
                <a:latin typeface="Carlito"/>
                <a:cs typeface="Carlito"/>
              </a:rPr>
              <a:t>İmalat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kontrolü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8835" y="362729"/>
            <a:ext cx="299516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400" spc="-75" dirty="0"/>
              <a:t>YAPI </a:t>
            </a:r>
            <a:r>
              <a:rPr sz="2400" spc="-5" dirty="0"/>
              <a:t>DENETİMİ</a:t>
            </a:r>
          </a:p>
        </p:txBody>
      </p:sp>
    </p:spTree>
    <p:extLst>
      <p:ext uri="{BB962C8B-B14F-4D97-AF65-F5344CB8AC3E}">
        <p14:creationId xmlns:p14="http://schemas.microsoft.com/office/powerpoint/2010/main" val="41456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50" y="1816227"/>
            <a:ext cx="8988425" cy="37426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algn="just">
              <a:spcBef>
                <a:spcPts val="105"/>
              </a:spcBef>
            </a:pPr>
            <a:r>
              <a:rPr sz="2000" b="1" dirty="0" smtClean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Kullanıma Uygunluk</a:t>
            </a:r>
            <a:r>
              <a:rPr sz="2000" b="1" spc="10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:</a:t>
            </a:r>
            <a:endParaRPr sz="2000" dirty="0">
              <a:latin typeface="Carlito"/>
              <a:cs typeface="Carlito"/>
            </a:endParaRPr>
          </a:p>
          <a:p>
            <a:pPr marL="12700" marR="5080" indent="914400" algn="just">
              <a:spcBef>
                <a:spcPts val="120"/>
              </a:spcBef>
            </a:pPr>
            <a:r>
              <a:rPr sz="2000" spc="-15" dirty="0">
                <a:latin typeface="Carlito"/>
                <a:cs typeface="Carlito"/>
              </a:rPr>
              <a:t>Yaptığımız </a:t>
            </a:r>
            <a:r>
              <a:rPr sz="2000" spc="-10" dirty="0">
                <a:latin typeface="Carlito"/>
                <a:cs typeface="Carlito"/>
              </a:rPr>
              <a:t>yapı </a:t>
            </a:r>
            <a:r>
              <a:rPr sz="2000" spc="-5" dirty="0">
                <a:latin typeface="Carlito"/>
                <a:cs typeface="Carlito"/>
              </a:rPr>
              <a:t>sağlamlığının yanında </a:t>
            </a:r>
            <a:r>
              <a:rPr sz="2000" spc="-10" dirty="0">
                <a:latin typeface="Carlito"/>
                <a:cs typeface="Carlito"/>
              </a:rPr>
              <a:t>kullanıma </a:t>
            </a:r>
            <a:r>
              <a:rPr sz="2000" dirty="0">
                <a:latin typeface="Carlito"/>
                <a:cs typeface="Carlito"/>
              </a:rPr>
              <a:t>da </a:t>
            </a:r>
            <a:r>
              <a:rPr sz="2000" spc="-5" dirty="0">
                <a:latin typeface="Carlito"/>
                <a:cs typeface="Carlito"/>
              </a:rPr>
              <a:t>uygun </a:t>
            </a:r>
            <a:r>
              <a:rPr sz="2000" spc="-25" dirty="0">
                <a:latin typeface="Carlito"/>
                <a:cs typeface="Carlito"/>
              </a:rPr>
              <a:t>olmalıdır. </a:t>
            </a:r>
            <a:r>
              <a:rPr sz="2000" dirty="0">
                <a:latin typeface="Carlito"/>
                <a:cs typeface="Carlito"/>
              </a:rPr>
              <a:t>Bir </a:t>
            </a:r>
            <a:r>
              <a:rPr sz="2000" spc="-10" dirty="0">
                <a:latin typeface="Carlito"/>
                <a:cs typeface="Carlito"/>
              </a:rPr>
              <a:t>banyo  </a:t>
            </a:r>
            <a:r>
              <a:rPr sz="2000" spc="-5" dirty="0">
                <a:latin typeface="Carlito"/>
                <a:cs typeface="Carlito"/>
              </a:rPr>
              <a:t>düşünelim, penceresi çok </a:t>
            </a:r>
            <a:r>
              <a:rPr sz="2000" spc="-10" dirty="0">
                <a:latin typeface="Carlito"/>
                <a:cs typeface="Carlito"/>
              </a:rPr>
              <a:t>yüksek </a:t>
            </a:r>
            <a:r>
              <a:rPr sz="2000" spc="-5" dirty="0">
                <a:latin typeface="Carlito"/>
                <a:cs typeface="Carlito"/>
              </a:rPr>
              <a:t>yapılmış, </a:t>
            </a:r>
            <a:r>
              <a:rPr sz="2000" dirty="0">
                <a:latin typeface="Carlito"/>
                <a:cs typeface="Carlito"/>
              </a:rPr>
              <a:t>açıp </a:t>
            </a:r>
            <a:r>
              <a:rPr sz="2000" spc="-10" dirty="0">
                <a:latin typeface="Carlito"/>
                <a:cs typeface="Carlito"/>
              </a:rPr>
              <a:t>kapatmak </a:t>
            </a:r>
            <a:r>
              <a:rPr sz="2000" spc="-5" dirty="0">
                <a:latin typeface="Carlito"/>
                <a:cs typeface="Carlito"/>
              </a:rPr>
              <a:t>için </a:t>
            </a:r>
            <a:r>
              <a:rPr sz="2000" spc="-10" dirty="0">
                <a:latin typeface="Carlito"/>
                <a:cs typeface="Carlito"/>
              </a:rPr>
              <a:t>ayağınızın </a:t>
            </a:r>
            <a:r>
              <a:rPr sz="2000" dirty="0">
                <a:latin typeface="Carlito"/>
                <a:cs typeface="Carlito"/>
              </a:rPr>
              <a:t>altına </a:t>
            </a:r>
            <a:r>
              <a:rPr sz="2000" spc="-5" dirty="0">
                <a:latin typeface="Carlito"/>
                <a:cs typeface="Carlito"/>
              </a:rPr>
              <a:t>bir şey  </a:t>
            </a:r>
            <a:r>
              <a:rPr sz="2000" spc="-20" dirty="0">
                <a:latin typeface="Carlito"/>
                <a:cs typeface="Carlito"/>
              </a:rPr>
              <a:t>koymayı </a:t>
            </a:r>
            <a:r>
              <a:rPr sz="2000" spc="-30" dirty="0">
                <a:latin typeface="Carlito"/>
                <a:cs typeface="Carlito"/>
              </a:rPr>
              <a:t>gerekiyor. </a:t>
            </a:r>
            <a:r>
              <a:rPr sz="2000" spc="-15" dirty="0">
                <a:latin typeface="Carlito"/>
                <a:cs typeface="Carlito"/>
              </a:rPr>
              <a:t>Lavabo </a:t>
            </a:r>
            <a:r>
              <a:rPr sz="2000" dirty="0">
                <a:latin typeface="Carlito"/>
                <a:cs typeface="Carlito"/>
              </a:rPr>
              <a:t>musluğu o </a:t>
            </a:r>
            <a:r>
              <a:rPr sz="2000" spc="-10" dirty="0">
                <a:latin typeface="Carlito"/>
                <a:cs typeface="Carlito"/>
              </a:rPr>
              <a:t>kadar yükseğe </a:t>
            </a:r>
            <a:r>
              <a:rPr sz="2000" spc="-15" dirty="0">
                <a:latin typeface="Carlito"/>
                <a:cs typeface="Carlito"/>
              </a:rPr>
              <a:t>konmuş </a:t>
            </a:r>
            <a:r>
              <a:rPr sz="2000" dirty="0">
                <a:latin typeface="Carlito"/>
                <a:cs typeface="Carlito"/>
              </a:rPr>
              <a:t>ki </a:t>
            </a:r>
            <a:r>
              <a:rPr sz="2000" spc="-5" dirty="0">
                <a:latin typeface="Carlito"/>
                <a:cs typeface="Carlito"/>
              </a:rPr>
              <a:t>el </a:t>
            </a:r>
            <a:r>
              <a:rPr sz="2000" spc="-15" dirty="0">
                <a:latin typeface="Carlito"/>
                <a:cs typeface="Carlito"/>
              </a:rPr>
              <a:t>yıkarken </a:t>
            </a:r>
            <a:r>
              <a:rPr sz="2000" spc="-5" dirty="0">
                <a:latin typeface="Carlito"/>
                <a:cs typeface="Carlito"/>
              </a:rPr>
              <a:t>sular  </a:t>
            </a:r>
            <a:r>
              <a:rPr sz="2000" spc="-10" dirty="0">
                <a:latin typeface="Carlito"/>
                <a:cs typeface="Carlito"/>
              </a:rPr>
              <a:t>dirseklerinizden </a:t>
            </a:r>
            <a:r>
              <a:rPr sz="2000" spc="-25" dirty="0">
                <a:latin typeface="Carlito"/>
                <a:cs typeface="Carlito"/>
              </a:rPr>
              <a:t>damlıyor, </a:t>
            </a:r>
            <a:r>
              <a:rPr sz="2000" spc="-5" dirty="0">
                <a:latin typeface="Carlito"/>
                <a:cs typeface="Carlito"/>
              </a:rPr>
              <a:t>priz </a:t>
            </a:r>
            <a:r>
              <a:rPr sz="2000" spc="-10" dirty="0">
                <a:latin typeface="Carlito"/>
                <a:cs typeface="Carlito"/>
              </a:rPr>
              <a:t>aynadan </a:t>
            </a:r>
            <a:r>
              <a:rPr sz="2000" dirty="0">
                <a:latin typeface="Carlito"/>
                <a:cs typeface="Carlito"/>
              </a:rPr>
              <a:t>o </a:t>
            </a:r>
            <a:r>
              <a:rPr sz="2000" spc="-10" dirty="0">
                <a:latin typeface="Carlito"/>
                <a:cs typeface="Carlito"/>
              </a:rPr>
              <a:t>kadar </a:t>
            </a:r>
            <a:r>
              <a:rPr sz="2000" spc="-15" dirty="0">
                <a:latin typeface="Carlito"/>
                <a:cs typeface="Carlito"/>
              </a:rPr>
              <a:t>uzağa </a:t>
            </a:r>
            <a:r>
              <a:rPr sz="2000" spc="-20" dirty="0">
                <a:latin typeface="Carlito"/>
                <a:cs typeface="Carlito"/>
              </a:rPr>
              <a:t>konmuş </a:t>
            </a:r>
            <a:r>
              <a:rPr sz="2000" dirty="0">
                <a:latin typeface="Carlito"/>
                <a:cs typeface="Carlito"/>
              </a:rPr>
              <a:t>ki elektrikli makineyle  </a:t>
            </a:r>
            <a:r>
              <a:rPr sz="2000" spc="-10" dirty="0">
                <a:latin typeface="Carlito"/>
                <a:cs typeface="Carlito"/>
              </a:rPr>
              <a:t>tıraş olurken </a:t>
            </a:r>
            <a:r>
              <a:rPr sz="2000" spc="-20" dirty="0">
                <a:latin typeface="Carlito"/>
                <a:cs typeface="Carlito"/>
              </a:rPr>
              <a:t>aynaya </a:t>
            </a:r>
            <a:r>
              <a:rPr sz="2000" spc="-10" dirty="0">
                <a:latin typeface="Carlito"/>
                <a:cs typeface="Carlito"/>
              </a:rPr>
              <a:t>ulaşamıyorsunuz </a:t>
            </a:r>
            <a:r>
              <a:rPr sz="2000" spc="-20" dirty="0">
                <a:latin typeface="Carlito"/>
                <a:cs typeface="Carlito"/>
              </a:rPr>
              <a:t>veya </a:t>
            </a:r>
            <a:r>
              <a:rPr sz="2000" spc="-5" dirty="0">
                <a:latin typeface="Carlito"/>
                <a:cs typeface="Carlito"/>
              </a:rPr>
              <a:t>çamaşır </a:t>
            </a:r>
            <a:r>
              <a:rPr sz="2000" dirty="0">
                <a:latin typeface="Carlito"/>
                <a:cs typeface="Carlito"/>
              </a:rPr>
              <a:t>makinesini </a:t>
            </a:r>
            <a:r>
              <a:rPr sz="2000" spc="-5" dirty="0">
                <a:latin typeface="Carlito"/>
                <a:cs typeface="Carlito"/>
              </a:rPr>
              <a:t>öyle </a:t>
            </a:r>
            <a:r>
              <a:rPr sz="2000" dirty="0">
                <a:latin typeface="Carlito"/>
                <a:cs typeface="Carlito"/>
              </a:rPr>
              <a:t>bir </a:t>
            </a:r>
            <a:r>
              <a:rPr sz="2000" spc="-15" dirty="0">
                <a:latin typeface="Carlito"/>
                <a:cs typeface="Carlito"/>
              </a:rPr>
              <a:t>yere  </a:t>
            </a:r>
            <a:r>
              <a:rPr sz="2000" spc="-10" dirty="0">
                <a:latin typeface="Carlito"/>
                <a:cs typeface="Carlito"/>
              </a:rPr>
              <a:t>koymuşsunuz </a:t>
            </a:r>
            <a:r>
              <a:rPr sz="2000" spc="-5" dirty="0">
                <a:latin typeface="Carlito"/>
                <a:cs typeface="Carlito"/>
              </a:rPr>
              <a:t>ki </a:t>
            </a:r>
            <a:r>
              <a:rPr sz="2000" dirty="0">
                <a:latin typeface="Carlito"/>
                <a:cs typeface="Carlito"/>
              </a:rPr>
              <a:t>duş </a:t>
            </a:r>
            <a:r>
              <a:rPr sz="2000" spc="-5" dirty="0">
                <a:latin typeface="Carlito"/>
                <a:cs typeface="Carlito"/>
              </a:rPr>
              <a:t>mekanına </a:t>
            </a:r>
            <a:r>
              <a:rPr sz="2000" spc="-10" dirty="0">
                <a:latin typeface="Carlito"/>
                <a:cs typeface="Carlito"/>
              </a:rPr>
              <a:t>geçerken </a:t>
            </a:r>
            <a:r>
              <a:rPr sz="2000" dirty="0">
                <a:latin typeface="Carlito"/>
                <a:cs typeface="Carlito"/>
              </a:rPr>
              <a:t>makinenin </a:t>
            </a:r>
            <a:r>
              <a:rPr sz="2000" spc="-5" dirty="0">
                <a:latin typeface="Carlito"/>
                <a:cs typeface="Carlito"/>
              </a:rPr>
              <a:t>üstünden </a:t>
            </a:r>
            <a:r>
              <a:rPr sz="2000" spc="-15" dirty="0">
                <a:latin typeface="Carlito"/>
                <a:cs typeface="Carlito"/>
              </a:rPr>
              <a:t>atlayarak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geçiyorsunuz.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150" dirty="0">
              <a:latin typeface="Carlito"/>
              <a:cs typeface="Carlito"/>
            </a:endParaRPr>
          </a:p>
          <a:p>
            <a:pPr marL="12700" marR="6350" indent="914400" algn="just"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Böyle bir </a:t>
            </a:r>
            <a:r>
              <a:rPr sz="2000" spc="-20" dirty="0">
                <a:latin typeface="Carlito"/>
                <a:cs typeface="Carlito"/>
              </a:rPr>
              <a:t>banyo </a:t>
            </a:r>
            <a:r>
              <a:rPr sz="2000" spc="-5" dirty="0">
                <a:latin typeface="Carlito"/>
                <a:cs typeface="Carlito"/>
              </a:rPr>
              <a:t>kullanıma </a:t>
            </a:r>
            <a:r>
              <a:rPr sz="2000" spc="-10" dirty="0">
                <a:latin typeface="Carlito"/>
                <a:cs typeface="Carlito"/>
              </a:rPr>
              <a:t>uygun (fonksiyonel) </a:t>
            </a:r>
            <a:r>
              <a:rPr sz="2000" spc="-25" dirty="0">
                <a:latin typeface="Carlito"/>
                <a:cs typeface="Carlito"/>
              </a:rPr>
              <a:t>değildir. </a:t>
            </a:r>
            <a:r>
              <a:rPr sz="2000" spc="-15" dirty="0">
                <a:latin typeface="Carlito"/>
                <a:cs typeface="Carlito"/>
              </a:rPr>
              <a:t>Yaptığımız </a:t>
            </a:r>
            <a:r>
              <a:rPr sz="2000" spc="-5" dirty="0">
                <a:latin typeface="Carlito"/>
                <a:cs typeface="Carlito"/>
              </a:rPr>
              <a:t>yapıların  </a:t>
            </a:r>
            <a:r>
              <a:rPr sz="2000" dirty="0">
                <a:latin typeface="Carlito"/>
                <a:cs typeface="Carlito"/>
              </a:rPr>
              <a:t>içinde </a:t>
            </a:r>
            <a:r>
              <a:rPr sz="2000" spc="-10" dirty="0">
                <a:latin typeface="Carlito"/>
                <a:cs typeface="Carlito"/>
              </a:rPr>
              <a:t>yaşayanları </a:t>
            </a:r>
            <a:r>
              <a:rPr sz="2000" spc="-5" dirty="0">
                <a:latin typeface="Carlito"/>
                <a:cs typeface="Carlito"/>
              </a:rPr>
              <a:t>huzurlu kılmalı </a:t>
            </a:r>
            <a:r>
              <a:rPr sz="2000" spc="-10" dirty="0">
                <a:latin typeface="Carlito"/>
                <a:cs typeface="Carlito"/>
              </a:rPr>
              <a:t>istiyorsak, </a:t>
            </a:r>
            <a:r>
              <a:rPr sz="2000" spc="-5" dirty="0">
                <a:latin typeface="Carlito"/>
                <a:cs typeface="Carlito"/>
              </a:rPr>
              <a:t>onları kullanıma uygun</a:t>
            </a:r>
            <a:r>
              <a:rPr sz="2000" spc="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yapmalıyız.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685" y="317009"/>
            <a:ext cx="299516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400" spc="-75" dirty="0"/>
              <a:t>YAPI </a:t>
            </a:r>
            <a:r>
              <a:rPr sz="2400" spc="-5" dirty="0"/>
              <a:t>DENETİMİ</a:t>
            </a:r>
          </a:p>
        </p:txBody>
      </p:sp>
    </p:spTree>
    <p:extLst>
      <p:ext uri="{BB962C8B-B14F-4D97-AF65-F5344CB8AC3E}">
        <p14:creationId xmlns:p14="http://schemas.microsoft.com/office/powerpoint/2010/main" val="28851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50" y="1505966"/>
            <a:ext cx="8988425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algn="just">
              <a:spcBef>
                <a:spcPts val="105"/>
              </a:spcBef>
            </a:pPr>
            <a:r>
              <a:rPr spc="-10" dirty="0" err="1" smtClean="0">
                <a:latin typeface="Carlito"/>
                <a:cs typeface="Carlito"/>
              </a:rPr>
              <a:t>Güzellik</a:t>
            </a:r>
            <a:r>
              <a:rPr spc="-10" dirty="0" smtClean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(Estetik)</a:t>
            </a:r>
            <a:r>
              <a:rPr spc="-25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:</a:t>
            </a:r>
          </a:p>
          <a:p>
            <a:pPr marL="12700" marR="5715" indent="914400" algn="just">
              <a:spcBef>
                <a:spcPts val="120"/>
              </a:spcBef>
            </a:pPr>
            <a:r>
              <a:rPr spc="-10" dirty="0">
                <a:latin typeface="Carlito"/>
                <a:cs typeface="Carlito"/>
              </a:rPr>
              <a:t>Güzellik göreceli </a:t>
            </a:r>
            <a:r>
              <a:rPr spc="-5" dirty="0">
                <a:latin typeface="Carlito"/>
                <a:cs typeface="Carlito"/>
              </a:rPr>
              <a:t>bir </a:t>
            </a:r>
            <a:r>
              <a:rPr spc="-30" dirty="0">
                <a:latin typeface="Carlito"/>
                <a:cs typeface="Carlito"/>
              </a:rPr>
              <a:t>kavramdır, </a:t>
            </a:r>
            <a:r>
              <a:rPr spc="-5" dirty="0">
                <a:latin typeface="Carlito"/>
                <a:cs typeface="Carlito"/>
              </a:rPr>
              <a:t>kişiye </a:t>
            </a:r>
            <a:r>
              <a:rPr spc="-15" dirty="0">
                <a:latin typeface="Carlito"/>
                <a:cs typeface="Carlito"/>
              </a:rPr>
              <a:t>göre </a:t>
            </a:r>
            <a:r>
              <a:rPr spc="-30" dirty="0">
                <a:latin typeface="Carlito"/>
                <a:cs typeface="Carlito"/>
              </a:rPr>
              <a:t>değişir. </a:t>
            </a:r>
            <a:r>
              <a:rPr dirty="0">
                <a:latin typeface="Carlito"/>
                <a:cs typeface="Carlito"/>
              </a:rPr>
              <a:t>Örneğin </a:t>
            </a:r>
            <a:r>
              <a:rPr spc="-5" dirty="0">
                <a:latin typeface="Carlito"/>
                <a:cs typeface="Carlito"/>
              </a:rPr>
              <a:t>kimileri </a:t>
            </a:r>
            <a:r>
              <a:rPr dirty="0">
                <a:latin typeface="Carlito"/>
                <a:cs typeface="Carlito"/>
              </a:rPr>
              <a:t>için  </a:t>
            </a:r>
            <a:r>
              <a:rPr spc="-10" dirty="0">
                <a:latin typeface="Carlito"/>
                <a:cs typeface="Carlito"/>
              </a:rPr>
              <a:t>Picasso’nun </a:t>
            </a:r>
            <a:r>
              <a:rPr spc="-5" dirty="0">
                <a:latin typeface="Carlito"/>
                <a:cs typeface="Carlito"/>
              </a:rPr>
              <a:t>resimleri </a:t>
            </a:r>
            <a:r>
              <a:rPr spc="-30" dirty="0">
                <a:latin typeface="Carlito"/>
                <a:cs typeface="Carlito"/>
              </a:rPr>
              <a:t>güzeldir, </a:t>
            </a:r>
            <a:r>
              <a:rPr spc="-5" dirty="0">
                <a:latin typeface="Carlito"/>
                <a:cs typeface="Carlito"/>
              </a:rPr>
              <a:t>bir </a:t>
            </a:r>
            <a:r>
              <a:rPr spc="-10" dirty="0">
                <a:latin typeface="Carlito"/>
                <a:cs typeface="Carlito"/>
              </a:rPr>
              <a:t>başkası </a:t>
            </a:r>
            <a:r>
              <a:rPr dirty="0">
                <a:latin typeface="Carlito"/>
                <a:cs typeface="Carlito"/>
              </a:rPr>
              <a:t>için Mona </a:t>
            </a:r>
            <a:r>
              <a:rPr spc="-5" dirty="0">
                <a:latin typeface="Carlito"/>
                <a:cs typeface="Carlito"/>
              </a:rPr>
              <a:t>Lisa tablosu. Ancak bizim  </a:t>
            </a:r>
            <a:r>
              <a:rPr spc="-10" dirty="0">
                <a:latin typeface="Carlito"/>
                <a:cs typeface="Carlito"/>
              </a:rPr>
              <a:t>inşaatlarda </a:t>
            </a:r>
            <a:r>
              <a:rPr spc="-5" dirty="0">
                <a:latin typeface="Carlito"/>
                <a:cs typeface="Carlito"/>
              </a:rPr>
              <a:t>sözünü ettiğimiz </a:t>
            </a:r>
            <a:r>
              <a:rPr spc="-10" dirty="0">
                <a:latin typeface="Carlito"/>
                <a:cs typeface="Carlito"/>
              </a:rPr>
              <a:t>güzellik </a:t>
            </a:r>
            <a:r>
              <a:rPr spc="-5" dirty="0">
                <a:latin typeface="Carlito"/>
                <a:cs typeface="Carlito"/>
              </a:rPr>
              <a:t>uygulamalardaki doğruluk </a:t>
            </a:r>
            <a:r>
              <a:rPr spc="-15" dirty="0">
                <a:latin typeface="Carlito"/>
                <a:cs typeface="Carlito"/>
              </a:rPr>
              <a:t>ve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düzgünlüktür.</a:t>
            </a:r>
            <a:endParaRPr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000" dirty="0">
              <a:latin typeface="Carlito"/>
              <a:cs typeface="Carlito"/>
            </a:endParaRPr>
          </a:p>
          <a:p>
            <a:pPr marL="12700" marR="5080" indent="914400" algn="just"/>
            <a:r>
              <a:rPr spc="-5" dirty="0">
                <a:latin typeface="Carlito"/>
                <a:cs typeface="Carlito"/>
              </a:rPr>
              <a:t>Örneğin bir yapıda sıvalar şakülünde yapılmamış, </a:t>
            </a:r>
            <a:r>
              <a:rPr spc="-15" dirty="0">
                <a:latin typeface="Carlito"/>
                <a:cs typeface="Carlito"/>
              </a:rPr>
              <a:t>kornişler tavanı </a:t>
            </a:r>
            <a:r>
              <a:rPr spc="-5" dirty="0">
                <a:latin typeface="Carlito"/>
                <a:cs typeface="Carlito"/>
              </a:rPr>
              <a:t>her  noktasından </a:t>
            </a:r>
            <a:r>
              <a:rPr spc="-30" dirty="0">
                <a:latin typeface="Carlito"/>
                <a:cs typeface="Carlito"/>
              </a:rPr>
              <a:t>öpmüyor, </a:t>
            </a:r>
            <a:r>
              <a:rPr spc="-15" dirty="0">
                <a:latin typeface="Carlito"/>
                <a:cs typeface="Carlito"/>
              </a:rPr>
              <a:t>banyoda </a:t>
            </a:r>
            <a:r>
              <a:rPr spc="-5" dirty="0">
                <a:latin typeface="Carlito"/>
                <a:cs typeface="Carlito"/>
              </a:rPr>
              <a:t>en </a:t>
            </a:r>
            <a:r>
              <a:rPr dirty="0">
                <a:latin typeface="Carlito"/>
                <a:cs typeface="Carlito"/>
              </a:rPr>
              <a:t>pahalı </a:t>
            </a:r>
            <a:r>
              <a:rPr spc="-10" dirty="0">
                <a:latin typeface="Carlito"/>
                <a:cs typeface="Carlito"/>
              </a:rPr>
              <a:t>seramiği </a:t>
            </a:r>
            <a:r>
              <a:rPr spc="-5" dirty="0">
                <a:latin typeface="Carlito"/>
                <a:cs typeface="Carlito"/>
              </a:rPr>
              <a:t>kullanmışsınız </a:t>
            </a:r>
            <a:r>
              <a:rPr dirty="0">
                <a:latin typeface="Carlito"/>
                <a:cs typeface="Carlito"/>
              </a:rPr>
              <a:t>ama </a:t>
            </a:r>
            <a:r>
              <a:rPr spc="-5" dirty="0">
                <a:latin typeface="Carlito"/>
                <a:cs typeface="Carlito"/>
              </a:rPr>
              <a:t>derzler birbirini  </a:t>
            </a:r>
            <a:r>
              <a:rPr spc="-25" dirty="0">
                <a:latin typeface="Carlito"/>
                <a:cs typeface="Carlito"/>
              </a:rPr>
              <a:t>tutmuyor, </a:t>
            </a:r>
            <a:r>
              <a:rPr spc="-5" dirty="0">
                <a:latin typeface="Carlito"/>
                <a:cs typeface="Carlito"/>
              </a:rPr>
              <a:t>pencereleri </a:t>
            </a:r>
            <a:r>
              <a:rPr spc="-10" dirty="0">
                <a:latin typeface="Carlito"/>
                <a:cs typeface="Carlito"/>
              </a:rPr>
              <a:t>kapatıyorsunuz </a:t>
            </a:r>
            <a:r>
              <a:rPr spc="-5" dirty="0">
                <a:latin typeface="Carlito"/>
                <a:cs typeface="Carlito"/>
              </a:rPr>
              <a:t>bazı </a:t>
            </a:r>
            <a:r>
              <a:rPr spc="-10" dirty="0">
                <a:latin typeface="Carlito"/>
                <a:cs typeface="Carlito"/>
              </a:rPr>
              <a:t>yerlerde </a:t>
            </a:r>
            <a:r>
              <a:rPr spc="-5" dirty="0">
                <a:latin typeface="Carlito"/>
                <a:cs typeface="Carlito"/>
              </a:rPr>
              <a:t>boşluklar </a:t>
            </a:r>
            <a:r>
              <a:rPr spc="-30" dirty="0">
                <a:latin typeface="Carlito"/>
                <a:cs typeface="Carlito"/>
              </a:rPr>
              <a:t>kalıyor, </a:t>
            </a:r>
            <a:r>
              <a:rPr spc="-5" dirty="0">
                <a:latin typeface="Carlito"/>
                <a:cs typeface="Carlito"/>
              </a:rPr>
              <a:t>tesisat </a:t>
            </a:r>
            <a:r>
              <a:rPr spc="-10" dirty="0">
                <a:latin typeface="Carlito"/>
                <a:cs typeface="Carlito"/>
              </a:rPr>
              <a:t>kolonları  tam </a:t>
            </a:r>
            <a:r>
              <a:rPr spc="-5" dirty="0">
                <a:latin typeface="Carlito"/>
                <a:cs typeface="Carlito"/>
              </a:rPr>
              <a:t>düşey </a:t>
            </a:r>
            <a:r>
              <a:rPr spc="-15" dirty="0">
                <a:latin typeface="Carlito"/>
                <a:cs typeface="Carlito"/>
              </a:rPr>
              <a:t>ve </a:t>
            </a:r>
            <a:r>
              <a:rPr spc="-5" dirty="0">
                <a:latin typeface="Carlito"/>
                <a:cs typeface="Carlito"/>
              </a:rPr>
              <a:t>birbirine paralel değil, odalar </a:t>
            </a:r>
            <a:r>
              <a:rPr spc="-10" dirty="0">
                <a:latin typeface="Carlito"/>
                <a:cs typeface="Carlito"/>
              </a:rPr>
              <a:t>arasında </a:t>
            </a:r>
            <a:r>
              <a:rPr spc="-5" dirty="0">
                <a:latin typeface="Carlito"/>
                <a:cs typeface="Carlito"/>
              </a:rPr>
              <a:t>döşeme kaplamaları </a:t>
            </a:r>
            <a:r>
              <a:rPr spc="-10" dirty="0">
                <a:latin typeface="Carlito"/>
                <a:cs typeface="Carlito"/>
              </a:rPr>
              <a:t>aynı </a:t>
            </a:r>
            <a:r>
              <a:rPr spc="-25" dirty="0">
                <a:latin typeface="Carlito"/>
                <a:cs typeface="Carlito"/>
              </a:rPr>
              <a:t>kotta  </a:t>
            </a:r>
            <a:r>
              <a:rPr spc="-5" dirty="0">
                <a:latin typeface="Carlito"/>
                <a:cs typeface="Carlito"/>
              </a:rPr>
              <a:t>değil </a:t>
            </a:r>
            <a:r>
              <a:rPr spc="-10" dirty="0">
                <a:latin typeface="Carlito"/>
                <a:cs typeface="Carlito"/>
              </a:rPr>
              <a:t>geçerken ayağınız </a:t>
            </a:r>
            <a:r>
              <a:rPr spc="-25" dirty="0">
                <a:latin typeface="Carlito"/>
                <a:cs typeface="Carlito"/>
              </a:rPr>
              <a:t>takılıyor. </a:t>
            </a:r>
            <a:r>
              <a:rPr dirty="0">
                <a:latin typeface="Carlito"/>
                <a:cs typeface="Carlito"/>
              </a:rPr>
              <a:t>O </a:t>
            </a:r>
            <a:r>
              <a:rPr spc="-5" dirty="0">
                <a:latin typeface="Carlito"/>
                <a:cs typeface="Carlito"/>
              </a:rPr>
              <a:t>halde </a:t>
            </a:r>
            <a:r>
              <a:rPr spc="-10" dirty="0">
                <a:latin typeface="Carlito"/>
                <a:cs typeface="Carlito"/>
              </a:rPr>
              <a:t>güzellikte, </a:t>
            </a:r>
            <a:r>
              <a:rPr spc="-5" dirty="0">
                <a:latin typeface="Carlito"/>
                <a:cs typeface="Carlito"/>
              </a:rPr>
              <a:t>sağlamlık </a:t>
            </a:r>
            <a:r>
              <a:rPr spc="-15" dirty="0">
                <a:latin typeface="Carlito"/>
                <a:cs typeface="Carlito"/>
              </a:rPr>
              <a:t>ve </a:t>
            </a:r>
            <a:r>
              <a:rPr spc="-5" dirty="0">
                <a:latin typeface="Carlito"/>
                <a:cs typeface="Carlito"/>
              </a:rPr>
              <a:t>kullanıma </a:t>
            </a:r>
            <a:r>
              <a:rPr spc="-10" dirty="0">
                <a:latin typeface="Carlito"/>
                <a:cs typeface="Carlito"/>
              </a:rPr>
              <a:t>uygunluk  kadar</a:t>
            </a:r>
            <a:r>
              <a:rPr spc="-5" dirty="0">
                <a:latin typeface="Carlito"/>
                <a:cs typeface="Carlito"/>
              </a:rPr>
              <a:t> </a:t>
            </a:r>
            <a:r>
              <a:rPr spc="-25" dirty="0">
                <a:latin typeface="Carlito"/>
                <a:cs typeface="Carlito"/>
              </a:rPr>
              <a:t>önemlidir.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0115" y="397019"/>
            <a:ext cx="299516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400" spc="-75" dirty="0"/>
              <a:t>YAPI </a:t>
            </a:r>
            <a:r>
              <a:rPr sz="2400" spc="-5" dirty="0"/>
              <a:t>DENETİMİ</a:t>
            </a:r>
          </a:p>
        </p:txBody>
      </p:sp>
    </p:spTree>
    <p:extLst>
      <p:ext uri="{BB962C8B-B14F-4D97-AF65-F5344CB8AC3E}">
        <p14:creationId xmlns:p14="http://schemas.microsoft.com/office/powerpoint/2010/main" val="252544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49" y="1594993"/>
            <a:ext cx="89890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Bizim yaptığımız yapıların </a:t>
            </a:r>
            <a:r>
              <a:rPr sz="2000" dirty="0">
                <a:latin typeface="Carlito"/>
                <a:cs typeface="Carlito"/>
              </a:rPr>
              <a:t>bu şartları </a:t>
            </a:r>
            <a:r>
              <a:rPr sz="2000" spc="-5" dirty="0">
                <a:latin typeface="Carlito"/>
                <a:cs typeface="Carlito"/>
              </a:rPr>
              <a:t>sağlamasının yanı </a:t>
            </a:r>
            <a:r>
              <a:rPr sz="2000" spc="-10" dirty="0">
                <a:latin typeface="Carlito"/>
                <a:cs typeface="Carlito"/>
              </a:rPr>
              <a:t>sıra başka koşulları </a:t>
            </a:r>
            <a:r>
              <a:rPr sz="2000" dirty="0">
                <a:latin typeface="Carlito"/>
                <a:cs typeface="Carlito"/>
              </a:rPr>
              <a:t>da  </a:t>
            </a:r>
            <a:r>
              <a:rPr sz="2000" spc="-5" dirty="0">
                <a:latin typeface="Carlito"/>
                <a:cs typeface="Carlito"/>
              </a:rPr>
              <a:t>yerine getirmemiz </a:t>
            </a:r>
            <a:r>
              <a:rPr sz="2000" spc="-30" dirty="0">
                <a:latin typeface="Carlito"/>
                <a:cs typeface="Carlito"/>
              </a:rPr>
              <a:t>gerekiyor. </a:t>
            </a:r>
            <a:r>
              <a:rPr sz="2000" spc="-5" dirty="0">
                <a:latin typeface="Carlito"/>
                <a:cs typeface="Carlito"/>
              </a:rPr>
              <a:t>Her </a:t>
            </a:r>
            <a:r>
              <a:rPr sz="2000" spc="-10" dirty="0">
                <a:latin typeface="Carlito"/>
                <a:cs typeface="Carlito"/>
              </a:rPr>
              <a:t>şeyden </a:t>
            </a:r>
            <a:r>
              <a:rPr sz="2000" spc="-5" dirty="0">
                <a:latin typeface="Carlito"/>
                <a:cs typeface="Carlito"/>
              </a:rPr>
              <a:t>önce </a:t>
            </a:r>
            <a:r>
              <a:rPr sz="2000" spc="-10" dirty="0">
                <a:latin typeface="Carlito"/>
                <a:cs typeface="Carlito"/>
              </a:rPr>
              <a:t>ülkemizin </a:t>
            </a:r>
            <a:r>
              <a:rPr sz="2000" dirty="0">
                <a:latin typeface="Carlito"/>
                <a:cs typeface="Carlito"/>
              </a:rPr>
              <a:t>sınırlı </a:t>
            </a:r>
            <a:r>
              <a:rPr sz="2000" spc="-5" dirty="0">
                <a:latin typeface="Carlito"/>
                <a:cs typeface="Carlito"/>
              </a:rPr>
              <a:t>olanaklarına rağmen  bizler </a:t>
            </a:r>
            <a:r>
              <a:rPr sz="2000" dirty="0">
                <a:latin typeface="Carlito"/>
                <a:cs typeface="Carlito"/>
              </a:rPr>
              <a:t>için </a:t>
            </a:r>
            <a:r>
              <a:rPr sz="2000" spc="-10" dirty="0">
                <a:latin typeface="Carlito"/>
                <a:cs typeface="Carlito"/>
              </a:rPr>
              <a:t>ayrılmış </a:t>
            </a:r>
            <a:r>
              <a:rPr sz="2000" spc="-5" dirty="0">
                <a:latin typeface="Carlito"/>
                <a:cs typeface="Carlito"/>
              </a:rPr>
              <a:t>ödenekleri </a:t>
            </a:r>
            <a:r>
              <a:rPr sz="2000" spc="-10" dirty="0">
                <a:latin typeface="Carlito"/>
                <a:cs typeface="Carlito"/>
              </a:rPr>
              <a:t>kullanıyoruz. </a:t>
            </a:r>
            <a:r>
              <a:rPr sz="2000" spc="-5" dirty="0">
                <a:latin typeface="Carlito"/>
                <a:cs typeface="Carlito"/>
              </a:rPr>
              <a:t>Dolayısıyla yaptığımız yapıların </a:t>
            </a:r>
            <a:r>
              <a:rPr sz="2000" spc="-10" dirty="0">
                <a:latin typeface="Carlito"/>
                <a:cs typeface="Carlito"/>
              </a:rPr>
              <a:t>aynı  </a:t>
            </a:r>
            <a:r>
              <a:rPr sz="2000" spc="-5" dirty="0">
                <a:latin typeface="Carlito"/>
                <a:cs typeface="Carlito"/>
              </a:rPr>
              <a:t>zamanda </a:t>
            </a:r>
            <a:r>
              <a:rPr sz="2000" spc="-10" dirty="0">
                <a:latin typeface="Carlito"/>
                <a:cs typeface="Carlito"/>
              </a:rPr>
              <a:t>ekonomik </a:t>
            </a:r>
            <a:r>
              <a:rPr sz="2000" spc="-5" dirty="0">
                <a:latin typeface="Carlito"/>
                <a:cs typeface="Carlito"/>
              </a:rPr>
              <a:t>olması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35" dirty="0">
                <a:latin typeface="Carlito"/>
                <a:cs typeface="Carlito"/>
              </a:rPr>
              <a:t>gerekir.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1575" y="499889"/>
            <a:ext cx="29951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spc="-75" dirty="0"/>
              <a:t>YAPI </a:t>
            </a:r>
            <a:r>
              <a:rPr sz="2000" spc="-5" dirty="0"/>
              <a:t>DENETİMİ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471916" y="8129400"/>
            <a:ext cx="16129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7640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1657350"/>
            <a:ext cx="8653780" cy="3778250"/>
            <a:chOff x="245363" y="800100"/>
            <a:chExt cx="8653780" cy="3778250"/>
          </a:xfrm>
        </p:grpSpPr>
        <p:sp>
          <p:nvSpPr>
            <p:cNvPr id="3" name="object 3"/>
            <p:cNvSpPr/>
            <p:nvPr/>
          </p:nvSpPr>
          <p:spPr>
            <a:xfrm>
              <a:off x="251459" y="806195"/>
              <a:ext cx="8641080" cy="3765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59" y="806195"/>
              <a:ext cx="8641080" cy="3766185"/>
            </a:xfrm>
            <a:custGeom>
              <a:avLst/>
              <a:gdLst/>
              <a:ahLst/>
              <a:cxnLst/>
              <a:rect l="l" t="t" r="r" b="b"/>
              <a:pathLst>
                <a:path w="8641080" h="3766185">
                  <a:moveTo>
                    <a:pt x="0" y="1882902"/>
                  </a:moveTo>
                  <a:lnTo>
                    <a:pt x="1944" y="1825863"/>
                  </a:lnTo>
                  <a:lnTo>
                    <a:pt x="7741" y="1769247"/>
                  </a:lnTo>
                  <a:lnTo>
                    <a:pt x="17336" y="1713076"/>
                  </a:lnTo>
                  <a:lnTo>
                    <a:pt x="30673" y="1657375"/>
                  </a:lnTo>
                  <a:lnTo>
                    <a:pt x="47698" y="1602167"/>
                  </a:lnTo>
                  <a:lnTo>
                    <a:pt x="68355" y="1547476"/>
                  </a:lnTo>
                  <a:lnTo>
                    <a:pt x="92590" y="1493327"/>
                  </a:lnTo>
                  <a:lnTo>
                    <a:pt x="120348" y="1439743"/>
                  </a:lnTo>
                  <a:lnTo>
                    <a:pt x="151574" y="1386748"/>
                  </a:lnTo>
                  <a:lnTo>
                    <a:pt x="186213" y="1334367"/>
                  </a:lnTo>
                  <a:lnTo>
                    <a:pt x="224209" y="1282622"/>
                  </a:lnTo>
                  <a:lnTo>
                    <a:pt x="265509" y="1231539"/>
                  </a:lnTo>
                  <a:lnTo>
                    <a:pt x="310057" y="1181141"/>
                  </a:lnTo>
                  <a:lnTo>
                    <a:pt x="357798" y="1131452"/>
                  </a:lnTo>
                  <a:lnTo>
                    <a:pt x="408677" y="1082495"/>
                  </a:lnTo>
                  <a:lnTo>
                    <a:pt x="462639" y="1034296"/>
                  </a:lnTo>
                  <a:lnTo>
                    <a:pt x="519629" y="986877"/>
                  </a:lnTo>
                  <a:lnTo>
                    <a:pt x="579593" y="940264"/>
                  </a:lnTo>
                  <a:lnTo>
                    <a:pt x="610673" y="917266"/>
                  </a:lnTo>
                  <a:lnTo>
                    <a:pt x="642475" y="894479"/>
                  </a:lnTo>
                  <a:lnTo>
                    <a:pt x="674993" y="871904"/>
                  </a:lnTo>
                  <a:lnTo>
                    <a:pt x="708221" y="849546"/>
                  </a:lnTo>
                  <a:lnTo>
                    <a:pt x="742150" y="827408"/>
                  </a:lnTo>
                  <a:lnTo>
                    <a:pt x="776775" y="805491"/>
                  </a:lnTo>
                  <a:lnTo>
                    <a:pt x="812088" y="783799"/>
                  </a:lnTo>
                  <a:lnTo>
                    <a:pt x="848082" y="762336"/>
                  </a:lnTo>
                  <a:lnTo>
                    <a:pt x="884751" y="741103"/>
                  </a:lnTo>
                  <a:lnTo>
                    <a:pt x="922088" y="720105"/>
                  </a:lnTo>
                  <a:lnTo>
                    <a:pt x="960086" y="699344"/>
                  </a:lnTo>
                  <a:lnTo>
                    <a:pt x="998738" y="678823"/>
                  </a:lnTo>
                  <a:lnTo>
                    <a:pt x="1038037" y="658546"/>
                  </a:lnTo>
                  <a:lnTo>
                    <a:pt x="1077977" y="638514"/>
                  </a:lnTo>
                  <a:lnTo>
                    <a:pt x="1118549" y="618731"/>
                  </a:lnTo>
                  <a:lnTo>
                    <a:pt x="1159749" y="599201"/>
                  </a:lnTo>
                  <a:lnTo>
                    <a:pt x="1201568" y="579925"/>
                  </a:lnTo>
                  <a:lnTo>
                    <a:pt x="1244000" y="560908"/>
                  </a:lnTo>
                  <a:lnTo>
                    <a:pt x="1287038" y="542152"/>
                  </a:lnTo>
                  <a:lnTo>
                    <a:pt x="1330675" y="523660"/>
                  </a:lnTo>
                  <a:lnTo>
                    <a:pt x="1374904" y="505434"/>
                  </a:lnTo>
                  <a:lnTo>
                    <a:pt x="1419718" y="487479"/>
                  </a:lnTo>
                  <a:lnTo>
                    <a:pt x="1465111" y="469797"/>
                  </a:lnTo>
                  <a:lnTo>
                    <a:pt x="1511076" y="452391"/>
                  </a:lnTo>
                  <a:lnTo>
                    <a:pt x="1557605" y="435264"/>
                  </a:lnTo>
                  <a:lnTo>
                    <a:pt x="1604693" y="418419"/>
                  </a:lnTo>
                  <a:lnTo>
                    <a:pt x="1652331" y="401860"/>
                  </a:lnTo>
                  <a:lnTo>
                    <a:pt x="1700513" y="385588"/>
                  </a:lnTo>
                  <a:lnTo>
                    <a:pt x="1749233" y="369607"/>
                  </a:lnTo>
                  <a:lnTo>
                    <a:pt x="1798483" y="353920"/>
                  </a:lnTo>
                  <a:lnTo>
                    <a:pt x="1848257" y="338530"/>
                  </a:lnTo>
                  <a:lnTo>
                    <a:pt x="1898547" y="323440"/>
                  </a:lnTo>
                  <a:lnTo>
                    <a:pt x="1949347" y="308654"/>
                  </a:lnTo>
                  <a:lnTo>
                    <a:pt x="2000650" y="294173"/>
                  </a:lnTo>
                  <a:lnTo>
                    <a:pt x="2052449" y="280001"/>
                  </a:lnTo>
                  <a:lnTo>
                    <a:pt x="2104738" y="266141"/>
                  </a:lnTo>
                  <a:lnTo>
                    <a:pt x="2157508" y="252596"/>
                  </a:lnTo>
                  <a:lnTo>
                    <a:pt x="2210754" y="239369"/>
                  </a:lnTo>
                  <a:lnTo>
                    <a:pt x="2264469" y="226463"/>
                  </a:lnTo>
                  <a:lnTo>
                    <a:pt x="2318645" y="213881"/>
                  </a:lnTo>
                  <a:lnTo>
                    <a:pt x="2373277" y="201626"/>
                  </a:lnTo>
                  <a:lnTo>
                    <a:pt x="2428356" y="189700"/>
                  </a:lnTo>
                  <a:lnTo>
                    <a:pt x="2483876" y="178108"/>
                  </a:lnTo>
                  <a:lnTo>
                    <a:pt x="2539831" y="166852"/>
                  </a:lnTo>
                  <a:lnTo>
                    <a:pt x="2596213" y="155934"/>
                  </a:lnTo>
                  <a:lnTo>
                    <a:pt x="2653015" y="145359"/>
                  </a:lnTo>
                  <a:lnTo>
                    <a:pt x="2710232" y="135128"/>
                  </a:lnTo>
                  <a:lnTo>
                    <a:pt x="2767854" y="125245"/>
                  </a:lnTo>
                  <a:lnTo>
                    <a:pt x="2825877" y="115713"/>
                  </a:lnTo>
                  <a:lnTo>
                    <a:pt x="2884293" y="106535"/>
                  </a:lnTo>
                  <a:lnTo>
                    <a:pt x="2943095" y="97714"/>
                  </a:lnTo>
                  <a:lnTo>
                    <a:pt x="3002277" y="89253"/>
                  </a:lnTo>
                  <a:lnTo>
                    <a:pt x="3061830" y="81155"/>
                  </a:lnTo>
                  <a:lnTo>
                    <a:pt x="3121750" y="73422"/>
                  </a:lnTo>
                  <a:lnTo>
                    <a:pt x="3182028" y="66059"/>
                  </a:lnTo>
                  <a:lnTo>
                    <a:pt x="3242658" y="59067"/>
                  </a:lnTo>
                  <a:lnTo>
                    <a:pt x="3303632" y="52450"/>
                  </a:lnTo>
                  <a:lnTo>
                    <a:pt x="3364945" y="46211"/>
                  </a:lnTo>
                  <a:lnTo>
                    <a:pt x="3426590" y="40352"/>
                  </a:lnTo>
                  <a:lnTo>
                    <a:pt x="3488558" y="34878"/>
                  </a:lnTo>
                  <a:lnTo>
                    <a:pt x="3550844" y="29790"/>
                  </a:lnTo>
                  <a:lnTo>
                    <a:pt x="3613441" y="25092"/>
                  </a:lnTo>
                  <a:lnTo>
                    <a:pt x="3676341" y="20787"/>
                  </a:lnTo>
                  <a:lnTo>
                    <a:pt x="3739538" y="16878"/>
                  </a:lnTo>
                  <a:lnTo>
                    <a:pt x="3803025" y="13368"/>
                  </a:lnTo>
                  <a:lnTo>
                    <a:pt x="3866796" y="10259"/>
                  </a:lnTo>
                  <a:lnTo>
                    <a:pt x="3930842" y="7555"/>
                  </a:lnTo>
                  <a:lnTo>
                    <a:pt x="3995158" y="5259"/>
                  </a:lnTo>
                  <a:lnTo>
                    <a:pt x="4059737" y="3373"/>
                  </a:lnTo>
                  <a:lnTo>
                    <a:pt x="4124571" y="1902"/>
                  </a:lnTo>
                  <a:lnTo>
                    <a:pt x="4189654" y="847"/>
                  </a:lnTo>
                  <a:lnTo>
                    <a:pt x="4254979" y="212"/>
                  </a:lnTo>
                  <a:lnTo>
                    <a:pt x="4320540" y="0"/>
                  </a:lnTo>
                  <a:lnTo>
                    <a:pt x="4386100" y="212"/>
                  </a:lnTo>
                  <a:lnTo>
                    <a:pt x="4451425" y="847"/>
                  </a:lnTo>
                  <a:lnTo>
                    <a:pt x="4516508" y="1902"/>
                  </a:lnTo>
                  <a:lnTo>
                    <a:pt x="4581342" y="3373"/>
                  </a:lnTo>
                  <a:lnTo>
                    <a:pt x="4645921" y="5259"/>
                  </a:lnTo>
                  <a:lnTo>
                    <a:pt x="4710237" y="7555"/>
                  </a:lnTo>
                  <a:lnTo>
                    <a:pt x="4774283" y="10259"/>
                  </a:lnTo>
                  <a:lnTo>
                    <a:pt x="4838054" y="13368"/>
                  </a:lnTo>
                  <a:lnTo>
                    <a:pt x="4901541" y="16878"/>
                  </a:lnTo>
                  <a:lnTo>
                    <a:pt x="4964738" y="20787"/>
                  </a:lnTo>
                  <a:lnTo>
                    <a:pt x="5027638" y="25092"/>
                  </a:lnTo>
                  <a:lnTo>
                    <a:pt x="5090235" y="29790"/>
                  </a:lnTo>
                  <a:lnTo>
                    <a:pt x="5152521" y="34878"/>
                  </a:lnTo>
                  <a:lnTo>
                    <a:pt x="5214489" y="40352"/>
                  </a:lnTo>
                  <a:lnTo>
                    <a:pt x="5276134" y="46211"/>
                  </a:lnTo>
                  <a:lnTo>
                    <a:pt x="5337447" y="52450"/>
                  </a:lnTo>
                  <a:lnTo>
                    <a:pt x="5398421" y="59067"/>
                  </a:lnTo>
                  <a:lnTo>
                    <a:pt x="5459051" y="66059"/>
                  </a:lnTo>
                  <a:lnTo>
                    <a:pt x="5519329" y="73422"/>
                  </a:lnTo>
                  <a:lnTo>
                    <a:pt x="5579249" y="81155"/>
                  </a:lnTo>
                  <a:lnTo>
                    <a:pt x="5638802" y="89253"/>
                  </a:lnTo>
                  <a:lnTo>
                    <a:pt x="5697984" y="97714"/>
                  </a:lnTo>
                  <a:lnTo>
                    <a:pt x="5756786" y="106535"/>
                  </a:lnTo>
                  <a:lnTo>
                    <a:pt x="5815202" y="115713"/>
                  </a:lnTo>
                  <a:lnTo>
                    <a:pt x="5873225" y="125245"/>
                  </a:lnTo>
                  <a:lnTo>
                    <a:pt x="5930847" y="135128"/>
                  </a:lnTo>
                  <a:lnTo>
                    <a:pt x="5988064" y="145359"/>
                  </a:lnTo>
                  <a:lnTo>
                    <a:pt x="6044866" y="155934"/>
                  </a:lnTo>
                  <a:lnTo>
                    <a:pt x="6101248" y="166852"/>
                  </a:lnTo>
                  <a:lnTo>
                    <a:pt x="6157203" y="178108"/>
                  </a:lnTo>
                  <a:lnTo>
                    <a:pt x="6212723" y="189700"/>
                  </a:lnTo>
                  <a:lnTo>
                    <a:pt x="6267802" y="201626"/>
                  </a:lnTo>
                  <a:lnTo>
                    <a:pt x="6322434" y="213881"/>
                  </a:lnTo>
                  <a:lnTo>
                    <a:pt x="6376610" y="226463"/>
                  </a:lnTo>
                  <a:lnTo>
                    <a:pt x="6430325" y="239369"/>
                  </a:lnTo>
                  <a:lnTo>
                    <a:pt x="6483571" y="252596"/>
                  </a:lnTo>
                  <a:lnTo>
                    <a:pt x="6536341" y="266141"/>
                  </a:lnTo>
                  <a:lnTo>
                    <a:pt x="6588630" y="280001"/>
                  </a:lnTo>
                  <a:lnTo>
                    <a:pt x="6640429" y="294173"/>
                  </a:lnTo>
                  <a:lnTo>
                    <a:pt x="6691732" y="308654"/>
                  </a:lnTo>
                  <a:lnTo>
                    <a:pt x="6742532" y="323440"/>
                  </a:lnTo>
                  <a:lnTo>
                    <a:pt x="6792822" y="338530"/>
                  </a:lnTo>
                  <a:lnTo>
                    <a:pt x="6842596" y="353920"/>
                  </a:lnTo>
                  <a:lnTo>
                    <a:pt x="6891846" y="369607"/>
                  </a:lnTo>
                  <a:lnTo>
                    <a:pt x="6940566" y="385588"/>
                  </a:lnTo>
                  <a:lnTo>
                    <a:pt x="6988748" y="401860"/>
                  </a:lnTo>
                  <a:lnTo>
                    <a:pt x="7036386" y="418419"/>
                  </a:lnTo>
                  <a:lnTo>
                    <a:pt x="7083474" y="435264"/>
                  </a:lnTo>
                  <a:lnTo>
                    <a:pt x="7130003" y="452391"/>
                  </a:lnTo>
                  <a:lnTo>
                    <a:pt x="7175968" y="469797"/>
                  </a:lnTo>
                  <a:lnTo>
                    <a:pt x="7221361" y="487479"/>
                  </a:lnTo>
                  <a:lnTo>
                    <a:pt x="7266175" y="505434"/>
                  </a:lnTo>
                  <a:lnTo>
                    <a:pt x="7310404" y="523660"/>
                  </a:lnTo>
                  <a:lnTo>
                    <a:pt x="7354041" y="542152"/>
                  </a:lnTo>
                  <a:lnTo>
                    <a:pt x="7397079" y="560908"/>
                  </a:lnTo>
                  <a:lnTo>
                    <a:pt x="7439511" y="579925"/>
                  </a:lnTo>
                  <a:lnTo>
                    <a:pt x="7481330" y="599201"/>
                  </a:lnTo>
                  <a:lnTo>
                    <a:pt x="7522530" y="618731"/>
                  </a:lnTo>
                  <a:lnTo>
                    <a:pt x="7563102" y="638514"/>
                  </a:lnTo>
                  <a:lnTo>
                    <a:pt x="7603042" y="658546"/>
                  </a:lnTo>
                  <a:lnTo>
                    <a:pt x="7642341" y="678823"/>
                  </a:lnTo>
                  <a:lnTo>
                    <a:pt x="7680993" y="699344"/>
                  </a:lnTo>
                  <a:lnTo>
                    <a:pt x="7718991" y="720105"/>
                  </a:lnTo>
                  <a:lnTo>
                    <a:pt x="7756328" y="741103"/>
                  </a:lnTo>
                  <a:lnTo>
                    <a:pt x="7792997" y="762336"/>
                  </a:lnTo>
                  <a:lnTo>
                    <a:pt x="7828991" y="783799"/>
                  </a:lnTo>
                  <a:lnTo>
                    <a:pt x="7864304" y="805491"/>
                  </a:lnTo>
                  <a:lnTo>
                    <a:pt x="7898929" y="827408"/>
                  </a:lnTo>
                  <a:lnTo>
                    <a:pt x="7932858" y="849546"/>
                  </a:lnTo>
                  <a:lnTo>
                    <a:pt x="7966086" y="871904"/>
                  </a:lnTo>
                  <a:lnTo>
                    <a:pt x="7998604" y="894479"/>
                  </a:lnTo>
                  <a:lnTo>
                    <a:pt x="8030406" y="917266"/>
                  </a:lnTo>
                  <a:lnTo>
                    <a:pt x="8061486" y="940264"/>
                  </a:lnTo>
                  <a:lnTo>
                    <a:pt x="8091836" y="963468"/>
                  </a:lnTo>
                  <a:lnTo>
                    <a:pt x="8150320" y="1010488"/>
                  </a:lnTo>
                  <a:lnTo>
                    <a:pt x="8205803" y="1058299"/>
                  </a:lnTo>
                  <a:lnTo>
                    <a:pt x="8258231" y="1106880"/>
                  </a:lnTo>
                  <a:lnTo>
                    <a:pt x="8307548" y="1156206"/>
                  </a:lnTo>
                  <a:lnTo>
                    <a:pt x="8353699" y="1206253"/>
                  </a:lnTo>
                  <a:lnTo>
                    <a:pt x="8396629" y="1256996"/>
                  </a:lnTo>
                  <a:lnTo>
                    <a:pt x="8436284" y="1308413"/>
                  </a:lnTo>
                  <a:lnTo>
                    <a:pt x="8472609" y="1360479"/>
                  </a:lnTo>
                  <a:lnTo>
                    <a:pt x="8505548" y="1413170"/>
                  </a:lnTo>
                  <a:lnTo>
                    <a:pt x="8535047" y="1466463"/>
                  </a:lnTo>
                  <a:lnTo>
                    <a:pt x="8561050" y="1520332"/>
                  </a:lnTo>
                  <a:lnTo>
                    <a:pt x="8583503" y="1574755"/>
                  </a:lnTo>
                  <a:lnTo>
                    <a:pt x="8602351" y="1629707"/>
                  </a:lnTo>
                  <a:lnTo>
                    <a:pt x="8617539" y="1685165"/>
                  </a:lnTo>
                  <a:lnTo>
                    <a:pt x="8629012" y="1741104"/>
                  </a:lnTo>
                  <a:lnTo>
                    <a:pt x="8636715" y="1797501"/>
                  </a:lnTo>
                  <a:lnTo>
                    <a:pt x="8640592" y="1854331"/>
                  </a:lnTo>
                  <a:lnTo>
                    <a:pt x="8641080" y="1882902"/>
                  </a:lnTo>
                  <a:lnTo>
                    <a:pt x="8640592" y="1911472"/>
                  </a:lnTo>
                  <a:lnTo>
                    <a:pt x="8636715" y="1968302"/>
                  </a:lnTo>
                  <a:lnTo>
                    <a:pt x="8629012" y="2024699"/>
                  </a:lnTo>
                  <a:lnTo>
                    <a:pt x="8617539" y="2080638"/>
                  </a:lnTo>
                  <a:lnTo>
                    <a:pt x="8602351" y="2136096"/>
                  </a:lnTo>
                  <a:lnTo>
                    <a:pt x="8583503" y="2191048"/>
                  </a:lnTo>
                  <a:lnTo>
                    <a:pt x="8561050" y="2245471"/>
                  </a:lnTo>
                  <a:lnTo>
                    <a:pt x="8535047" y="2299340"/>
                  </a:lnTo>
                  <a:lnTo>
                    <a:pt x="8505548" y="2352633"/>
                  </a:lnTo>
                  <a:lnTo>
                    <a:pt x="8472609" y="2405324"/>
                  </a:lnTo>
                  <a:lnTo>
                    <a:pt x="8436284" y="2457390"/>
                  </a:lnTo>
                  <a:lnTo>
                    <a:pt x="8396629" y="2508807"/>
                  </a:lnTo>
                  <a:lnTo>
                    <a:pt x="8353699" y="2559550"/>
                  </a:lnTo>
                  <a:lnTo>
                    <a:pt x="8307548" y="2609597"/>
                  </a:lnTo>
                  <a:lnTo>
                    <a:pt x="8258231" y="2658923"/>
                  </a:lnTo>
                  <a:lnTo>
                    <a:pt x="8205803" y="2707504"/>
                  </a:lnTo>
                  <a:lnTo>
                    <a:pt x="8150320" y="2755315"/>
                  </a:lnTo>
                  <a:lnTo>
                    <a:pt x="8091836" y="2802335"/>
                  </a:lnTo>
                  <a:lnTo>
                    <a:pt x="8061486" y="2825539"/>
                  </a:lnTo>
                  <a:lnTo>
                    <a:pt x="8030406" y="2848537"/>
                  </a:lnTo>
                  <a:lnTo>
                    <a:pt x="7998604" y="2871324"/>
                  </a:lnTo>
                  <a:lnTo>
                    <a:pt x="7966086" y="2893899"/>
                  </a:lnTo>
                  <a:lnTo>
                    <a:pt x="7932858" y="2916257"/>
                  </a:lnTo>
                  <a:lnTo>
                    <a:pt x="7898929" y="2938395"/>
                  </a:lnTo>
                  <a:lnTo>
                    <a:pt x="7864304" y="2960312"/>
                  </a:lnTo>
                  <a:lnTo>
                    <a:pt x="7828991" y="2982004"/>
                  </a:lnTo>
                  <a:lnTo>
                    <a:pt x="7792997" y="3003467"/>
                  </a:lnTo>
                  <a:lnTo>
                    <a:pt x="7756328" y="3024700"/>
                  </a:lnTo>
                  <a:lnTo>
                    <a:pt x="7718991" y="3045698"/>
                  </a:lnTo>
                  <a:lnTo>
                    <a:pt x="7680993" y="3066459"/>
                  </a:lnTo>
                  <a:lnTo>
                    <a:pt x="7642341" y="3086980"/>
                  </a:lnTo>
                  <a:lnTo>
                    <a:pt x="7603042" y="3107257"/>
                  </a:lnTo>
                  <a:lnTo>
                    <a:pt x="7563102" y="3127289"/>
                  </a:lnTo>
                  <a:lnTo>
                    <a:pt x="7522530" y="3147072"/>
                  </a:lnTo>
                  <a:lnTo>
                    <a:pt x="7481330" y="3166602"/>
                  </a:lnTo>
                  <a:lnTo>
                    <a:pt x="7439511" y="3185878"/>
                  </a:lnTo>
                  <a:lnTo>
                    <a:pt x="7397079" y="3204895"/>
                  </a:lnTo>
                  <a:lnTo>
                    <a:pt x="7354041" y="3223651"/>
                  </a:lnTo>
                  <a:lnTo>
                    <a:pt x="7310404" y="3242143"/>
                  </a:lnTo>
                  <a:lnTo>
                    <a:pt x="7266175" y="3260369"/>
                  </a:lnTo>
                  <a:lnTo>
                    <a:pt x="7221361" y="3278324"/>
                  </a:lnTo>
                  <a:lnTo>
                    <a:pt x="7175968" y="3296006"/>
                  </a:lnTo>
                  <a:lnTo>
                    <a:pt x="7130003" y="3313412"/>
                  </a:lnTo>
                  <a:lnTo>
                    <a:pt x="7083474" y="3330539"/>
                  </a:lnTo>
                  <a:lnTo>
                    <a:pt x="7036386" y="3347384"/>
                  </a:lnTo>
                  <a:lnTo>
                    <a:pt x="6988748" y="3363943"/>
                  </a:lnTo>
                  <a:lnTo>
                    <a:pt x="6940566" y="3380215"/>
                  </a:lnTo>
                  <a:lnTo>
                    <a:pt x="6891846" y="3396196"/>
                  </a:lnTo>
                  <a:lnTo>
                    <a:pt x="6842596" y="3411883"/>
                  </a:lnTo>
                  <a:lnTo>
                    <a:pt x="6792822" y="3427273"/>
                  </a:lnTo>
                  <a:lnTo>
                    <a:pt x="6742532" y="3442363"/>
                  </a:lnTo>
                  <a:lnTo>
                    <a:pt x="6691732" y="3457149"/>
                  </a:lnTo>
                  <a:lnTo>
                    <a:pt x="6640429" y="3471630"/>
                  </a:lnTo>
                  <a:lnTo>
                    <a:pt x="6588630" y="3485802"/>
                  </a:lnTo>
                  <a:lnTo>
                    <a:pt x="6536341" y="3499662"/>
                  </a:lnTo>
                  <a:lnTo>
                    <a:pt x="6483571" y="3513207"/>
                  </a:lnTo>
                  <a:lnTo>
                    <a:pt x="6430325" y="3526434"/>
                  </a:lnTo>
                  <a:lnTo>
                    <a:pt x="6376610" y="3539340"/>
                  </a:lnTo>
                  <a:lnTo>
                    <a:pt x="6322434" y="3551922"/>
                  </a:lnTo>
                  <a:lnTo>
                    <a:pt x="6267802" y="3564177"/>
                  </a:lnTo>
                  <a:lnTo>
                    <a:pt x="6212723" y="3576103"/>
                  </a:lnTo>
                  <a:lnTo>
                    <a:pt x="6157203" y="3587695"/>
                  </a:lnTo>
                  <a:lnTo>
                    <a:pt x="6101248" y="3598951"/>
                  </a:lnTo>
                  <a:lnTo>
                    <a:pt x="6044866" y="3609869"/>
                  </a:lnTo>
                  <a:lnTo>
                    <a:pt x="5988064" y="3620444"/>
                  </a:lnTo>
                  <a:lnTo>
                    <a:pt x="5930847" y="3630675"/>
                  </a:lnTo>
                  <a:lnTo>
                    <a:pt x="5873225" y="3640558"/>
                  </a:lnTo>
                  <a:lnTo>
                    <a:pt x="5815202" y="3650090"/>
                  </a:lnTo>
                  <a:lnTo>
                    <a:pt x="5756786" y="3659268"/>
                  </a:lnTo>
                  <a:lnTo>
                    <a:pt x="5697984" y="3668089"/>
                  </a:lnTo>
                  <a:lnTo>
                    <a:pt x="5638802" y="3676550"/>
                  </a:lnTo>
                  <a:lnTo>
                    <a:pt x="5579249" y="3684648"/>
                  </a:lnTo>
                  <a:lnTo>
                    <a:pt x="5519329" y="3692381"/>
                  </a:lnTo>
                  <a:lnTo>
                    <a:pt x="5459051" y="3699744"/>
                  </a:lnTo>
                  <a:lnTo>
                    <a:pt x="5398421" y="3706736"/>
                  </a:lnTo>
                  <a:lnTo>
                    <a:pt x="5337447" y="3713353"/>
                  </a:lnTo>
                  <a:lnTo>
                    <a:pt x="5276134" y="3719592"/>
                  </a:lnTo>
                  <a:lnTo>
                    <a:pt x="5214489" y="3725451"/>
                  </a:lnTo>
                  <a:lnTo>
                    <a:pt x="5152521" y="3730925"/>
                  </a:lnTo>
                  <a:lnTo>
                    <a:pt x="5090235" y="3736013"/>
                  </a:lnTo>
                  <a:lnTo>
                    <a:pt x="5027638" y="3740711"/>
                  </a:lnTo>
                  <a:lnTo>
                    <a:pt x="4964738" y="3745016"/>
                  </a:lnTo>
                  <a:lnTo>
                    <a:pt x="4901541" y="3748925"/>
                  </a:lnTo>
                  <a:lnTo>
                    <a:pt x="4838054" y="3752435"/>
                  </a:lnTo>
                  <a:lnTo>
                    <a:pt x="4774283" y="3755544"/>
                  </a:lnTo>
                  <a:lnTo>
                    <a:pt x="4710237" y="3758248"/>
                  </a:lnTo>
                  <a:lnTo>
                    <a:pt x="4645921" y="3760544"/>
                  </a:lnTo>
                  <a:lnTo>
                    <a:pt x="4581342" y="3762430"/>
                  </a:lnTo>
                  <a:lnTo>
                    <a:pt x="4516508" y="3763901"/>
                  </a:lnTo>
                  <a:lnTo>
                    <a:pt x="4451425" y="3764956"/>
                  </a:lnTo>
                  <a:lnTo>
                    <a:pt x="4386100" y="3765591"/>
                  </a:lnTo>
                  <a:lnTo>
                    <a:pt x="4320540" y="3765804"/>
                  </a:lnTo>
                  <a:lnTo>
                    <a:pt x="4254979" y="3765591"/>
                  </a:lnTo>
                  <a:lnTo>
                    <a:pt x="4189654" y="3764956"/>
                  </a:lnTo>
                  <a:lnTo>
                    <a:pt x="4124571" y="3763901"/>
                  </a:lnTo>
                  <a:lnTo>
                    <a:pt x="4059737" y="3762430"/>
                  </a:lnTo>
                  <a:lnTo>
                    <a:pt x="3995158" y="3760544"/>
                  </a:lnTo>
                  <a:lnTo>
                    <a:pt x="3930842" y="3758248"/>
                  </a:lnTo>
                  <a:lnTo>
                    <a:pt x="3866796" y="3755544"/>
                  </a:lnTo>
                  <a:lnTo>
                    <a:pt x="3803025" y="3752435"/>
                  </a:lnTo>
                  <a:lnTo>
                    <a:pt x="3739538" y="3748925"/>
                  </a:lnTo>
                  <a:lnTo>
                    <a:pt x="3676341" y="3745016"/>
                  </a:lnTo>
                  <a:lnTo>
                    <a:pt x="3613441" y="3740711"/>
                  </a:lnTo>
                  <a:lnTo>
                    <a:pt x="3550844" y="3736013"/>
                  </a:lnTo>
                  <a:lnTo>
                    <a:pt x="3488558" y="3730925"/>
                  </a:lnTo>
                  <a:lnTo>
                    <a:pt x="3426590" y="3725451"/>
                  </a:lnTo>
                  <a:lnTo>
                    <a:pt x="3364945" y="3719592"/>
                  </a:lnTo>
                  <a:lnTo>
                    <a:pt x="3303632" y="3713353"/>
                  </a:lnTo>
                  <a:lnTo>
                    <a:pt x="3242658" y="3706736"/>
                  </a:lnTo>
                  <a:lnTo>
                    <a:pt x="3182028" y="3699744"/>
                  </a:lnTo>
                  <a:lnTo>
                    <a:pt x="3121750" y="3692381"/>
                  </a:lnTo>
                  <a:lnTo>
                    <a:pt x="3061830" y="3684648"/>
                  </a:lnTo>
                  <a:lnTo>
                    <a:pt x="3002277" y="3676550"/>
                  </a:lnTo>
                  <a:lnTo>
                    <a:pt x="2943095" y="3668089"/>
                  </a:lnTo>
                  <a:lnTo>
                    <a:pt x="2884293" y="3659268"/>
                  </a:lnTo>
                  <a:lnTo>
                    <a:pt x="2825877" y="3650090"/>
                  </a:lnTo>
                  <a:lnTo>
                    <a:pt x="2767854" y="3640558"/>
                  </a:lnTo>
                  <a:lnTo>
                    <a:pt x="2710232" y="3630675"/>
                  </a:lnTo>
                  <a:lnTo>
                    <a:pt x="2653015" y="3620444"/>
                  </a:lnTo>
                  <a:lnTo>
                    <a:pt x="2596213" y="3609869"/>
                  </a:lnTo>
                  <a:lnTo>
                    <a:pt x="2539831" y="3598951"/>
                  </a:lnTo>
                  <a:lnTo>
                    <a:pt x="2483876" y="3587695"/>
                  </a:lnTo>
                  <a:lnTo>
                    <a:pt x="2428356" y="3576103"/>
                  </a:lnTo>
                  <a:lnTo>
                    <a:pt x="2373277" y="3564177"/>
                  </a:lnTo>
                  <a:lnTo>
                    <a:pt x="2318645" y="3551922"/>
                  </a:lnTo>
                  <a:lnTo>
                    <a:pt x="2264469" y="3539340"/>
                  </a:lnTo>
                  <a:lnTo>
                    <a:pt x="2210754" y="3526434"/>
                  </a:lnTo>
                  <a:lnTo>
                    <a:pt x="2157508" y="3513207"/>
                  </a:lnTo>
                  <a:lnTo>
                    <a:pt x="2104738" y="3499662"/>
                  </a:lnTo>
                  <a:lnTo>
                    <a:pt x="2052449" y="3485802"/>
                  </a:lnTo>
                  <a:lnTo>
                    <a:pt x="2000650" y="3471630"/>
                  </a:lnTo>
                  <a:lnTo>
                    <a:pt x="1949347" y="3457149"/>
                  </a:lnTo>
                  <a:lnTo>
                    <a:pt x="1898547" y="3442363"/>
                  </a:lnTo>
                  <a:lnTo>
                    <a:pt x="1848257" y="3427273"/>
                  </a:lnTo>
                  <a:lnTo>
                    <a:pt x="1798483" y="3411883"/>
                  </a:lnTo>
                  <a:lnTo>
                    <a:pt x="1749233" y="3396196"/>
                  </a:lnTo>
                  <a:lnTo>
                    <a:pt x="1700513" y="3380215"/>
                  </a:lnTo>
                  <a:lnTo>
                    <a:pt x="1652331" y="3363943"/>
                  </a:lnTo>
                  <a:lnTo>
                    <a:pt x="1604693" y="3347384"/>
                  </a:lnTo>
                  <a:lnTo>
                    <a:pt x="1557605" y="3330539"/>
                  </a:lnTo>
                  <a:lnTo>
                    <a:pt x="1511076" y="3313412"/>
                  </a:lnTo>
                  <a:lnTo>
                    <a:pt x="1465111" y="3296006"/>
                  </a:lnTo>
                  <a:lnTo>
                    <a:pt x="1419718" y="3278324"/>
                  </a:lnTo>
                  <a:lnTo>
                    <a:pt x="1374904" y="3260369"/>
                  </a:lnTo>
                  <a:lnTo>
                    <a:pt x="1330675" y="3242143"/>
                  </a:lnTo>
                  <a:lnTo>
                    <a:pt x="1287038" y="3223651"/>
                  </a:lnTo>
                  <a:lnTo>
                    <a:pt x="1244000" y="3204895"/>
                  </a:lnTo>
                  <a:lnTo>
                    <a:pt x="1201568" y="3185878"/>
                  </a:lnTo>
                  <a:lnTo>
                    <a:pt x="1159749" y="3166602"/>
                  </a:lnTo>
                  <a:lnTo>
                    <a:pt x="1118549" y="3147072"/>
                  </a:lnTo>
                  <a:lnTo>
                    <a:pt x="1077977" y="3127289"/>
                  </a:lnTo>
                  <a:lnTo>
                    <a:pt x="1038037" y="3107257"/>
                  </a:lnTo>
                  <a:lnTo>
                    <a:pt x="998738" y="3086980"/>
                  </a:lnTo>
                  <a:lnTo>
                    <a:pt x="960086" y="3066459"/>
                  </a:lnTo>
                  <a:lnTo>
                    <a:pt x="922088" y="3045698"/>
                  </a:lnTo>
                  <a:lnTo>
                    <a:pt x="884751" y="3024700"/>
                  </a:lnTo>
                  <a:lnTo>
                    <a:pt x="848082" y="3003467"/>
                  </a:lnTo>
                  <a:lnTo>
                    <a:pt x="812088" y="2982004"/>
                  </a:lnTo>
                  <a:lnTo>
                    <a:pt x="776775" y="2960312"/>
                  </a:lnTo>
                  <a:lnTo>
                    <a:pt x="742150" y="2938395"/>
                  </a:lnTo>
                  <a:lnTo>
                    <a:pt x="708221" y="2916257"/>
                  </a:lnTo>
                  <a:lnTo>
                    <a:pt x="674993" y="2893899"/>
                  </a:lnTo>
                  <a:lnTo>
                    <a:pt x="642475" y="2871324"/>
                  </a:lnTo>
                  <a:lnTo>
                    <a:pt x="610673" y="2848537"/>
                  </a:lnTo>
                  <a:lnTo>
                    <a:pt x="579593" y="2825539"/>
                  </a:lnTo>
                  <a:lnTo>
                    <a:pt x="549243" y="2802335"/>
                  </a:lnTo>
                  <a:lnTo>
                    <a:pt x="490759" y="2755315"/>
                  </a:lnTo>
                  <a:lnTo>
                    <a:pt x="435276" y="2707504"/>
                  </a:lnTo>
                  <a:lnTo>
                    <a:pt x="382848" y="2658923"/>
                  </a:lnTo>
                  <a:lnTo>
                    <a:pt x="333531" y="2609597"/>
                  </a:lnTo>
                  <a:lnTo>
                    <a:pt x="287380" y="2559550"/>
                  </a:lnTo>
                  <a:lnTo>
                    <a:pt x="244450" y="2508807"/>
                  </a:lnTo>
                  <a:lnTo>
                    <a:pt x="204795" y="2457390"/>
                  </a:lnTo>
                  <a:lnTo>
                    <a:pt x="168470" y="2405324"/>
                  </a:lnTo>
                  <a:lnTo>
                    <a:pt x="135531" y="2352633"/>
                  </a:lnTo>
                  <a:lnTo>
                    <a:pt x="106032" y="2299340"/>
                  </a:lnTo>
                  <a:lnTo>
                    <a:pt x="80029" y="2245471"/>
                  </a:lnTo>
                  <a:lnTo>
                    <a:pt x="57576" y="2191048"/>
                  </a:lnTo>
                  <a:lnTo>
                    <a:pt x="38728" y="2136096"/>
                  </a:lnTo>
                  <a:lnTo>
                    <a:pt x="23540" y="2080638"/>
                  </a:lnTo>
                  <a:lnTo>
                    <a:pt x="12067" y="2024699"/>
                  </a:lnTo>
                  <a:lnTo>
                    <a:pt x="4364" y="1968302"/>
                  </a:lnTo>
                  <a:lnTo>
                    <a:pt x="487" y="1911472"/>
                  </a:lnTo>
                  <a:lnTo>
                    <a:pt x="0" y="188290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77436" y="2228673"/>
            <a:ext cx="1388110" cy="1454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arlito"/>
                <a:cs typeface="Carlito"/>
              </a:rPr>
              <a:t>İTİMAT</a:t>
            </a:r>
            <a:endParaRPr sz="1400" dirty="0">
              <a:latin typeface="Carlito"/>
              <a:cs typeface="Carlito"/>
            </a:endParaRPr>
          </a:p>
          <a:p>
            <a:pPr marL="12065" marR="5080" algn="ctr">
              <a:lnSpc>
                <a:spcPct val="200000"/>
              </a:lnSpc>
              <a:spcBef>
                <a:spcPts val="5"/>
              </a:spcBef>
            </a:pPr>
            <a:r>
              <a:rPr sz="1400" b="1" spc="-114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ONT</a:t>
            </a:r>
            <a:r>
              <a:rPr sz="1400" b="1" spc="-2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OLE  MANİ  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DEĞİLDİR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2975" y="229195"/>
            <a:ext cx="299516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YAPI </a:t>
            </a:r>
            <a:r>
              <a:rPr spc="-5" dirty="0"/>
              <a:t>DENETİMİ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471916" y="8129400"/>
            <a:ext cx="16129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704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1" y="1569034"/>
            <a:ext cx="8626475" cy="2366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>
              <a:spcBef>
                <a:spcPts val="105"/>
              </a:spcBef>
            </a:pPr>
            <a:r>
              <a:rPr sz="1600" b="1" spc="-15" dirty="0">
                <a:latin typeface="Carlito"/>
                <a:cs typeface="Carlito"/>
              </a:rPr>
              <a:t>Kamuya </a:t>
            </a:r>
            <a:r>
              <a:rPr sz="1600" b="1" dirty="0">
                <a:latin typeface="Carlito"/>
                <a:cs typeface="Carlito"/>
              </a:rPr>
              <a:t>Ait </a:t>
            </a:r>
            <a:r>
              <a:rPr sz="1600" b="1" spc="-5" dirty="0">
                <a:latin typeface="Carlito"/>
                <a:cs typeface="Carlito"/>
              </a:rPr>
              <a:t>İnşaatlarda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Denetim:</a:t>
            </a:r>
            <a:endParaRPr sz="1600" dirty="0">
              <a:latin typeface="Carlito"/>
              <a:cs typeface="Carlito"/>
            </a:endParaRPr>
          </a:p>
          <a:p>
            <a:pPr marL="367665">
              <a:spcBef>
                <a:spcPts val="125"/>
              </a:spcBef>
            </a:pPr>
            <a:r>
              <a:rPr sz="1600" spc="-5" dirty="0">
                <a:latin typeface="Carlito"/>
                <a:cs typeface="Carlito"/>
              </a:rPr>
              <a:t>Başkan </a:t>
            </a:r>
            <a:r>
              <a:rPr sz="1600" spc="-15" dirty="0">
                <a:latin typeface="Carlito"/>
                <a:cs typeface="Carlito"/>
              </a:rPr>
              <a:t>ve </a:t>
            </a:r>
            <a:r>
              <a:rPr sz="1600" spc="-5" dirty="0">
                <a:latin typeface="Carlito"/>
                <a:cs typeface="Carlito"/>
              </a:rPr>
              <a:t>ilgili </a:t>
            </a:r>
            <a:r>
              <a:rPr sz="1600" spc="-10" dirty="0">
                <a:latin typeface="Carlito"/>
                <a:cs typeface="Carlito"/>
              </a:rPr>
              <a:t>branşın </a:t>
            </a:r>
            <a:r>
              <a:rPr sz="1600" spc="-5" dirty="0">
                <a:latin typeface="Carlito"/>
                <a:cs typeface="Carlito"/>
              </a:rPr>
              <a:t>denetim üyelerinden oluşan </a:t>
            </a:r>
            <a:r>
              <a:rPr sz="1600" spc="-35" dirty="0">
                <a:latin typeface="Carlito"/>
                <a:cs typeface="Carlito"/>
              </a:rPr>
              <a:t>Yapı </a:t>
            </a:r>
            <a:r>
              <a:rPr sz="1600" spc="-5" dirty="0">
                <a:latin typeface="Carlito"/>
                <a:cs typeface="Carlito"/>
              </a:rPr>
              <a:t>Denetim</a:t>
            </a:r>
            <a:r>
              <a:rPr sz="1600" spc="3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Heyetlerince</a:t>
            </a:r>
            <a:endParaRPr sz="1600" dirty="0">
              <a:latin typeface="Carlito"/>
              <a:cs typeface="Carlito"/>
            </a:endParaRPr>
          </a:p>
          <a:p>
            <a:pPr marL="12700"/>
            <a:r>
              <a:rPr sz="1600" spc="-5" dirty="0">
                <a:latin typeface="Carlito"/>
                <a:cs typeface="Carlito"/>
              </a:rPr>
              <a:t>Bayındırlık İşleri </a:t>
            </a:r>
            <a:r>
              <a:rPr sz="1600" spc="-15" dirty="0">
                <a:latin typeface="Carlito"/>
                <a:cs typeface="Carlito"/>
              </a:rPr>
              <a:t>Kontrol </a:t>
            </a:r>
            <a:r>
              <a:rPr sz="1600" spc="-20" dirty="0">
                <a:latin typeface="Carlito"/>
                <a:cs typeface="Carlito"/>
              </a:rPr>
              <a:t>Yönetmeliği </a:t>
            </a:r>
            <a:r>
              <a:rPr sz="1600" spc="-5" dirty="0">
                <a:latin typeface="Carlito"/>
                <a:cs typeface="Carlito"/>
              </a:rPr>
              <a:t>hükümlerine </a:t>
            </a:r>
            <a:r>
              <a:rPr sz="1600" spc="-10" dirty="0">
                <a:latin typeface="Carlito"/>
                <a:cs typeface="Carlito"/>
              </a:rPr>
              <a:t>göre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gerçekleştirilir.</a:t>
            </a:r>
            <a:endParaRPr sz="16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dirty="0">
              <a:latin typeface="Carlito"/>
              <a:cs typeface="Carlito"/>
            </a:endParaRPr>
          </a:p>
          <a:p>
            <a:pPr marL="367665" marR="6788150">
              <a:lnSpc>
                <a:spcPct val="105000"/>
              </a:lnSpc>
            </a:pPr>
            <a:r>
              <a:rPr sz="1600" spc="-15" dirty="0">
                <a:latin typeface="Carlito"/>
                <a:cs typeface="Carlito"/>
              </a:rPr>
              <a:t>Kontrol </a:t>
            </a:r>
            <a:r>
              <a:rPr sz="1600" spc="-5" dirty="0">
                <a:latin typeface="Carlito"/>
                <a:cs typeface="Carlito"/>
              </a:rPr>
              <a:t>Amiri  </a:t>
            </a:r>
            <a:r>
              <a:rPr sz="1600" spc="-15" dirty="0">
                <a:latin typeface="Carlito"/>
                <a:cs typeface="Carlito"/>
              </a:rPr>
              <a:t>Kontrol</a:t>
            </a:r>
            <a:r>
              <a:rPr sz="1600" spc="-9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Şefleri</a:t>
            </a:r>
            <a:endParaRPr sz="1600" dirty="0">
              <a:latin typeface="Carlito"/>
              <a:cs typeface="Carlito"/>
            </a:endParaRPr>
          </a:p>
          <a:p>
            <a:pPr marL="367665">
              <a:spcBef>
                <a:spcPts val="120"/>
              </a:spcBef>
            </a:pPr>
            <a:r>
              <a:rPr sz="1600" spc="-15" dirty="0">
                <a:latin typeface="Carlito"/>
                <a:cs typeface="Carlito"/>
              </a:rPr>
              <a:t>Kontrol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Mühendisleri</a:t>
            </a:r>
            <a:endParaRPr sz="1600" dirty="0">
              <a:latin typeface="Carlito"/>
              <a:cs typeface="Carlito"/>
            </a:endParaRPr>
          </a:p>
          <a:p>
            <a:pPr marL="367665">
              <a:spcBef>
                <a:spcPts val="120"/>
              </a:spcBef>
            </a:pPr>
            <a:r>
              <a:rPr sz="1600" spc="-15" dirty="0">
                <a:latin typeface="Carlito"/>
                <a:cs typeface="Carlito"/>
              </a:rPr>
              <a:t>Kontrol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Yardımcıları</a:t>
            </a:r>
            <a:endParaRPr sz="1600" dirty="0">
              <a:latin typeface="Carlito"/>
              <a:cs typeface="Carlito"/>
            </a:endParaRPr>
          </a:p>
          <a:p>
            <a:pPr marL="367665">
              <a:spcBef>
                <a:spcPts val="125"/>
              </a:spcBef>
            </a:pPr>
            <a:r>
              <a:rPr sz="1600" spc="-5" dirty="0">
                <a:latin typeface="Carlito"/>
                <a:cs typeface="Carlito"/>
              </a:rPr>
              <a:t>Sürveyanlar dan oluşan </a:t>
            </a:r>
            <a:r>
              <a:rPr sz="1600" spc="-10" dirty="0">
                <a:latin typeface="Carlito"/>
                <a:cs typeface="Carlito"/>
              </a:rPr>
              <a:t>heyet marifetiyle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denetlenir.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5854" y="534179"/>
            <a:ext cx="2995168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1800" spc="-75" dirty="0"/>
              <a:t>YAPI </a:t>
            </a:r>
            <a:r>
              <a:rPr sz="1800" spc="-5" dirty="0"/>
              <a:t>DENETİMİ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572" y="5668425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7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84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50" y="1598040"/>
            <a:ext cx="8988425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algn="just">
              <a:spcBef>
                <a:spcPts val="105"/>
              </a:spcBef>
            </a:pPr>
            <a:r>
              <a:rPr sz="1600" spc="-35" dirty="0">
                <a:latin typeface="Carlito"/>
                <a:cs typeface="Carlito"/>
              </a:rPr>
              <a:t>Yapı </a:t>
            </a:r>
            <a:r>
              <a:rPr sz="1600" spc="-5" dirty="0">
                <a:latin typeface="Carlito"/>
                <a:cs typeface="Carlito"/>
              </a:rPr>
              <a:t>denetim </a:t>
            </a:r>
            <a:r>
              <a:rPr sz="1600" dirty="0">
                <a:latin typeface="Carlito"/>
                <a:cs typeface="Carlito"/>
              </a:rPr>
              <a:t>elemanlarından; </a:t>
            </a:r>
            <a:r>
              <a:rPr sz="1600" spc="-5" dirty="0">
                <a:latin typeface="Carlito"/>
                <a:cs typeface="Carlito"/>
              </a:rPr>
              <a:t>yapıların sağlamlık, estetiklik </a:t>
            </a:r>
            <a:r>
              <a:rPr sz="1600" spc="-15" dirty="0">
                <a:latin typeface="Carlito"/>
                <a:cs typeface="Carlito"/>
              </a:rPr>
              <a:t>ve</a:t>
            </a:r>
            <a:r>
              <a:rPr sz="1600" spc="2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fonksiyonellik</a:t>
            </a:r>
            <a:endParaRPr sz="1600" dirty="0">
              <a:latin typeface="Carlito"/>
              <a:cs typeface="Carlito"/>
            </a:endParaRPr>
          </a:p>
          <a:p>
            <a:pPr marL="12700" algn="just"/>
            <a:r>
              <a:rPr sz="1600" dirty="0">
                <a:latin typeface="Carlito"/>
                <a:cs typeface="Carlito"/>
              </a:rPr>
              <a:t>açısından </a:t>
            </a:r>
            <a:r>
              <a:rPr sz="1600" spc="-5" dirty="0">
                <a:latin typeface="Carlito"/>
                <a:cs typeface="Carlito"/>
              </a:rPr>
              <a:t>denetlenmelerini beklemenin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yanında;</a:t>
            </a:r>
            <a:endParaRPr sz="1600" dirty="0">
              <a:latin typeface="Carlito"/>
              <a:cs typeface="Carlito"/>
            </a:endParaRPr>
          </a:p>
          <a:p>
            <a:pPr marL="12700" marR="5080" indent="354965" algn="just">
              <a:spcBef>
                <a:spcPts val="120"/>
              </a:spcBef>
            </a:pPr>
            <a:r>
              <a:rPr sz="1600" spc="-10" dirty="0">
                <a:latin typeface="Carlito"/>
                <a:cs typeface="Carlito"/>
              </a:rPr>
              <a:t>Ayrıca kamu </a:t>
            </a:r>
            <a:r>
              <a:rPr sz="1600" spc="-15" dirty="0">
                <a:latin typeface="Carlito"/>
                <a:cs typeface="Carlito"/>
              </a:rPr>
              <a:t>kaynağı </a:t>
            </a:r>
            <a:r>
              <a:rPr sz="1600" spc="-10" dirty="0">
                <a:latin typeface="Carlito"/>
                <a:cs typeface="Carlito"/>
              </a:rPr>
              <a:t>kullandıkları/kullandırdıkları </a:t>
            </a:r>
            <a:r>
              <a:rPr sz="1600" dirty="0">
                <a:latin typeface="Carlito"/>
                <a:cs typeface="Carlito"/>
              </a:rPr>
              <a:t>için </a:t>
            </a:r>
            <a:r>
              <a:rPr sz="1600" spc="-5" dirty="0">
                <a:latin typeface="Carlito"/>
                <a:cs typeface="Carlito"/>
              </a:rPr>
              <a:t>devletin </a:t>
            </a:r>
            <a:r>
              <a:rPr sz="1600" spc="-10" dirty="0">
                <a:latin typeface="Carlito"/>
                <a:cs typeface="Carlito"/>
              </a:rPr>
              <a:t>harcamalara </a:t>
            </a:r>
            <a:r>
              <a:rPr sz="1600" dirty="0">
                <a:latin typeface="Carlito"/>
                <a:cs typeface="Carlito"/>
              </a:rPr>
              <a:t>ilişkin  </a:t>
            </a:r>
            <a:r>
              <a:rPr sz="1600" spc="-10" dirty="0">
                <a:latin typeface="Carlito"/>
                <a:cs typeface="Carlito"/>
              </a:rPr>
              <a:t>çıkardığı yasalara </a:t>
            </a:r>
            <a:r>
              <a:rPr sz="1600" spc="-15" dirty="0">
                <a:latin typeface="Carlito"/>
                <a:cs typeface="Carlito"/>
              </a:rPr>
              <a:t>ve kurallara </a:t>
            </a:r>
            <a:r>
              <a:rPr sz="1600" spc="-5" dirty="0">
                <a:latin typeface="Carlito"/>
                <a:cs typeface="Carlito"/>
              </a:rPr>
              <a:t>uymaları </a:t>
            </a:r>
            <a:r>
              <a:rPr sz="1600" spc="-25" dirty="0">
                <a:latin typeface="Carlito"/>
                <a:cs typeface="Carlito"/>
              </a:rPr>
              <a:t>beklenir. </a:t>
            </a:r>
            <a:r>
              <a:rPr sz="1600" spc="-5" dirty="0">
                <a:latin typeface="Carlito"/>
                <a:cs typeface="Carlito"/>
              </a:rPr>
              <a:t>Bunun içinde </a:t>
            </a:r>
            <a:r>
              <a:rPr sz="1600" dirty="0">
                <a:latin typeface="Carlito"/>
                <a:cs typeface="Carlito"/>
              </a:rPr>
              <a:t>iyi </a:t>
            </a:r>
            <a:r>
              <a:rPr sz="1600" spc="-5" dirty="0">
                <a:latin typeface="Carlito"/>
                <a:cs typeface="Carlito"/>
              </a:rPr>
              <a:t>bir mühendis olmanın  yanında </a:t>
            </a:r>
            <a:r>
              <a:rPr sz="1600" spc="-15" dirty="0">
                <a:latin typeface="Carlito"/>
                <a:cs typeface="Carlito"/>
              </a:rPr>
              <a:t>aynı </a:t>
            </a:r>
            <a:r>
              <a:rPr sz="1600" spc="-5" dirty="0">
                <a:latin typeface="Carlito"/>
                <a:cs typeface="Carlito"/>
              </a:rPr>
              <a:t>zamanda </a:t>
            </a:r>
            <a:r>
              <a:rPr sz="1600" spc="-10" dirty="0">
                <a:latin typeface="Carlito"/>
                <a:cs typeface="Carlito"/>
              </a:rPr>
              <a:t>mevzuatı </a:t>
            </a:r>
            <a:r>
              <a:rPr sz="1600" spc="-5" dirty="0">
                <a:latin typeface="Carlito"/>
                <a:cs typeface="Carlito"/>
              </a:rPr>
              <a:t>çok </a:t>
            </a:r>
            <a:r>
              <a:rPr sz="1600" dirty="0">
                <a:latin typeface="Carlito"/>
                <a:cs typeface="Carlito"/>
              </a:rPr>
              <a:t>iyi </a:t>
            </a:r>
            <a:r>
              <a:rPr sz="1600" spc="-5" dirty="0">
                <a:latin typeface="Carlito"/>
                <a:cs typeface="Carlito"/>
              </a:rPr>
              <a:t>bilmek </a:t>
            </a:r>
            <a:r>
              <a:rPr sz="1600" spc="-15" dirty="0">
                <a:latin typeface="Carlito"/>
                <a:cs typeface="Carlito"/>
              </a:rPr>
              <a:t>ve </a:t>
            </a:r>
            <a:r>
              <a:rPr sz="1600" dirty="0">
                <a:latin typeface="Carlito"/>
                <a:cs typeface="Carlito"/>
              </a:rPr>
              <a:t>tüm </a:t>
            </a:r>
            <a:r>
              <a:rPr sz="1600" spc="-10" dirty="0">
                <a:latin typeface="Carlito"/>
                <a:cs typeface="Carlito"/>
              </a:rPr>
              <a:t>faaliyetleri </a:t>
            </a:r>
            <a:r>
              <a:rPr sz="1600" dirty="0">
                <a:latin typeface="Carlito"/>
                <a:cs typeface="Carlito"/>
              </a:rPr>
              <a:t>bu </a:t>
            </a:r>
            <a:r>
              <a:rPr sz="1600" spc="-15" dirty="0">
                <a:latin typeface="Carlito"/>
                <a:cs typeface="Carlito"/>
              </a:rPr>
              <a:t>kurallara </a:t>
            </a:r>
            <a:r>
              <a:rPr sz="1600" spc="-5" dirty="0">
                <a:latin typeface="Carlito"/>
                <a:cs typeface="Carlito"/>
              </a:rPr>
              <a:t>uygun  </a:t>
            </a:r>
            <a:r>
              <a:rPr sz="1600" dirty="0">
                <a:latin typeface="Carlito"/>
                <a:cs typeface="Carlito"/>
              </a:rPr>
              <a:t>yürütmek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gerekmektedir.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4416" y="431309"/>
            <a:ext cx="299516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400" spc="-75" dirty="0"/>
              <a:t>YAPI </a:t>
            </a:r>
            <a:r>
              <a:rPr sz="2400" spc="-5" dirty="0"/>
              <a:t>DENETİMİ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572" y="5668425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8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46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49" y="1526413"/>
            <a:ext cx="898906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 algn="just">
              <a:spcBef>
                <a:spcPts val="105"/>
              </a:spcBef>
            </a:pPr>
            <a:r>
              <a:rPr sz="2000" spc="-35" dirty="0">
                <a:latin typeface="Carlito"/>
                <a:cs typeface="Carlito"/>
              </a:rPr>
              <a:t>Yapı </a:t>
            </a:r>
            <a:r>
              <a:rPr sz="2000" spc="-5" dirty="0">
                <a:latin typeface="Carlito"/>
                <a:cs typeface="Carlito"/>
              </a:rPr>
              <a:t>denetim </a:t>
            </a:r>
            <a:r>
              <a:rPr sz="2000" dirty="0">
                <a:latin typeface="Carlito"/>
                <a:cs typeface="Carlito"/>
              </a:rPr>
              <a:t>elemanları </a:t>
            </a:r>
            <a:r>
              <a:rPr sz="2000" spc="-5" dirty="0">
                <a:latin typeface="Carlito"/>
                <a:cs typeface="Carlito"/>
              </a:rPr>
              <a:t>işlerini </a:t>
            </a:r>
            <a:r>
              <a:rPr sz="2000" spc="-10" dirty="0">
                <a:latin typeface="Carlito"/>
                <a:cs typeface="Carlito"/>
              </a:rPr>
              <a:t>tek </a:t>
            </a:r>
            <a:r>
              <a:rPr sz="2000" spc="-5" dirty="0">
                <a:latin typeface="Carlito"/>
                <a:cs typeface="Carlito"/>
              </a:rPr>
              <a:t>başlarına </a:t>
            </a:r>
            <a:r>
              <a:rPr sz="2000" spc="-25" dirty="0">
                <a:latin typeface="Carlito"/>
                <a:cs typeface="Carlito"/>
              </a:rPr>
              <a:t>yapmazlar. </a:t>
            </a:r>
            <a:r>
              <a:rPr sz="2000" dirty="0">
                <a:latin typeface="Carlito"/>
                <a:cs typeface="Carlito"/>
              </a:rPr>
              <a:t>Bilindiği gibi </a:t>
            </a:r>
            <a:r>
              <a:rPr sz="2000" spc="-5" dirty="0">
                <a:latin typeface="Carlito"/>
                <a:cs typeface="Carlito"/>
              </a:rPr>
              <a:t>işler  yükleniciler aracılığıyla </a:t>
            </a:r>
            <a:r>
              <a:rPr sz="2000" dirty="0">
                <a:latin typeface="Carlito"/>
                <a:cs typeface="Carlito"/>
              </a:rPr>
              <a:t>alt </a:t>
            </a:r>
            <a:r>
              <a:rPr sz="2000" spc="-5" dirty="0">
                <a:latin typeface="Carlito"/>
                <a:cs typeface="Carlito"/>
              </a:rPr>
              <a:t>yükleniciler </a:t>
            </a:r>
            <a:r>
              <a:rPr sz="2000" spc="-10" dirty="0">
                <a:latin typeface="Carlito"/>
                <a:cs typeface="Carlito"/>
              </a:rPr>
              <a:t>(taşeronlar) </a:t>
            </a:r>
            <a:r>
              <a:rPr sz="2000" spc="-5" dirty="0">
                <a:latin typeface="Carlito"/>
                <a:cs typeface="Carlito"/>
              </a:rPr>
              <a:t>aracılığıyla </a:t>
            </a:r>
            <a:r>
              <a:rPr sz="2000" spc="-20" dirty="0">
                <a:latin typeface="Carlito"/>
                <a:cs typeface="Carlito"/>
              </a:rPr>
              <a:t>yapılmaktadır. </a:t>
            </a:r>
            <a:r>
              <a:rPr sz="2000" dirty="0">
                <a:latin typeface="Carlito"/>
                <a:cs typeface="Carlito"/>
              </a:rPr>
              <a:t>İşlerin iyi  </a:t>
            </a:r>
            <a:r>
              <a:rPr sz="2000" spc="-5" dirty="0">
                <a:latin typeface="Carlito"/>
                <a:cs typeface="Carlito"/>
              </a:rPr>
              <a:t>yapılması </a:t>
            </a:r>
            <a:r>
              <a:rPr sz="2000" spc="-20" dirty="0">
                <a:latin typeface="Carlito"/>
                <a:cs typeface="Carlito"/>
              </a:rPr>
              <a:t>kontrol </a:t>
            </a:r>
            <a:r>
              <a:rPr sz="2000" spc="-5" dirty="0">
                <a:latin typeface="Carlito"/>
                <a:cs typeface="Carlito"/>
              </a:rPr>
              <a:t>teşkilatına, müteahhitlere, </a:t>
            </a:r>
            <a:r>
              <a:rPr sz="2000" spc="-10" dirty="0">
                <a:latin typeface="Carlito"/>
                <a:cs typeface="Carlito"/>
              </a:rPr>
              <a:t>taşeronlara, </a:t>
            </a:r>
            <a:r>
              <a:rPr sz="2000" spc="-5" dirty="0">
                <a:latin typeface="Carlito"/>
                <a:cs typeface="Carlito"/>
              </a:rPr>
              <a:t>onların çalıştırdıkları işçilere,  müteahhitlerin seçiminde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dirty="0">
                <a:latin typeface="Carlito"/>
                <a:cs typeface="Carlito"/>
              </a:rPr>
              <a:t>işlerin </a:t>
            </a:r>
            <a:r>
              <a:rPr sz="2000" spc="-5" dirty="0">
                <a:latin typeface="Carlito"/>
                <a:cs typeface="Carlito"/>
              </a:rPr>
              <a:t>yürütülmesinde uyulan </a:t>
            </a:r>
            <a:r>
              <a:rPr sz="2000" spc="-10" dirty="0">
                <a:latin typeface="Carlito"/>
                <a:cs typeface="Carlito"/>
              </a:rPr>
              <a:t>yasa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spc="-10" dirty="0">
                <a:latin typeface="Carlito"/>
                <a:cs typeface="Carlito"/>
              </a:rPr>
              <a:t>yönetmeliklere  </a:t>
            </a:r>
            <a:r>
              <a:rPr sz="2000" spc="-5" dirty="0">
                <a:latin typeface="Carlito"/>
                <a:cs typeface="Carlito"/>
              </a:rPr>
              <a:t>kısacası pek çok </a:t>
            </a:r>
            <a:r>
              <a:rPr sz="2000" spc="-10" dirty="0">
                <a:latin typeface="Carlito"/>
                <a:cs typeface="Carlito"/>
              </a:rPr>
              <a:t>değişkene </a:t>
            </a:r>
            <a:r>
              <a:rPr sz="2000" spc="-25" dirty="0">
                <a:latin typeface="Carlito"/>
                <a:cs typeface="Carlito"/>
              </a:rPr>
              <a:t>bağlıdır. </a:t>
            </a:r>
            <a:r>
              <a:rPr sz="2000" spc="-10" dirty="0">
                <a:latin typeface="Carlito"/>
                <a:cs typeface="Carlito"/>
              </a:rPr>
              <a:t>Dolayısıyla </a:t>
            </a:r>
            <a:r>
              <a:rPr sz="2000" dirty="0">
                <a:latin typeface="Carlito"/>
                <a:cs typeface="Carlito"/>
              </a:rPr>
              <a:t>tüm bu </a:t>
            </a:r>
            <a:r>
              <a:rPr sz="2000" spc="-5" dirty="0">
                <a:latin typeface="Carlito"/>
                <a:cs typeface="Carlito"/>
              </a:rPr>
              <a:t>parametrelerin </a:t>
            </a:r>
            <a:r>
              <a:rPr sz="2000" dirty="0">
                <a:latin typeface="Carlito"/>
                <a:cs typeface="Carlito"/>
              </a:rPr>
              <a:t>iyi </a:t>
            </a:r>
            <a:r>
              <a:rPr sz="2000" spc="-5" dirty="0">
                <a:latin typeface="Carlito"/>
                <a:cs typeface="Carlito"/>
              </a:rPr>
              <a:t>olmasıyla  </a:t>
            </a:r>
            <a:r>
              <a:rPr sz="2000" spc="-10" dirty="0">
                <a:latin typeface="Carlito"/>
                <a:cs typeface="Carlito"/>
              </a:rPr>
              <a:t>mükemmele yakın </a:t>
            </a:r>
            <a:r>
              <a:rPr sz="2000" spc="-5" dirty="0">
                <a:latin typeface="Carlito"/>
                <a:cs typeface="Carlito"/>
              </a:rPr>
              <a:t>işler elde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edilebilir.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7325" y="339869"/>
            <a:ext cx="29951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spc="-75" dirty="0"/>
              <a:t>YAPI </a:t>
            </a:r>
            <a:r>
              <a:rPr sz="2000" spc="-5" dirty="0"/>
              <a:t>DENETİMİ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572" y="5668425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9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923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12528</TotalTime>
  <Words>687</Words>
  <Application>Microsoft Office PowerPoint</Application>
  <PresentationFormat>Ekran Gösterisi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Carlito</vt:lpstr>
      <vt:lpstr>ekonomi</vt:lpstr>
      <vt:lpstr>1_Rics</vt:lpstr>
      <vt:lpstr>h.t.</vt:lpstr>
      <vt:lpstr>12. HAFTA  YAPI DENETİMİ</vt:lpstr>
      <vt:lpstr>YAPI DENETİMİ</vt:lpstr>
      <vt:lpstr>YAPI DENETİMİ</vt:lpstr>
      <vt:lpstr>YAPI DENETİMİ</vt:lpstr>
      <vt:lpstr>YAPI DENETİMİ</vt:lpstr>
      <vt:lpstr>YAPI DENETİMİ</vt:lpstr>
      <vt:lpstr>YAPI DENETİMİ</vt:lpstr>
      <vt:lpstr>YAPI DENETİMİ</vt:lpstr>
      <vt:lpstr>YAPI DENETİMİ</vt:lpstr>
      <vt:lpstr>YAPI DENETİMİ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824</cp:revision>
  <cp:lastPrinted>2016-10-24T07:53:35Z</cp:lastPrinted>
  <dcterms:created xsi:type="dcterms:W3CDTF">2016-09-18T09:35:24Z</dcterms:created>
  <dcterms:modified xsi:type="dcterms:W3CDTF">2020-02-28T07:07:35Z</dcterms:modified>
</cp:coreProperties>
</file>