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7" r:id="rId2"/>
    <p:sldId id="268" r:id="rId3"/>
    <p:sldId id="269" r:id="rId4"/>
    <p:sldId id="270" r:id="rId5"/>
    <p:sldId id="271" r:id="rId6"/>
    <p:sldId id="272" r:id="rId7"/>
    <p:sldId id="274" r:id="rId8"/>
    <p:sldId id="275" r:id="rId9"/>
    <p:sldId id="276" r:id="rId10"/>
    <p:sldId id="277" r:id="rId11"/>
    <p:sldId id="278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52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7F3249-58DF-4C22-9BAC-F33D620C68D8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1FE8F6-1781-430A-B8D4-C6F205D606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6945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818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2042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4649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917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7043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3424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5405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8175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0682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0232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305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5756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709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6195" y="468922"/>
            <a:ext cx="7863619" cy="1043355"/>
          </a:xfrm>
        </p:spPr>
        <p:txBody>
          <a:bodyPr>
            <a:normAutofit fontScale="90000"/>
          </a:bodyPr>
          <a:lstStyle/>
          <a:p>
            <a:r>
              <a:rPr lang="tr-TR" sz="5400" dirty="0"/>
              <a:t/>
            </a:r>
            <a:br>
              <a:rPr lang="tr-TR" sz="5400" dirty="0"/>
            </a:br>
            <a:r>
              <a:rPr lang="tr-TR" sz="4900" dirty="0" smtClean="0"/>
              <a:t>Dewey Onlu Sınıflama Sistemi: </a:t>
            </a:r>
            <a:r>
              <a:rPr lang="tr-TR" sz="4900" dirty="0"/>
              <a:t>Yardımcı Tablolar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6195" y="1512278"/>
            <a:ext cx="8871804" cy="5345723"/>
          </a:xfrm>
        </p:spPr>
        <p:txBody>
          <a:bodyPr>
            <a:normAutofit/>
          </a:bodyPr>
          <a:lstStyle/>
          <a:p>
            <a:endParaRPr lang="tr-TR" sz="4000" dirty="0" smtClean="0"/>
          </a:p>
          <a:p>
            <a:r>
              <a:rPr lang="tr-TR" sz="4000" dirty="0" smtClean="0"/>
              <a:t>Standart </a:t>
            </a:r>
            <a:r>
              <a:rPr lang="tr-TR" sz="4000" dirty="0"/>
              <a:t>Alt Bölümler </a:t>
            </a:r>
            <a:r>
              <a:rPr lang="tr-TR" sz="4000" dirty="0" smtClean="0"/>
              <a:t>Tablosu(1. tablo)</a:t>
            </a:r>
            <a:endParaRPr lang="tr-TR" sz="4000" dirty="0"/>
          </a:p>
          <a:p>
            <a:r>
              <a:rPr lang="tr-TR" sz="4000" dirty="0"/>
              <a:t>Coğrafik Alan </a:t>
            </a:r>
            <a:r>
              <a:rPr lang="tr-TR" sz="4000" dirty="0" smtClean="0"/>
              <a:t>Tablosu(2. tablo)</a:t>
            </a:r>
            <a:endParaRPr lang="tr-TR" sz="4000" dirty="0"/>
          </a:p>
          <a:p>
            <a:r>
              <a:rPr lang="tr-TR" sz="4000" dirty="0"/>
              <a:t>Edebiyat Alt Bölüm </a:t>
            </a:r>
            <a:r>
              <a:rPr lang="tr-TR" sz="4000" dirty="0" smtClean="0"/>
              <a:t>Tablosu(3.tablo)</a:t>
            </a:r>
            <a:endParaRPr lang="tr-TR" sz="4000" dirty="0"/>
          </a:p>
          <a:p>
            <a:r>
              <a:rPr lang="tr-TR" sz="4000" dirty="0"/>
              <a:t>Dil Alt Bölüm </a:t>
            </a:r>
            <a:r>
              <a:rPr lang="tr-TR" sz="4000" dirty="0" smtClean="0"/>
              <a:t>Tablosu(4. tablo)</a:t>
            </a:r>
            <a:endParaRPr lang="tr-TR" sz="4000" dirty="0"/>
          </a:p>
          <a:p>
            <a:r>
              <a:rPr lang="tr-TR" sz="4000" dirty="0"/>
              <a:t>Diller </a:t>
            </a:r>
            <a:r>
              <a:rPr lang="tr-TR" sz="4000" dirty="0" smtClean="0"/>
              <a:t>Tablosu(6. </a:t>
            </a:r>
            <a:r>
              <a:rPr lang="tr-TR" sz="4000" smtClean="0"/>
              <a:t>tablo)</a:t>
            </a:r>
            <a:endParaRPr lang="tr-TR" sz="4000" dirty="0"/>
          </a:p>
          <a:p>
            <a:r>
              <a:rPr lang="tr-TR" dirty="0"/>
              <a:t>	</a:t>
            </a:r>
            <a:endParaRPr lang="tr-TR" dirty="0" smtClean="0"/>
          </a:p>
          <a:p>
            <a:r>
              <a:rPr lang="tr-TR" dirty="0"/>
              <a:t>	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68489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1979"/>
            <a:ext cx="7434470" cy="914400"/>
          </a:xfrm>
        </p:spPr>
        <p:txBody>
          <a:bodyPr>
            <a:normAutofit/>
          </a:bodyPr>
          <a:lstStyle/>
          <a:p>
            <a:r>
              <a:rPr lang="tr-TR" sz="3600" dirty="0"/>
              <a:t>Sınıflama sistemi: Numara üretme: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1537546"/>
            <a:ext cx="9144000" cy="5320455"/>
          </a:xfrm>
        </p:spPr>
        <p:txBody>
          <a:bodyPr>
            <a:normAutofit/>
          </a:bodyPr>
          <a:lstStyle/>
          <a:p>
            <a:r>
              <a:rPr lang="tr-TR" sz="2800" dirty="0"/>
              <a:t>Diller Tablosu(4. Tablo) sadece 400 Dillerde  kullanılır ve tablonun içeri temel dil konularında cetvellerde verilmiştir.</a:t>
            </a:r>
          </a:p>
          <a:p>
            <a:r>
              <a:rPr lang="tr-TR" sz="2800" dirty="0">
                <a:solidFill>
                  <a:srgbClr val="FF0000"/>
                </a:solidFill>
              </a:rPr>
              <a:t>415 Türkçe gramer          433 Almanca sözlük</a:t>
            </a:r>
          </a:p>
          <a:p>
            <a:endParaRPr lang="tr-TR" sz="2800" dirty="0">
              <a:solidFill>
                <a:srgbClr val="FF0000"/>
              </a:solidFill>
            </a:endParaRPr>
          </a:p>
          <a:p>
            <a:r>
              <a:rPr lang="tr-TR" sz="2800" dirty="0"/>
              <a:t>Cetvellerde bu tür ayrıntının verilmediği dillerde tablo dörtteki bölümlemeden yararlanılır.</a:t>
            </a:r>
            <a:endParaRPr lang="tr-TR" dirty="0" smtClean="0"/>
          </a:p>
          <a:p>
            <a:r>
              <a:rPr lang="tr-TR" dirty="0" smtClean="0"/>
              <a:t>-</a:t>
            </a:r>
            <a:r>
              <a:rPr lang="tr-TR" dirty="0" smtClean="0">
                <a:solidFill>
                  <a:srgbClr val="FF0000"/>
                </a:solidFill>
              </a:rPr>
              <a:t>1</a:t>
            </a:r>
            <a:r>
              <a:rPr lang="tr-TR" dirty="0" smtClean="0"/>
              <a:t> fonoloji 			Rusça alfabe   491.7</a:t>
            </a:r>
            <a:r>
              <a:rPr lang="tr-TR" dirty="0" smtClean="0">
                <a:solidFill>
                  <a:srgbClr val="FF0000"/>
                </a:solidFill>
              </a:rPr>
              <a:t>5</a:t>
            </a:r>
          </a:p>
          <a:p>
            <a:r>
              <a:rPr lang="tr-TR" dirty="0" smtClean="0"/>
              <a:t>-</a:t>
            </a:r>
            <a:r>
              <a:rPr lang="tr-TR" dirty="0" smtClean="0">
                <a:solidFill>
                  <a:srgbClr val="FF0000"/>
                </a:solidFill>
              </a:rPr>
              <a:t>2</a:t>
            </a:r>
            <a:r>
              <a:rPr lang="tr-TR" dirty="0" smtClean="0"/>
              <a:t> Etimoloji			Farsça sözlük  491.5</a:t>
            </a:r>
            <a:r>
              <a:rPr lang="tr-TR" dirty="0" smtClean="0">
                <a:solidFill>
                  <a:srgbClr val="FF0000"/>
                </a:solidFill>
              </a:rPr>
              <a:t>3</a:t>
            </a:r>
          </a:p>
          <a:p>
            <a:r>
              <a:rPr lang="tr-TR" dirty="0" smtClean="0"/>
              <a:t>-</a:t>
            </a:r>
            <a:r>
              <a:rPr lang="tr-TR" dirty="0" smtClean="0">
                <a:solidFill>
                  <a:srgbClr val="FF0000"/>
                </a:solidFill>
              </a:rPr>
              <a:t>3 </a:t>
            </a:r>
            <a:r>
              <a:rPr lang="tr-TR" dirty="0" smtClean="0"/>
              <a:t>sözlükler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-5 </a:t>
            </a:r>
            <a:r>
              <a:rPr lang="tr-TR" dirty="0" smtClean="0"/>
              <a:t>Gramer</a:t>
            </a:r>
          </a:p>
        </p:txBody>
      </p:sp>
    </p:spTree>
    <p:extLst>
      <p:ext uri="{BB962C8B-B14F-4D97-AF65-F5344CB8AC3E}">
        <p14:creationId xmlns:p14="http://schemas.microsoft.com/office/powerpoint/2010/main" val="103649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1979"/>
            <a:ext cx="7434470" cy="914400"/>
          </a:xfrm>
        </p:spPr>
        <p:txBody>
          <a:bodyPr>
            <a:normAutofit/>
          </a:bodyPr>
          <a:lstStyle/>
          <a:p>
            <a:r>
              <a:rPr lang="tr-TR" sz="3600" dirty="0"/>
              <a:t>Sınıflama sistemi: Numara üretme: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1537546"/>
            <a:ext cx="9144000" cy="5320455"/>
          </a:xfrm>
        </p:spPr>
        <p:txBody>
          <a:bodyPr>
            <a:normAutofit fontScale="92500" lnSpcReduction="10000"/>
          </a:bodyPr>
          <a:lstStyle/>
          <a:p>
            <a:r>
              <a:rPr lang="tr-TR" sz="2800" dirty="0"/>
              <a:t>6. Tablo tek tek Diller Tablosudur ve iki dilli sözlüklerde ikinci dilin numarası bu tablodan eklenir.</a:t>
            </a:r>
          </a:p>
          <a:p>
            <a:r>
              <a:rPr lang="tr-TR" sz="2800" dirty="0"/>
              <a:t>Önce DOSS sisteminde önce verilen dil numarası ardından 4. tablodan sözlük numarası ve 6. tablodan bulunan 2. dil numarası eklenir.</a:t>
            </a:r>
          </a:p>
          <a:p>
            <a:endParaRPr lang="tr-TR" sz="2800" dirty="0"/>
          </a:p>
          <a:p>
            <a:r>
              <a:rPr lang="tr-TR" sz="2800" dirty="0"/>
              <a:t>Türkçe (413) ve Osmanlıca (419.3) kelimeleri ile başlayan sözlüklerin belirtilen numaralarda verilmesi talimatı vardır.</a:t>
            </a:r>
          </a:p>
          <a:p>
            <a:r>
              <a:rPr lang="tr-TR" sz="2800" dirty="0"/>
              <a:t>Yukarda belirtilen açıklama bunların dışındaki diller içindir.</a:t>
            </a:r>
          </a:p>
          <a:p>
            <a:r>
              <a:rPr lang="tr-TR" sz="2800" dirty="0"/>
              <a:t>İngilizce Almanca Sözlük 42</a:t>
            </a:r>
            <a:r>
              <a:rPr lang="tr-TR" sz="2800" dirty="0">
                <a:solidFill>
                  <a:srgbClr val="FF0000"/>
                </a:solidFill>
              </a:rPr>
              <a:t>3</a:t>
            </a:r>
            <a:r>
              <a:rPr lang="tr-TR" sz="2800" dirty="0"/>
              <a:t>.</a:t>
            </a:r>
            <a:r>
              <a:rPr lang="tr-TR" sz="2800" dirty="0">
                <a:solidFill>
                  <a:srgbClr val="0000CC"/>
                </a:solidFill>
              </a:rPr>
              <a:t>31</a:t>
            </a:r>
          </a:p>
          <a:p>
            <a:r>
              <a:rPr lang="tr-TR" sz="2800" dirty="0"/>
              <a:t>İngilizce 420</a:t>
            </a:r>
          </a:p>
          <a:p>
            <a:r>
              <a:rPr lang="tr-TR" sz="2800" dirty="0"/>
              <a:t>Sözlük </a:t>
            </a:r>
            <a:r>
              <a:rPr lang="tr-TR" sz="2800" dirty="0">
                <a:solidFill>
                  <a:srgbClr val="FF0000"/>
                </a:solidFill>
              </a:rPr>
              <a:t>-3 </a:t>
            </a:r>
            <a:r>
              <a:rPr lang="tr-TR" sz="2800" dirty="0"/>
              <a:t>(4. tablo)</a:t>
            </a:r>
          </a:p>
          <a:p>
            <a:r>
              <a:rPr lang="tr-TR" sz="2800" dirty="0"/>
              <a:t>Almanca -</a:t>
            </a:r>
            <a:r>
              <a:rPr lang="tr-TR" sz="2800" dirty="0">
                <a:solidFill>
                  <a:srgbClr val="0000CC"/>
                </a:solidFill>
              </a:rPr>
              <a:t>31</a:t>
            </a:r>
            <a:r>
              <a:rPr lang="tr-TR" sz="2800" dirty="0"/>
              <a:t>(6. tablo)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003150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762000"/>
            <a:ext cx="8358554" cy="775545"/>
          </a:xfrm>
        </p:spPr>
        <p:txBody>
          <a:bodyPr>
            <a:noAutofit/>
          </a:bodyPr>
          <a:lstStyle/>
          <a:p>
            <a:r>
              <a:rPr lang="tr-TR" sz="4000" dirty="0" smtClean="0">
                <a:latin typeface="+mn-lt"/>
              </a:rPr>
              <a:t>Yardımcı tablolardan numara ekleme</a:t>
            </a:r>
            <a:endParaRPr lang="tr-TR" sz="4000" dirty="0"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1537546"/>
            <a:ext cx="9144000" cy="5320455"/>
          </a:xfrm>
        </p:spPr>
        <p:txBody>
          <a:bodyPr>
            <a:normAutofit lnSpcReduction="10000"/>
          </a:bodyPr>
          <a:lstStyle/>
          <a:p>
            <a:endParaRPr lang="tr-TR" sz="2800" dirty="0" smtClean="0"/>
          </a:p>
          <a:p>
            <a:r>
              <a:rPr lang="tr-TR" sz="2800" dirty="0" smtClean="0"/>
              <a:t>Cetvellerden </a:t>
            </a:r>
            <a:r>
              <a:rPr lang="tr-TR" sz="2800" dirty="0"/>
              <a:t>bulunan temel numaralara </a:t>
            </a:r>
          </a:p>
          <a:p>
            <a:endParaRPr lang="tr-TR" sz="2800" dirty="0"/>
          </a:p>
          <a:p>
            <a:r>
              <a:rPr lang="tr-TR" sz="2800" dirty="0"/>
              <a:t>Eserin sunuluş biçimine göre 1. tablodan ekleme yapılır.</a:t>
            </a:r>
          </a:p>
          <a:p>
            <a:r>
              <a:rPr lang="tr-TR" dirty="0" smtClean="0"/>
              <a:t>	027.4 Halk kütüphaneleri</a:t>
            </a:r>
          </a:p>
          <a:p>
            <a:r>
              <a:rPr lang="tr-TR" dirty="0" smtClean="0"/>
              <a:t>	1.Tabloda standartlar -</a:t>
            </a:r>
            <a:r>
              <a:rPr lang="tr-TR" dirty="0" smtClean="0">
                <a:solidFill>
                  <a:srgbClr val="FF0000"/>
                </a:solidFill>
              </a:rPr>
              <a:t>0218</a:t>
            </a:r>
          </a:p>
          <a:p>
            <a:r>
              <a:rPr lang="tr-TR" dirty="0" smtClean="0"/>
              <a:t>Halk kütüphaneleri ile ilgili bir standardın konu numarası: 027.1</a:t>
            </a:r>
            <a:r>
              <a:rPr lang="tr-TR" dirty="0" smtClean="0">
                <a:solidFill>
                  <a:srgbClr val="FF0000"/>
                </a:solidFill>
              </a:rPr>
              <a:t>0218</a:t>
            </a:r>
          </a:p>
          <a:p>
            <a:endParaRPr lang="tr-TR" dirty="0" smtClean="0"/>
          </a:p>
          <a:p>
            <a:r>
              <a:rPr lang="tr-TR" dirty="0" smtClean="0"/>
              <a:t>Tablolardan temel numaraya yapılan eklemelerde sağdaki sıfırlar atılır.</a:t>
            </a:r>
          </a:p>
          <a:p>
            <a:r>
              <a:rPr lang="tr-TR" dirty="0"/>
              <a:t>	</a:t>
            </a:r>
            <a:r>
              <a:rPr lang="tr-TR" dirty="0" smtClean="0"/>
              <a:t>700 Güzel sanatlar</a:t>
            </a:r>
          </a:p>
          <a:p>
            <a:r>
              <a:rPr lang="tr-TR" dirty="0" smtClean="0"/>
              <a:t>	1. tablo: </a:t>
            </a:r>
            <a:r>
              <a:rPr lang="tr-TR" dirty="0" smtClean="0">
                <a:solidFill>
                  <a:srgbClr val="FF0000"/>
                </a:solidFill>
              </a:rPr>
              <a:t>03</a:t>
            </a:r>
            <a:r>
              <a:rPr lang="tr-TR" dirty="0" smtClean="0"/>
              <a:t> ansiklopedi ve sözlükler</a:t>
            </a:r>
          </a:p>
          <a:p>
            <a:r>
              <a:rPr lang="tr-TR" dirty="0" smtClean="0"/>
              <a:t>Sanat Ansiklopedisi konu numarası 7</a:t>
            </a:r>
            <a:r>
              <a:rPr lang="tr-TR" dirty="0" smtClean="0">
                <a:solidFill>
                  <a:srgbClr val="FF0000"/>
                </a:solidFill>
              </a:rPr>
              <a:t>03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92193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890954"/>
            <a:ext cx="7683062" cy="646591"/>
          </a:xfrm>
        </p:spPr>
        <p:txBody>
          <a:bodyPr>
            <a:noAutofit/>
          </a:bodyPr>
          <a:lstStyle/>
          <a:p>
            <a:r>
              <a:rPr lang="tr-TR" sz="4000" dirty="0"/>
              <a:t>Yardımcı tablolardan numara ekleme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1537546"/>
            <a:ext cx="9144000" cy="5320455"/>
          </a:xfrm>
        </p:spPr>
        <p:txBody>
          <a:bodyPr>
            <a:normAutofit/>
          </a:bodyPr>
          <a:lstStyle/>
          <a:p>
            <a:endParaRPr lang="tr-TR" sz="2800" dirty="0" smtClean="0"/>
          </a:p>
          <a:p>
            <a:r>
              <a:rPr lang="tr-TR" sz="2800" dirty="0" smtClean="0"/>
              <a:t>Eserin </a:t>
            </a:r>
            <a:r>
              <a:rPr lang="tr-TR" sz="2800" dirty="0"/>
              <a:t>konusunun coğrafik alt </a:t>
            </a:r>
            <a:r>
              <a:rPr lang="tr-TR" sz="2800" dirty="0" smtClean="0"/>
              <a:t>bölümüne </a:t>
            </a:r>
            <a:r>
              <a:rPr lang="tr-TR" sz="2800" dirty="0"/>
              <a:t>göre 2. tablodan ekleme yapılır.</a:t>
            </a:r>
          </a:p>
          <a:p>
            <a:r>
              <a:rPr lang="tr-TR" dirty="0" smtClean="0"/>
              <a:t>	378 yüksek öğretim</a:t>
            </a:r>
          </a:p>
          <a:p>
            <a:r>
              <a:rPr lang="tr-TR" dirty="0" smtClean="0"/>
              <a:t>	2.Tabloda Türkiye </a:t>
            </a:r>
            <a:r>
              <a:rPr lang="tr-TR" dirty="0" smtClean="0">
                <a:solidFill>
                  <a:srgbClr val="FF0000"/>
                </a:solidFill>
              </a:rPr>
              <a:t>-561</a:t>
            </a:r>
          </a:p>
          <a:p>
            <a:r>
              <a:rPr lang="tr-TR" dirty="0" smtClean="0"/>
              <a:t>Türkiye’de yüksek öğretim ile ilgili eserin konu numarası: 378.</a:t>
            </a:r>
            <a:r>
              <a:rPr lang="tr-TR" dirty="0" smtClean="0">
                <a:solidFill>
                  <a:srgbClr val="FF0000"/>
                </a:solidFill>
              </a:rPr>
              <a:t>561</a:t>
            </a:r>
          </a:p>
          <a:p>
            <a:r>
              <a:rPr lang="tr-TR" dirty="0" smtClean="0"/>
              <a:t>Bu eklemenin yapılabilmesi için cetvellerdeki konu numarasında temel numaraya 2. tablodan ekleyeniz yönlendirmesinin bulunması gerekir.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Yönlendirme yoksa  09 ile 2. tablodan ekleme yapılır.</a:t>
            </a:r>
          </a:p>
          <a:p>
            <a:r>
              <a:rPr lang="tr-TR" dirty="0" smtClean="0"/>
              <a:t>İhracat 380.1 (Tablo ikiden ekleyiniz yönlendirmesi yok)</a:t>
            </a:r>
          </a:p>
          <a:p>
            <a:r>
              <a:rPr lang="tr-TR" dirty="0" smtClean="0"/>
              <a:t>Türkiye’de ihracat 380.1</a:t>
            </a:r>
            <a:r>
              <a:rPr lang="tr-TR" dirty="0" smtClean="0">
                <a:solidFill>
                  <a:srgbClr val="FF0000"/>
                </a:solidFill>
              </a:rPr>
              <a:t>09</a:t>
            </a:r>
            <a:r>
              <a:rPr lang="tr-TR" dirty="0" smtClean="0"/>
              <a:t>561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57547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1979"/>
            <a:ext cx="7434470" cy="914400"/>
          </a:xfrm>
        </p:spPr>
        <p:txBody>
          <a:bodyPr>
            <a:normAutofit/>
          </a:bodyPr>
          <a:lstStyle/>
          <a:p>
            <a:r>
              <a:rPr lang="tr-TR" sz="3600" dirty="0"/>
              <a:t>Yardımcı tablolardan numara ekleme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1537546"/>
            <a:ext cx="9144000" cy="5320455"/>
          </a:xfrm>
        </p:spPr>
        <p:txBody>
          <a:bodyPr>
            <a:normAutofit/>
          </a:bodyPr>
          <a:lstStyle/>
          <a:p>
            <a:r>
              <a:rPr lang="tr-TR" sz="2800" dirty="0"/>
              <a:t>Edebiyat Tablosu(3. Tablo) sadece 800 </a:t>
            </a:r>
            <a:r>
              <a:rPr lang="tr-TR" sz="2800" dirty="0" smtClean="0"/>
              <a:t>edebiyatlar tablosunda </a:t>
            </a:r>
            <a:r>
              <a:rPr lang="tr-TR" sz="2800" dirty="0"/>
              <a:t>kullanılır ve tablonun </a:t>
            </a:r>
            <a:r>
              <a:rPr lang="tr-TR" sz="2800" dirty="0" smtClean="0"/>
              <a:t>içeriği </a:t>
            </a:r>
            <a:r>
              <a:rPr lang="tr-TR" sz="2800" dirty="0"/>
              <a:t>temel edebiyat konularında cetvellerde verilmiştir.</a:t>
            </a:r>
          </a:p>
          <a:p>
            <a:r>
              <a:rPr lang="tr-TR" sz="2800" dirty="0">
                <a:solidFill>
                  <a:srgbClr val="FF0000"/>
                </a:solidFill>
              </a:rPr>
              <a:t>811 Türkçe şiir          833 Almanca Roman</a:t>
            </a:r>
          </a:p>
          <a:p>
            <a:endParaRPr lang="tr-TR" sz="2800" dirty="0">
              <a:solidFill>
                <a:srgbClr val="FF0000"/>
              </a:solidFill>
            </a:endParaRPr>
          </a:p>
          <a:p>
            <a:r>
              <a:rPr lang="tr-TR" sz="2800" dirty="0"/>
              <a:t>Cetvellerde bu tür ayrıntının verilmediği edebiyatlarda tablo üçteki bölümlemeden yararlanılır.</a:t>
            </a:r>
            <a:endParaRPr lang="tr-TR" dirty="0" smtClean="0"/>
          </a:p>
          <a:p>
            <a:r>
              <a:rPr lang="tr-TR" dirty="0" smtClean="0"/>
              <a:t>-</a:t>
            </a:r>
            <a:r>
              <a:rPr lang="tr-TR" dirty="0" smtClean="0">
                <a:solidFill>
                  <a:srgbClr val="FF0000"/>
                </a:solidFill>
              </a:rPr>
              <a:t>1</a:t>
            </a:r>
            <a:r>
              <a:rPr lang="tr-TR" dirty="0" smtClean="0"/>
              <a:t> şiir 			</a:t>
            </a:r>
            <a:r>
              <a:rPr lang="tr-TR" dirty="0"/>
              <a:t>Farsça şiir        </a:t>
            </a:r>
            <a:r>
              <a:rPr lang="tr-TR" dirty="0" smtClean="0"/>
              <a:t>891.5</a:t>
            </a:r>
            <a:r>
              <a:rPr lang="tr-TR" dirty="0" smtClean="0">
                <a:solidFill>
                  <a:srgbClr val="FF0000"/>
                </a:solidFill>
              </a:rPr>
              <a:t>1</a:t>
            </a:r>
          </a:p>
          <a:p>
            <a:r>
              <a:rPr lang="tr-TR" dirty="0" smtClean="0"/>
              <a:t>-</a:t>
            </a:r>
            <a:r>
              <a:rPr lang="tr-TR" dirty="0" smtClean="0">
                <a:solidFill>
                  <a:srgbClr val="FF0000"/>
                </a:solidFill>
              </a:rPr>
              <a:t>2</a:t>
            </a:r>
            <a:r>
              <a:rPr lang="tr-TR" dirty="0" smtClean="0"/>
              <a:t> Dram 			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tr-TR" dirty="0" smtClean="0"/>
              <a:t>-</a:t>
            </a:r>
            <a:r>
              <a:rPr lang="tr-TR" dirty="0" smtClean="0">
                <a:solidFill>
                  <a:srgbClr val="FF0000"/>
                </a:solidFill>
              </a:rPr>
              <a:t>3 </a:t>
            </a:r>
            <a:r>
              <a:rPr lang="tr-TR" dirty="0" smtClean="0"/>
              <a:t>Roman-hikaye           Rusça </a:t>
            </a:r>
            <a:r>
              <a:rPr lang="tr-TR" dirty="0"/>
              <a:t>Roman  891.7</a:t>
            </a:r>
            <a:r>
              <a:rPr lang="tr-TR" dirty="0">
                <a:solidFill>
                  <a:srgbClr val="FF0000"/>
                </a:solidFill>
              </a:rPr>
              <a:t>3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34087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808892"/>
            <a:ext cx="7434470" cy="728653"/>
          </a:xfrm>
        </p:spPr>
        <p:txBody>
          <a:bodyPr>
            <a:normAutofit/>
          </a:bodyPr>
          <a:lstStyle/>
          <a:p>
            <a:r>
              <a:rPr lang="tr-TR" sz="3600" dirty="0"/>
              <a:t>Yardımcı tablolardan numara ekleme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1537546"/>
            <a:ext cx="9144000" cy="5320455"/>
          </a:xfrm>
        </p:spPr>
        <p:txBody>
          <a:bodyPr>
            <a:normAutofit/>
          </a:bodyPr>
          <a:lstStyle/>
          <a:p>
            <a:endParaRPr lang="tr-TR" sz="2800" dirty="0" smtClean="0"/>
          </a:p>
          <a:p>
            <a:r>
              <a:rPr lang="tr-TR" sz="2800" dirty="0" smtClean="0"/>
              <a:t>Diller </a:t>
            </a:r>
            <a:r>
              <a:rPr lang="tr-TR" sz="2800" dirty="0"/>
              <a:t>Tablosu(4. Tablo) sadece 400 </a:t>
            </a:r>
            <a:r>
              <a:rPr lang="tr-TR" sz="2800" dirty="0" smtClean="0"/>
              <a:t>Diller tablosunda  </a:t>
            </a:r>
            <a:r>
              <a:rPr lang="tr-TR" sz="2800" dirty="0"/>
              <a:t>kullanılır ve tablonun içeri temel dil konularında cetvellerde verilmiştir.</a:t>
            </a:r>
          </a:p>
          <a:p>
            <a:r>
              <a:rPr lang="tr-TR" sz="2800" dirty="0">
                <a:solidFill>
                  <a:srgbClr val="FF0000"/>
                </a:solidFill>
              </a:rPr>
              <a:t>415 Türkçe gramer          433 Almanca sözlük</a:t>
            </a:r>
          </a:p>
          <a:p>
            <a:endParaRPr lang="tr-TR" sz="2800" dirty="0">
              <a:solidFill>
                <a:srgbClr val="FF0000"/>
              </a:solidFill>
            </a:endParaRPr>
          </a:p>
          <a:p>
            <a:r>
              <a:rPr lang="tr-TR" sz="2800" dirty="0"/>
              <a:t>Cetvellerde bu tür ayrıntının verilmediği dillerde tablo dörtteki bölümlemeden yararlanılır.</a:t>
            </a:r>
            <a:endParaRPr lang="tr-TR" dirty="0" smtClean="0"/>
          </a:p>
          <a:p>
            <a:r>
              <a:rPr lang="tr-TR" dirty="0" smtClean="0"/>
              <a:t>-</a:t>
            </a:r>
            <a:r>
              <a:rPr lang="tr-TR" dirty="0" smtClean="0">
                <a:solidFill>
                  <a:srgbClr val="FF0000"/>
                </a:solidFill>
              </a:rPr>
              <a:t>1</a:t>
            </a:r>
            <a:r>
              <a:rPr lang="tr-TR" dirty="0" smtClean="0"/>
              <a:t> fonoloji 			Rusça gramer   491.7</a:t>
            </a:r>
            <a:r>
              <a:rPr lang="tr-TR" dirty="0" smtClean="0">
                <a:solidFill>
                  <a:srgbClr val="FF0000"/>
                </a:solidFill>
              </a:rPr>
              <a:t>5</a:t>
            </a:r>
          </a:p>
          <a:p>
            <a:r>
              <a:rPr lang="tr-TR" dirty="0" smtClean="0"/>
              <a:t>-</a:t>
            </a:r>
            <a:r>
              <a:rPr lang="tr-TR" dirty="0" smtClean="0">
                <a:solidFill>
                  <a:srgbClr val="FF0000"/>
                </a:solidFill>
              </a:rPr>
              <a:t>2</a:t>
            </a:r>
            <a:r>
              <a:rPr lang="tr-TR" dirty="0" smtClean="0"/>
              <a:t> Etimoloji			Farsça sözlük  491.5</a:t>
            </a:r>
            <a:r>
              <a:rPr lang="tr-TR" dirty="0" smtClean="0">
                <a:solidFill>
                  <a:srgbClr val="FF0000"/>
                </a:solidFill>
              </a:rPr>
              <a:t>3</a:t>
            </a:r>
          </a:p>
          <a:p>
            <a:r>
              <a:rPr lang="tr-TR" dirty="0" smtClean="0"/>
              <a:t>-</a:t>
            </a:r>
            <a:r>
              <a:rPr lang="tr-TR" dirty="0" smtClean="0">
                <a:solidFill>
                  <a:srgbClr val="FF0000"/>
                </a:solidFill>
              </a:rPr>
              <a:t>3 </a:t>
            </a:r>
            <a:r>
              <a:rPr lang="tr-TR" dirty="0" smtClean="0"/>
              <a:t>sözlükler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-5 </a:t>
            </a:r>
            <a:r>
              <a:rPr lang="tr-TR" dirty="0" smtClean="0"/>
              <a:t>Gramer</a:t>
            </a:r>
          </a:p>
        </p:txBody>
      </p:sp>
    </p:spTree>
    <p:extLst>
      <p:ext uri="{BB962C8B-B14F-4D97-AF65-F5344CB8AC3E}">
        <p14:creationId xmlns:p14="http://schemas.microsoft.com/office/powerpoint/2010/main" val="312993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668215"/>
            <a:ext cx="7824952" cy="869330"/>
          </a:xfrm>
        </p:spPr>
        <p:txBody>
          <a:bodyPr>
            <a:noAutofit/>
          </a:bodyPr>
          <a:lstStyle/>
          <a:p>
            <a:r>
              <a:rPr lang="tr-TR" sz="4000" dirty="0"/>
              <a:t>Yardımcı tablolardan numara ekleme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1537546"/>
            <a:ext cx="9144000" cy="5320455"/>
          </a:xfrm>
        </p:spPr>
        <p:txBody>
          <a:bodyPr>
            <a:normAutofit fontScale="92500" lnSpcReduction="10000"/>
          </a:bodyPr>
          <a:lstStyle/>
          <a:p>
            <a:endParaRPr lang="tr-TR" sz="2800" dirty="0" smtClean="0"/>
          </a:p>
          <a:p>
            <a:r>
              <a:rPr lang="tr-TR" sz="2800" dirty="0" smtClean="0"/>
              <a:t>6</a:t>
            </a:r>
            <a:r>
              <a:rPr lang="tr-TR" sz="2800" dirty="0"/>
              <a:t>. Tablo tek tek Diller Tablosudur ve iki dilli sözlüklerde ikinci dilin numarası bu tablodan eklenir.</a:t>
            </a:r>
          </a:p>
          <a:p>
            <a:r>
              <a:rPr lang="tr-TR" sz="2800" dirty="0"/>
              <a:t>Önce DOSS sisteminde önce verilen dil numarası ardından 4. tablodan sözlük numarası ve 6. tablodan bulunan 2. dil numarası eklenir.</a:t>
            </a:r>
          </a:p>
          <a:p>
            <a:r>
              <a:rPr lang="tr-TR" sz="2800" dirty="0"/>
              <a:t>İngilizce Almanca Sözlük 42</a:t>
            </a:r>
            <a:r>
              <a:rPr lang="tr-TR" sz="2800" dirty="0">
                <a:solidFill>
                  <a:srgbClr val="FF0000"/>
                </a:solidFill>
              </a:rPr>
              <a:t>3</a:t>
            </a:r>
            <a:r>
              <a:rPr lang="tr-TR" sz="2800" dirty="0"/>
              <a:t>.</a:t>
            </a:r>
            <a:r>
              <a:rPr lang="tr-TR" sz="2800" dirty="0">
                <a:solidFill>
                  <a:srgbClr val="0000CC"/>
                </a:solidFill>
              </a:rPr>
              <a:t>31</a:t>
            </a:r>
          </a:p>
          <a:p>
            <a:r>
              <a:rPr lang="tr-TR" sz="2800" dirty="0"/>
              <a:t>İngilizce 420</a:t>
            </a:r>
          </a:p>
          <a:p>
            <a:r>
              <a:rPr lang="tr-TR" sz="2800" dirty="0"/>
              <a:t>Sözlük </a:t>
            </a:r>
            <a:r>
              <a:rPr lang="tr-TR" sz="2800" dirty="0">
                <a:solidFill>
                  <a:srgbClr val="FF0000"/>
                </a:solidFill>
              </a:rPr>
              <a:t>-3 </a:t>
            </a:r>
            <a:r>
              <a:rPr lang="tr-TR" sz="2800" dirty="0"/>
              <a:t>(4. tablo)</a:t>
            </a:r>
          </a:p>
          <a:p>
            <a:r>
              <a:rPr lang="tr-TR" sz="2800" dirty="0"/>
              <a:t>Almanca -</a:t>
            </a:r>
            <a:r>
              <a:rPr lang="tr-TR" sz="2800" dirty="0">
                <a:solidFill>
                  <a:srgbClr val="0000CC"/>
                </a:solidFill>
              </a:rPr>
              <a:t>31</a:t>
            </a:r>
            <a:r>
              <a:rPr lang="tr-TR" sz="2800" dirty="0"/>
              <a:t>(6. tablo)</a:t>
            </a:r>
          </a:p>
          <a:p>
            <a:endParaRPr lang="tr-TR" sz="2800" dirty="0"/>
          </a:p>
          <a:p>
            <a:r>
              <a:rPr lang="tr-TR" sz="2800" dirty="0"/>
              <a:t>Türkçe (413) ve Osmanlıca (419.3) kelimeleri ile başlayan sözlüklerin belirtilen numaralarda verilmesi talimatı vardır.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54685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Sınıflama sistemi: Numara üretme: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tr-TR" sz="2800" dirty="0"/>
              <a:t>Cetvellerden bulunan temel numaralara </a:t>
            </a:r>
          </a:p>
          <a:p>
            <a:endParaRPr lang="tr-TR" sz="2800" dirty="0"/>
          </a:p>
          <a:p>
            <a:r>
              <a:rPr lang="tr-TR" sz="2800" dirty="0"/>
              <a:t>Eserin sunuluş biçimine göre 1. tablodan ekleme yapılır.</a:t>
            </a:r>
          </a:p>
          <a:p>
            <a:r>
              <a:rPr lang="tr-TR" dirty="0" smtClean="0"/>
              <a:t>	027.4 Halk kütüphaneler</a:t>
            </a:r>
          </a:p>
          <a:p>
            <a:r>
              <a:rPr lang="tr-TR" dirty="0" smtClean="0"/>
              <a:t>	1.Tabloda standartlar </a:t>
            </a:r>
            <a:r>
              <a:rPr lang="tr-TR" dirty="0" smtClean="0">
                <a:solidFill>
                  <a:srgbClr val="FF0000"/>
                </a:solidFill>
              </a:rPr>
              <a:t>0218</a:t>
            </a:r>
          </a:p>
          <a:p>
            <a:r>
              <a:rPr lang="tr-TR" dirty="0" smtClean="0"/>
              <a:t>Halk kütüphaneleri ile ilgili bir standardın konu numarası: 027.1</a:t>
            </a:r>
            <a:r>
              <a:rPr lang="tr-TR" dirty="0" smtClean="0">
                <a:solidFill>
                  <a:srgbClr val="FF0000"/>
                </a:solidFill>
              </a:rPr>
              <a:t>0218</a:t>
            </a:r>
          </a:p>
          <a:p>
            <a:endParaRPr lang="tr-TR" dirty="0" smtClean="0"/>
          </a:p>
          <a:p>
            <a:r>
              <a:rPr lang="tr-TR" dirty="0" smtClean="0"/>
              <a:t>Tablolardan temel numaraya yapılan eklemelerde sağdaki sıfırlar atılır.</a:t>
            </a:r>
          </a:p>
          <a:p>
            <a:r>
              <a:rPr lang="tr-TR" dirty="0"/>
              <a:t>	</a:t>
            </a:r>
            <a:r>
              <a:rPr lang="tr-TR" dirty="0" smtClean="0"/>
              <a:t>700 Güzel sanatlar</a:t>
            </a:r>
          </a:p>
          <a:p>
            <a:r>
              <a:rPr lang="tr-TR" dirty="0" smtClean="0"/>
              <a:t>	1. tablo: </a:t>
            </a:r>
            <a:r>
              <a:rPr lang="tr-TR" dirty="0" smtClean="0">
                <a:solidFill>
                  <a:srgbClr val="FF0000"/>
                </a:solidFill>
              </a:rPr>
              <a:t>03</a:t>
            </a:r>
            <a:r>
              <a:rPr lang="tr-TR" dirty="0" smtClean="0"/>
              <a:t> ansiklopedi ve sözlükler</a:t>
            </a:r>
          </a:p>
          <a:p>
            <a:r>
              <a:rPr lang="tr-TR" dirty="0" smtClean="0"/>
              <a:t>Sanat Ansiklopedisi konu numarası 7</a:t>
            </a:r>
            <a:r>
              <a:rPr lang="tr-TR" dirty="0" smtClean="0">
                <a:solidFill>
                  <a:srgbClr val="FF0000"/>
                </a:solidFill>
              </a:rPr>
              <a:t>03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489321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Sınıflama sistemi: Numara üretme: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tr-TR" sz="2800" dirty="0"/>
              <a:t>Cetvellerden bulunan temel numaralara </a:t>
            </a:r>
          </a:p>
          <a:p>
            <a:endParaRPr lang="tr-TR" sz="2800" dirty="0"/>
          </a:p>
          <a:p>
            <a:r>
              <a:rPr lang="tr-TR" sz="2800" dirty="0"/>
              <a:t>Eserin konusunun coğrafik alt konusuna göre 2. tablodan ekleme yapılır.</a:t>
            </a:r>
          </a:p>
          <a:p>
            <a:r>
              <a:rPr lang="tr-TR" dirty="0" smtClean="0"/>
              <a:t>	378 yüksek öğretim</a:t>
            </a:r>
          </a:p>
          <a:p>
            <a:r>
              <a:rPr lang="tr-TR" dirty="0" smtClean="0"/>
              <a:t>	2.Tabloda Türkiye </a:t>
            </a:r>
            <a:r>
              <a:rPr lang="tr-TR" dirty="0" smtClean="0">
                <a:solidFill>
                  <a:srgbClr val="FF0000"/>
                </a:solidFill>
              </a:rPr>
              <a:t>-561</a:t>
            </a:r>
          </a:p>
          <a:p>
            <a:r>
              <a:rPr lang="tr-TR" dirty="0" smtClean="0"/>
              <a:t>Türkiye’de yüksek öğretim ile ilgili eserin konu numarası: 378.</a:t>
            </a:r>
            <a:r>
              <a:rPr lang="tr-TR" dirty="0" smtClean="0">
                <a:solidFill>
                  <a:srgbClr val="FF0000"/>
                </a:solidFill>
              </a:rPr>
              <a:t>561</a:t>
            </a:r>
          </a:p>
          <a:p>
            <a:r>
              <a:rPr lang="tr-TR" dirty="0" smtClean="0"/>
              <a:t>Bu eklemenin yapılabilmesi için cetvellerdeki konu numarasında temel numaraya 2. tablodan ekleyeniz yönlendirmesinin bulunması gerekir.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Yönlendirme yoksa  09 ile 2. tablodan ekleme yapılır.</a:t>
            </a:r>
          </a:p>
          <a:p>
            <a:endParaRPr lang="tr-TR" dirty="0" smtClean="0">
              <a:solidFill>
                <a:srgbClr val="FF0000"/>
              </a:solidFill>
            </a:endParaRPr>
          </a:p>
          <a:p>
            <a:r>
              <a:rPr lang="tr-TR" dirty="0" err="1" smtClean="0"/>
              <a:t>İhtacaat</a:t>
            </a:r>
            <a:r>
              <a:rPr lang="tr-TR" dirty="0" smtClean="0"/>
              <a:t> 380.1 (Tablo ikiden ekleyiniz yönlendirmesi yok</a:t>
            </a:r>
          </a:p>
          <a:p>
            <a:r>
              <a:rPr lang="tr-TR" dirty="0" err="1" smtClean="0"/>
              <a:t>Türkiyede</a:t>
            </a:r>
            <a:r>
              <a:rPr lang="tr-TR" dirty="0" smtClean="0"/>
              <a:t> </a:t>
            </a:r>
            <a:r>
              <a:rPr lang="tr-TR" dirty="0" err="1" smtClean="0"/>
              <a:t>ihracaat</a:t>
            </a:r>
            <a:r>
              <a:rPr lang="tr-TR" dirty="0" smtClean="0"/>
              <a:t> 380.1</a:t>
            </a:r>
            <a:r>
              <a:rPr lang="tr-TR" dirty="0" smtClean="0">
                <a:solidFill>
                  <a:srgbClr val="FF0000"/>
                </a:solidFill>
              </a:rPr>
              <a:t>09</a:t>
            </a:r>
            <a:r>
              <a:rPr lang="tr-TR" dirty="0" smtClean="0"/>
              <a:t>561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970656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1979"/>
            <a:ext cx="7434470" cy="914400"/>
          </a:xfrm>
        </p:spPr>
        <p:txBody>
          <a:bodyPr>
            <a:normAutofit/>
          </a:bodyPr>
          <a:lstStyle/>
          <a:p>
            <a:r>
              <a:rPr lang="tr-TR" sz="3600" dirty="0"/>
              <a:t>Sınıflama sistemi: Numara üretme: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1537546"/>
            <a:ext cx="9144000" cy="5320455"/>
          </a:xfrm>
        </p:spPr>
        <p:txBody>
          <a:bodyPr>
            <a:normAutofit/>
          </a:bodyPr>
          <a:lstStyle/>
          <a:p>
            <a:r>
              <a:rPr lang="tr-TR" sz="2800" dirty="0"/>
              <a:t>Edebiyat Tablosu(3. Tablo) sadece 800 edebiyatlarda kullanılır ve tablonun içeri temel edebiyat konularında cetvellerde verilmiştir.</a:t>
            </a:r>
          </a:p>
          <a:p>
            <a:r>
              <a:rPr lang="tr-TR" sz="2800" dirty="0">
                <a:solidFill>
                  <a:srgbClr val="FF0000"/>
                </a:solidFill>
              </a:rPr>
              <a:t>811 Türkçe şiir          833 Almanca Roman</a:t>
            </a:r>
          </a:p>
          <a:p>
            <a:endParaRPr lang="tr-TR" sz="2800" dirty="0">
              <a:solidFill>
                <a:srgbClr val="FF0000"/>
              </a:solidFill>
            </a:endParaRPr>
          </a:p>
          <a:p>
            <a:r>
              <a:rPr lang="tr-TR" sz="2800" dirty="0"/>
              <a:t>Cetvellerde bu tür ayrıntının verilmediği edebiyatlarda tablo üçteki bölümlemeden yararlanılır.</a:t>
            </a:r>
            <a:endParaRPr lang="tr-TR" dirty="0" smtClean="0"/>
          </a:p>
          <a:p>
            <a:r>
              <a:rPr lang="tr-TR" dirty="0" smtClean="0"/>
              <a:t>-</a:t>
            </a:r>
            <a:r>
              <a:rPr lang="tr-TR" dirty="0" smtClean="0">
                <a:solidFill>
                  <a:srgbClr val="FF0000"/>
                </a:solidFill>
              </a:rPr>
              <a:t>1</a:t>
            </a:r>
            <a:r>
              <a:rPr lang="tr-TR" dirty="0" smtClean="0"/>
              <a:t> şiir 			Rusça Roman  891.7</a:t>
            </a:r>
            <a:r>
              <a:rPr lang="tr-TR" dirty="0" smtClean="0">
                <a:solidFill>
                  <a:srgbClr val="FF0000"/>
                </a:solidFill>
              </a:rPr>
              <a:t>3</a:t>
            </a:r>
          </a:p>
          <a:p>
            <a:r>
              <a:rPr lang="tr-TR" dirty="0" smtClean="0"/>
              <a:t>-</a:t>
            </a:r>
            <a:r>
              <a:rPr lang="tr-TR" dirty="0" smtClean="0">
                <a:solidFill>
                  <a:srgbClr val="FF0000"/>
                </a:solidFill>
              </a:rPr>
              <a:t>2</a:t>
            </a:r>
            <a:r>
              <a:rPr lang="tr-TR" dirty="0" smtClean="0"/>
              <a:t> Dram 		Farsça şiir        891.5</a:t>
            </a:r>
            <a:r>
              <a:rPr lang="tr-TR" dirty="0" smtClean="0">
                <a:solidFill>
                  <a:srgbClr val="FF0000"/>
                </a:solidFill>
              </a:rPr>
              <a:t>1</a:t>
            </a:r>
          </a:p>
          <a:p>
            <a:r>
              <a:rPr lang="tr-TR" dirty="0" smtClean="0"/>
              <a:t>-</a:t>
            </a:r>
            <a:r>
              <a:rPr lang="tr-TR" dirty="0" smtClean="0">
                <a:solidFill>
                  <a:srgbClr val="FF0000"/>
                </a:solidFill>
              </a:rPr>
              <a:t>3 </a:t>
            </a:r>
            <a:r>
              <a:rPr lang="tr-TR" dirty="0" smtClean="0"/>
              <a:t>Roman-hikaye</a:t>
            </a:r>
          </a:p>
        </p:txBody>
      </p:sp>
    </p:spTree>
    <p:extLst>
      <p:ext uri="{BB962C8B-B14F-4D97-AF65-F5344CB8AC3E}">
        <p14:creationId xmlns:p14="http://schemas.microsoft.com/office/powerpoint/2010/main" val="1210149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754</Words>
  <Application>Microsoft Office PowerPoint</Application>
  <PresentationFormat>Geniş ekran</PresentationFormat>
  <Paragraphs>112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 Dewey Onlu Sınıflama Sistemi: Yardımcı Tablolar</vt:lpstr>
      <vt:lpstr>Yardımcı tablolardan numara ekleme</vt:lpstr>
      <vt:lpstr>Yardımcı tablolardan numara ekleme</vt:lpstr>
      <vt:lpstr>Yardımcı tablolardan numara ekleme</vt:lpstr>
      <vt:lpstr>Yardımcı tablolardan numara ekleme</vt:lpstr>
      <vt:lpstr>Yardımcı tablolardan numara ekleme</vt:lpstr>
      <vt:lpstr>Sınıflama sistemi: Numara üretme: </vt:lpstr>
      <vt:lpstr>Sınıflama sistemi: Numara üretme: </vt:lpstr>
      <vt:lpstr>Sınıflama sistemi: Numara üretme: </vt:lpstr>
      <vt:lpstr>Sınıflama sistemi: Numara üretme: </vt:lpstr>
      <vt:lpstr>Sınıflama sistemi: Numara üretme: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Sınıflama: giriş</dc:title>
  <dc:creator>Dogan Atılgan</dc:creator>
  <cp:lastModifiedBy>Doğan ATILGAN</cp:lastModifiedBy>
  <cp:revision>3</cp:revision>
  <dcterms:created xsi:type="dcterms:W3CDTF">2020-02-17T07:52:53Z</dcterms:created>
  <dcterms:modified xsi:type="dcterms:W3CDTF">2020-06-04T10:16:54Z</dcterms:modified>
</cp:coreProperties>
</file>