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E0CA3C-FB72-48BB-916D-B46EEC44E807}" type="datetimeFigureOut">
              <a:rPr lang="tr-TR" smtClean="0"/>
              <a:t>12.02.2021</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87CF02-A8BF-431B-821E-A11264452A61}" type="slidenum">
              <a:rPr lang="tr-TR" smtClean="0"/>
              <a:t>‹#›</a:t>
            </a:fld>
            <a:endParaRPr lang="tr-TR"/>
          </a:p>
        </p:txBody>
      </p:sp>
    </p:spTree>
    <p:extLst>
      <p:ext uri="{BB962C8B-B14F-4D97-AF65-F5344CB8AC3E}">
        <p14:creationId xmlns:p14="http://schemas.microsoft.com/office/powerpoint/2010/main" val="3944843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C6810A-F47D-4714-B956-70C901154100}" type="slidenum">
              <a:rPr lang="tr-TR" altLang="tr-TR"/>
              <a:pPr/>
              <a:t>4</a:t>
            </a:fld>
            <a:endParaRPr lang="tr-TR" altLang="tr-T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53703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F383FE-065B-4E2D-9D02-724549385BAB}" type="slidenum">
              <a:rPr lang="tr-TR" altLang="tr-TR"/>
              <a:pPr/>
              <a:t>5</a:t>
            </a:fld>
            <a:endParaRPr lang="tr-TR" altLang="tr-T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3125391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2217F8-C305-47E3-851D-35C860B54B30}" type="slidenum">
              <a:rPr lang="tr-TR" altLang="tr-TR"/>
              <a:pPr/>
              <a:t>6</a:t>
            </a:fld>
            <a:endParaRPr lang="tr-TR" altLang="tr-TR"/>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4269133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D9772F-BC79-4BBB-B753-70898CC79B97}" type="slidenum">
              <a:rPr lang="tr-TR" altLang="tr-TR"/>
              <a:pPr/>
              <a:t>7</a:t>
            </a:fld>
            <a:endParaRPr lang="tr-TR" altLang="tr-TR"/>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2204339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71D326-5E6E-47FA-B355-993E1F0AC992}" type="slidenum">
              <a:rPr lang="tr-TR" altLang="tr-TR"/>
              <a:pPr/>
              <a:t>8</a:t>
            </a:fld>
            <a:endParaRPr lang="tr-TR" altLang="tr-TR"/>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95531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D34922-8C6D-48BF-9355-8FE448FC0083}" type="slidenum">
              <a:rPr lang="tr-TR" altLang="tr-TR"/>
              <a:pPr/>
              <a:t>9</a:t>
            </a:fld>
            <a:endParaRPr lang="tr-TR" altLang="tr-TR"/>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3587758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12.02.2021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a:t>Mühendislikte </a:t>
            </a:r>
            <a:r>
              <a:rPr lang="tr-TR" dirty="0"/>
              <a:t>Çizim Tekniği</a:t>
            </a:r>
            <a:endParaRPr lang="en-US" dirty="0"/>
          </a:p>
        </p:txBody>
      </p:sp>
      <p:sp>
        <p:nvSpPr>
          <p:cNvPr id="3" name="Alt Başlık 2"/>
          <p:cNvSpPr>
            <a:spLocks noGrp="1"/>
          </p:cNvSpPr>
          <p:nvPr>
            <p:ph type="subTitle" idx="1"/>
          </p:nvPr>
        </p:nvSpPr>
        <p:spPr/>
        <p:txBody>
          <a:bodyPr/>
          <a:lstStyle/>
          <a:p>
            <a:r>
              <a:rPr lang="tr-TR"/>
              <a:t>4/5.hafta</a:t>
            </a:r>
            <a:endParaRPr lang="tr-TR" dirty="0"/>
          </a:p>
          <a:p>
            <a:r>
              <a:rPr lang="tr-TR" dirty="0" err="1"/>
              <a:t>Doç.Dr</a:t>
            </a:r>
            <a:r>
              <a:rPr lang="tr-TR" dirty="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 Haftalık Programı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a:t>1. hafta</a:t>
            </a:r>
            <a:r>
              <a:rPr lang="tr-TR" dirty="0"/>
              <a:t>	</a:t>
            </a:r>
            <a:r>
              <a:rPr lang="en-US" dirty="0" err="1"/>
              <a:t>Teknik</a:t>
            </a:r>
            <a:r>
              <a:rPr lang="en-US" dirty="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a:t>		</a:t>
            </a:r>
            <a:r>
              <a:rPr lang="en-US" dirty="0" err="1"/>
              <a:t>güncel</a:t>
            </a:r>
            <a:r>
              <a:rPr lang="en-US" dirty="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a:p>
          <a:p>
            <a:pPr marL="0" indent="0">
              <a:buNone/>
            </a:pPr>
            <a:r>
              <a:rPr lang="tr-TR" b="1" dirty="0"/>
              <a:t>2. hafta</a:t>
            </a:r>
            <a:r>
              <a:rPr lang="tr-TR" dirty="0"/>
              <a:t>	</a:t>
            </a:r>
            <a:r>
              <a:rPr lang="en-US" dirty="0" err="1"/>
              <a:t>Mühendislik</a:t>
            </a:r>
            <a:r>
              <a:rPr lang="en-US" dirty="0"/>
              <a:t> </a:t>
            </a:r>
            <a:r>
              <a:rPr lang="en-US" dirty="0" err="1"/>
              <a:t>çizimine</a:t>
            </a:r>
            <a:r>
              <a:rPr lang="en-US" dirty="0"/>
              <a:t> </a:t>
            </a:r>
            <a:r>
              <a:rPr lang="en-US" dirty="0" err="1"/>
              <a:t>giriş</a:t>
            </a:r>
            <a:r>
              <a:rPr lang="en-US" dirty="0"/>
              <a:t>, </a:t>
            </a:r>
            <a:r>
              <a:rPr lang="tr-TR" dirty="0"/>
              <a:t>uygulamalar</a:t>
            </a:r>
            <a:r>
              <a:rPr lang="en-US" dirty="0"/>
              <a:t> </a:t>
            </a:r>
            <a:endParaRPr lang="tr-TR" dirty="0"/>
          </a:p>
          <a:p>
            <a:pPr marL="0" indent="0">
              <a:buNone/>
            </a:pPr>
            <a:r>
              <a:rPr lang="tr-TR" b="1" dirty="0"/>
              <a:t>3. hafta</a:t>
            </a:r>
            <a:r>
              <a:rPr lang="tr-TR" dirty="0"/>
              <a:t>	</a:t>
            </a:r>
            <a:r>
              <a:rPr lang="en-US" dirty="0" err="1"/>
              <a:t>Yardımcı</a:t>
            </a:r>
            <a:r>
              <a:rPr lang="en-US" dirty="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a:t>,görünüş, kat planı çizimleri temel 		kurallar</a:t>
            </a:r>
          </a:p>
          <a:p>
            <a:pPr marL="0" indent="0">
              <a:buNone/>
            </a:pPr>
            <a:r>
              <a:rPr lang="tr-TR" b="1" dirty="0"/>
              <a:t>4. hafta</a:t>
            </a:r>
            <a:r>
              <a:rPr lang="tr-TR" dirty="0"/>
              <a:t>	</a:t>
            </a:r>
            <a:r>
              <a:rPr lang="en-US" dirty="0" err="1"/>
              <a:t>Boyutlandırma</a:t>
            </a:r>
            <a:r>
              <a:rPr lang="en-US" dirty="0"/>
              <a:t> </a:t>
            </a:r>
            <a:r>
              <a:rPr lang="en-US" dirty="0" err="1"/>
              <a:t>ve</a:t>
            </a:r>
            <a:r>
              <a:rPr lang="en-US" dirty="0"/>
              <a:t> </a:t>
            </a:r>
            <a:r>
              <a:rPr lang="en-US" dirty="0" err="1"/>
              <a:t>detaylandırma</a:t>
            </a:r>
            <a:endParaRPr lang="tr-TR" dirty="0"/>
          </a:p>
          <a:p>
            <a:pPr marL="0" indent="0">
              <a:buNone/>
            </a:pPr>
            <a:r>
              <a:rPr lang="tr-TR" b="1" dirty="0"/>
              <a:t>5. hafta</a:t>
            </a:r>
            <a:r>
              <a:rPr lang="tr-TR" dirty="0"/>
              <a:t>	</a:t>
            </a:r>
            <a:r>
              <a:rPr lang="en-US" dirty="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a:t>Örnek kat </a:t>
            </a:r>
            <a:r>
              <a:rPr lang="en-US" dirty="0" err="1"/>
              <a:t>planı</a:t>
            </a:r>
            <a:r>
              <a:rPr lang="en-US" dirty="0"/>
              <a:t> </a:t>
            </a:r>
            <a:r>
              <a:rPr lang="en-US" dirty="0" err="1"/>
              <a:t>çizimi</a:t>
            </a:r>
            <a:r>
              <a:rPr lang="en-US" dirty="0"/>
              <a:t> </a:t>
            </a:r>
            <a:r>
              <a:rPr lang="en-US" dirty="0" err="1"/>
              <a:t>ile</a:t>
            </a:r>
            <a:r>
              <a:rPr lang="en-US" dirty="0"/>
              <a:t> </a:t>
            </a:r>
            <a:r>
              <a:rPr lang="tr-TR" dirty="0"/>
              <a:t>		uygulama</a:t>
            </a:r>
          </a:p>
          <a:p>
            <a:pPr marL="0" indent="0">
              <a:buNone/>
            </a:pPr>
            <a:r>
              <a:rPr lang="tr-TR" b="1" dirty="0"/>
              <a:t>6.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7.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8.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9.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10.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11.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12. hafta </a:t>
            </a:r>
            <a:r>
              <a:rPr lang="tr-TR" dirty="0"/>
              <a:t>	Proje okuma</a:t>
            </a:r>
          </a:p>
          <a:p>
            <a:pPr marL="0" indent="0">
              <a:buNone/>
            </a:pPr>
            <a:r>
              <a:rPr lang="tr-TR" b="1" dirty="0"/>
              <a:t>13. hafta </a:t>
            </a:r>
            <a:r>
              <a:rPr lang="tr-TR" dirty="0"/>
              <a:t>	Proje hazırlama ve sunum</a:t>
            </a:r>
          </a:p>
          <a:p>
            <a:pPr marL="0" indent="0">
              <a:buNone/>
            </a:pPr>
            <a:r>
              <a:rPr lang="tr-TR" b="1" dirty="0"/>
              <a:t>14. hafta</a:t>
            </a:r>
            <a:r>
              <a:rPr lang="tr-TR" dirty="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Derste kullanılabilecek kaynaklar</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7688027"/>
              </p:ext>
            </p:extLst>
          </p:nvPr>
        </p:nvGraphicFramePr>
        <p:xfrm>
          <a:off x="467544" y="1628800"/>
          <a:ext cx="7632848" cy="4856889"/>
        </p:xfrm>
        <a:graphic>
          <a:graphicData uri="http://schemas.openxmlformats.org/drawingml/2006/table">
            <a:tbl>
              <a:tblPr/>
              <a:tblGrid>
                <a:gridCol w="7632848">
                  <a:extLst>
                    <a:ext uri="{9D8B030D-6E8A-4147-A177-3AD203B41FA5}">
                      <a16:colId xmlns:a16="http://schemas.microsoft.com/office/drawing/2014/main" val="20000"/>
                    </a:ext>
                  </a:extLst>
                </a:gridCol>
              </a:tblGrid>
              <a:tr h="1057468">
                <a:tc>
                  <a:txBody>
                    <a:bodyPr/>
                    <a:lstStyle/>
                    <a:p>
                      <a:r>
                        <a:rPr lang="tr-TR" sz="2000" dirty="0"/>
                        <a:t>1. </a:t>
                      </a:r>
                      <a:r>
                        <a:rPr lang="en-US" sz="2000" dirty="0" err="1"/>
                        <a:t>Teknik</a:t>
                      </a:r>
                      <a:r>
                        <a:rPr lang="en-US" sz="2000" dirty="0"/>
                        <a:t> </a:t>
                      </a:r>
                      <a:r>
                        <a:rPr lang="en-US" sz="2000" dirty="0" err="1"/>
                        <a:t>Resim</a:t>
                      </a:r>
                      <a:r>
                        <a:rPr lang="en-US" sz="2000" dirty="0"/>
                        <a:t> </a:t>
                      </a:r>
                      <a:r>
                        <a:rPr lang="en-US" sz="2000" dirty="0" err="1"/>
                        <a:t>ve</a:t>
                      </a:r>
                      <a:r>
                        <a:rPr lang="en-US" sz="2000" dirty="0"/>
                        <a:t> </a:t>
                      </a:r>
                      <a:r>
                        <a:rPr lang="en-US" sz="2000" dirty="0" err="1"/>
                        <a:t>İnşaat</a:t>
                      </a:r>
                      <a:r>
                        <a:rPr lang="en-US" sz="2000" dirty="0"/>
                        <a:t> </a:t>
                      </a:r>
                      <a:r>
                        <a:rPr lang="en-US" sz="2000" dirty="0" err="1"/>
                        <a:t>çizim</a:t>
                      </a:r>
                      <a:r>
                        <a:rPr lang="en-US" sz="2000" dirty="0"/>
                        <a:t> </a:t>
                      </a:r>
                      <a:r>
                        <a:rPr lang="en-US" sz="2000" dirty="0" err="1"/>
                        <a:t>tekniğine</a:t>
                      </a:r>
                      <a:r>
                        <a:rPr lang="en-US" sz="2000" dirty="0"/>
                        <a:t> </a:t>
                      </a:r>
                      <a:r>
                        <a:rPr lang="en-US" sz="2000" dirty="0" err="1"/>
                        <a:t>ilişkin</a:t>
                      </a:r>
                      <a:r>
                        <a:rPr lang="en-US" sz="2000" dirty="0"/>
                        <a:t> </a:t>
                      </a:r>
                      <a:r>
                        <a:rPr lang="en-US" sz="2000" dirty="0" err="1"/>
                        <a:t>güncel</a:t>
                      </a:r>
                      <a:r>
                        <a:rPr lang="en-US" sz="2000" dirty="0"/>
                        <a:t> </a:t>
                      </a:r>
                      <a:r>
                        <a:rPr lang="en-US" sz="2000" dirty="0" err="1"/>
                        <a:t>kitap</a:t>
                      </a:r>
                      <a:r>
                        <a:rPr lang="en-US" sz="2000" dirty="0"/>
                        <a:t> </a:t>
                      </a:r>
                      <a:r>
                        <a:rPr lang="en-US" sz="2000" dirty="0" err="1"/>
                        <a:t>ve</a:t>
                      </a:r>
                      <a:r>
                        <a:rPr lang="en-US" sz="2000" dirty="0"/>
                        <a:t> internet </a:t>
                      </a:r>
                      <a:r>
                        <a:rPr lang="en-US" sz="2000" dirty="0" err="1"/>
                        <a:t>kaynakları</a:t>
                      </a:r>
                      <a:r>
                        <a:rPr lang="en-US" sz="2000" dirty="0"/>
                        <a:t>.</a:t>
                      </a:r>
                    </a:p>
                  </a:txBody>
                  <a:tcPr marL="42299" marR="42299" marT="21149" marB="21149" anchor="ctr">
                    <a:lnL>
                      <a:noFill/>
                    </a:lnL>
                    <a:lnR>
                      <a:noFill/>
                    </a:lnR>
                    <a:lnT>
                      <a:noFill/>
                    </a:lnT>
                    <a:lnB>
                      <a:noFill/>
                    </a:lnB>
                  </a:tcPr>
                </a:tc>
                <a:extLst>
                  <a:ext uri="{0D108BD9-81ED-4DB2-BD59-A6C34878D82A}">
                    <a16:rowId xmlns:a16="http://schemas.microsoft.com/office/drawing/2014/main" val="10000"/>
                  </a:ext>
                </a:extLst>
              </a:tr>
              <a:tr h="1311260">
                <a:tc>
                  <a:txBody>
                    <a:bodyPr/>
                    <a:lstStyle/>
                    <a:p>
                      <a:r>
                        <a:rPr lang="tr-TR" sz="2000" dirty="0"/>
                        <a:t>2.</a:t>
                      </a:r>
                      <a:r>
                        <a:rPr lang="tr-TR" sz="2000" baseline="0" dirty="0"/>
                        <a:t> </a:t>
                      </a:r>
                      <a:r>
                        <a:rPr lang="en-US" sz="2000" dirty="0"/>
                        <a:t>AUTOCAD </a:t>
                      </a:r>
                      <a:r>
                        <a:rPr lang="en-US" sz="2000" dirty="0" err="1"/>
                        <a:t>Bilgisayar</a:t>
                      </a:r>
                      <a:r>
                        <a:rPr lang="en-US" sz="2000" dirty="0"/>
                        <a:t> </a:t>
                      </a:r>
                      <a:r>
                        <a:rPr lang="en-US" sz="2000" dirty="0" err="1"/>
                        <a:t>paket</a:t>
                      </a:r>
                      <a:r>
                        <a:rPr lang="en-US" sz="2000" dirty="0"/>
                        <a:t> </a:t>
                      </a:r>
                      <a:r>
                        <a:rPr lang="en-US" sz="2000" dirty="0" err="1"/>
                        <a:t>programı</a:t>
                      </a:r>
                      <a:r>
                        <a:rPr lang="en-US" sz="2000" dirty="0"/>
                        <a:t> </a:t>
                      </a:r>
                      <a:r>
                        <a:rPr lang="en-US" sz="2000" dirty="0" err="1"/>
                        <a:t>ile</a:t>
                      </a:r>
                      <a:r>
                        <a:rPr lang="en-US" sz="2000" dirty="0"/>
                        <a:t> </a:t>
                      </a:r>
                      <a:r>
                        <a:rPr lang="en-US" sz="2000" dirty="0" err="1"/>
                        <a:t>ilgili</a:t>
                      </a:r>
                      <a:r>
                        <a:rPr lang="en-US" sz="2000" dirty="0"/>
                        <a:t> </a:t>
                      </a:r>
                      <a:r>
                        <a:rPr lang="en-US" sz="2000" dirty="0" err="1"/>
                        <a:t>güncel</a:t>
                      </a:r>
                      <a:r>
                        <a:rPr lang="en-US" sz="2000" dirty="0"/>
                        <a:t> </a:t>
                      </a:r>
                      <a:r>
                        <a:rPr lang="en-US" sz="2000" dirty="0" err="1"/>
                        <a:t>kullanıma</a:t>
                      </a:r>
                      <a:r>
                        <a:rPr lang="en-US" sz="2000" dirty="0"/>
                        <a:t> </a:t>
                      </a:r>
                      <a:r>
                        <a:rPr lang="en-US" sz="2000" dirty="0" err="1"/>
                        <a:t>yönelik</a:t>
                      </a:r>
                      <a:r>
                        <a:rPr lang="en-US" sz="2000" dirty="0"/>
                        <a:t> internet </a:t>
                      </a:r>
                      <a:r>
                        <a:rPr lang="en-US" sz="2000" dirty="0" err="1"/>
                        <a:t>kaynakları</a:t>
                      </a:r>
                      <a:r>
                        <a:rPr lang="en-US" sz="2000" dirty="0"/>
                        <a:t> </a:t>
                      </a:r>
                      <a:r>
                        <a:rPr lang="en-US" sz="2000" dirty="0" err="1"/>
                        <a:t>ve</a:t>
                      </a:r>
                      <a:r>
                        <a:rPr lang="en-US" sz="2000" dirty="0"/>
                        <a:t> </a:t>
                      </a:r>
                      <a:r>
                        <a:rPr lang="en-US" sz="2000" dirty="0" err="1"/>
                        <a:t>basılı</a:t>
                      </a:r>
                      <a:r>
                        <a:rPr lang="en-US" sz="2000" dirty="0"/>
                        <a:t> </a:t>
                      </a:r>
                      <a:r>
                        <a:rPr lang="en-US" sz="2000" dirty="0" err="1"/>
                        <a:t>kitaplar</a:t>
                      </a:r>
                      <a:r>
                        <a:rPr lang="en-US" sz="2000" dirty="0"/>
                        <a:t> </a:t>
                      </a:r>
                    </a:p>
                  </a:txBody>
                  <a:tcPr marL="42299" marR="42299" marT="21149" marB="21149" anchor="ctr">
                    <a:lnL>
                      <a:noFill/>
                    </a:lnL>
                    <a:lnR>
                      <a:noFill/>
                    </a:lnR>
                    <a:lnT>
                      <a:noFill/>
                    </a:lnT>
                    <a:lnB>
                      <a:noFill/>
                    </a:lnB>
                  </a:tcPr>
                </a:tc>
                <a:extLst>
                  <a:ext uri="{0D108BD9-81ED-4DB2-BD59-A6C34878D82A}">
                    <a16:rowId xmlns:a16="http://schemas.microsoft.com/office/drawing/2014/main" val="10001"/>
                  </a:ext>
                </a:extLst>
              </a:tr>
              <a:tr h="549883">
                <a:tc>
                  <a:txBody>
                    <a:bodyPr/>
                    <a:lstStyle/>
                    <a:p>
                      <a:r>
                        <a:rPr lang="tr-TR" sz="2000" dirty="0"/>
                        <a:t>3. </a:t>
                      </a:r>
                      <a:r>
                        <a:rPr lang="en-US" sz="2000" dirty="0"/>
                        <a:t>AutoCAD 20</a:t>
                      </a:r>
                      <a:r>
                        <a:rPr lang="tr-TR" sz="2000" dirty="0"/>
                        <a:t>..</a:t>
                      </a:r>
                      <a:r>
                        <a:rPr lang="en-US" sz="2000" dirty="0"/>
                        <a:t> </a:t>
                      </a:r>
                      <a:r>
                        <a:rPr lang="en-US" sz="2000" dirty="0" err="1"/>
                        <a:t>manuel</a:t>
                      </a:r>
                      <a:r>
                        <a:rPr lang="en-US" sz="2000" dirty="0"/>
                        <a:t>, www.autodesk.com </a:t>
                      </a:r>
                    </a:p>
                  </a:txBody>
                  <a:tcPr marL="42299" marR="42299" marT="21149" marB="21149" anchor="ctr">
                    <a:lnL>
                      <a:noFill/>
                    </a:lnL>
                    <a:lnR>
                      <a:noFill/>
                    </a:lnR>
                    <a:lnT>
                      <a:noFill/>
                    </a:lnT>
                    <a:lnB>
                      <a:noFill/>
                    </a:lnB>
                  </a:tcPr>
                </a:tc>
                <a:extLst>
                  <a:ext uri="{0D108BD9-81ED-4DB2-BD59-A6C34878D82A}">
                    <a16:rowId xmlns:a16="http://schemas.microsoft.com/office/drawing/2014/main" val="10002"/>
                  </a:ext>
                </a:extLst>
              </a:tr>
              <a:tr h="676780">
                <a:tc>
                  <a:txBody>
                    <a:bodyPr/>
                    <a:lstStyle/>
                    <a:p>
                      <a:r>
                        <a:rPr lang="tr-TR" sz="2000" dirty="0"/>
                        <a:t>4.</a:t>
                      </a:r>
                      <a:r>
                        <a:rPr lang="tr-TR" sz="2000" baseline="0" dirty="0"/>
                        <a:t> </a:t>
                      </a:r>
                      <a:r>
                        <a:rPr lang="en-US" sz="2000" dirty="0"/>
                        <a:t>AutoCAD 2010, </a:t>
                      </a:r>
                      <a:r>
                        <a:rPr lang="en-US" sz="2000" dirty="0" err="1"/>
                        <a:t>Kadir</a:t>
                      </a:r>
                      <a:r>
                        <a:rPr lang="en-US" sz="2000" dirty="0"/>
                        <a:t> </a:t>
                      </a:r>
                      <a:r>
                        <a:rPr lang="en-US" sz="2000" dirty="0" err="1"/>
                        <a:t>Gök</a:t>
                      </a:r>
                      <a:r>
                        <a:rPr lang="en-US" sz="2000" dirty="0"/>
                        <a:t>, </a:t>
                      </a:r>
                      <a:r>
                        <a:rPr lang="en-US" sz="2000" dirty="0" err="1"/>
                        <a:t>Seçkin</a:t>
                      </a:r>
                      <a:r>
                        <a:rPr lang="en-US" sz="2000" dirty="0"/>
                        <a:t> </a:t>
                      </a:r>
                      <a:r>
                        <a:rPr lang="en-US" sz="2000" dirty="0" err="1"/>
                        <a:t>Yayıncılık</a:t>
                      </a:r>
                      <a:r>
                        <a:rPr lang="en-US" sz="2000" dirty="0"/>
                        <a:t>, 2010. </a:t>
                      </a:r>
                    </a:p>
                  </a:txBody>
                  <a:tcPr marL="42299" marR="42299" marT="21149" marB="21149" anchor="ctr">
                    <a:lnL>
                      <a:noFill/>
                    </a:lnL>
                    <a:lnR>
                      <a:noFill/>
                    </a:lnR>
                    <a:lnT>
                      <a:noFill/>
                    </a:lnT>
                    <a:lnB>
                      <a:noFill/>
                    </a:lnB>
                  </a:tcPr>
                </a:tc>
                <a:extLst>
                  <a:ext uri="{0D108BD9-81ED-4DB2-BD59-A6C34878D82A}">
                    <a16:rowId xmlns:a16="http://schemas.microsoft.com/office/drawing/2014/main" val="10003"/>
                  </a:ext>
                </a:extLst>
              </a:tr>
              <a:tr h="930572">
                <a:tc>
                  <a:txBody>
                    <a:bodyPr/>
                    <a:lstStyle/>
                    <a:p>
                      <a:r>
                        <a:rPr lang="tr-TR" sz="2000" dirty="0"/>
                        <a:t>5. </a:t>
                      </a:r>
                      <a:r>
                        <a:rPr lang="en-US" sz="2000" dirty="0" err="1"/>
                        <a:t>Mimari</a:t>
                      </a:r>
                      <a:r>
                        <a:rPr lang="en-US" sz="2000" dirty="0"/>
                        <a:t> </a:t>
                      </a:r>
                      <a:r>
                        <a:rPr lang="en-US" sz="2000" dirty="0" err="1"/>
                        <a:t>Çizim</a:t>
                      </a:r>
                      <a:r>
                        <a:rPr lang="en-US" sz="2000" dirty="0"/>
                        <a:t> </a:t>
                      </a:r>
                      <a:r>
                        <a:rPr lang="en-US" sz="2000" dirty="0" err="1"/>
                        <a:t>Tekniği</a:t>
                      </a:r>
                      <a:r>
                        <a:rPr lang="en-US" sz="2000" dirty="0"/>
                        <a:t>, 2010. Mustafa </a:t>
                      </a:r>
                      <a:r>
                        <a:rPr lang="en-US" sz="2000" dirty="0" err="1"/>
                        <a:t>Akgün</a:t>
                      </a:r>
                      <a:r>
                        <a:rPr lang="en-US" sz="2000" dirty="0"/>
                        <a:t>, İTÜ, </a:t>
                      </a:r>
                      <a:r>
                        <a:rPr lang="en-US" sz="2000" dirty="0" err="1"/>
                        <a:t>Birsen</a:t>
                      </a:r>
                      <a:r>
                        <a:rPr lang="en-US" sz="2000" dirty="0"/>
                        <a:t> </a:t>
                      </a:r>
                      <a:r>
                        <a:rPr lang="en-US" sz="2000" dirty="0" err="1"/>
                        <a:t>Yayınları</a:t>
                      </a:r>
                      <a:r>
                        <a:rPr lang="en-US" sz="2000" dirty="0"/>
                        <a:t>, İstanbul. </a:t>
                      </a:r>
                      <a:endParaRPr lang="tr-TR" sz="2000" dirty="0"/>
                    </a:p>
                    <a:p>
                      <a:r>
                        <a:rPr lang="tr-TR" sz="2000" dirty="0"/>
                        <a:t>6. Derste öğrencilere verilecek olan uygulama çizim ve notları (her dönem güncellenmektedir)</a:t>
                      </a:r>
                      <a:endParaRPr lang="en-US" sz="2000" dirty="0"/>
                    </a:p>
                  </a:txBody>
                  <a:tcPr marL="42299" marR="42299" marT="21149" marB="21149" anchor="ctr">
                    <a:lnL>
                      <a:noFill/>
                    </a:lnL>
                    <a:lnR>
                      <a:noFill/>
                    </a:lnR>
                    <a:lnT>
                      <a:noFill/>
                    </a:lnT>
                    <a:lnB>
                      <a:noFill/>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79162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485900" y="1065611"/>
            <a:ext cx="6172200" cy="691753"/>
          </a:xfrm>
        </p:spPr>
        <p:txBody>
          <a:bodyPr/>
          <a:lstStyle/>
          <a:p>
            <a:r>
              <a:rPr lang="tr-TR" altLang="tr-TR" sz="2100"/>
              <a:t>PROJELEME </a:t>
            </a:r>
          </a:p>
        </p:txBody>
      </p:sp>
      <p:sp>
        <p:nvSpPr>
          <p:cNvPr id="19459" name="Rectangle 3"/>
          <p:cNvSpPr>
            <a:spLocks noGrp="1" noChangeArrowheads="1"/>
          </p:cNvSpPr>
          <p:nvPr>
            <p:ph type="body" idx="1"/>
          </p:nvPr>
        </p:nvSpPr>
        <p:spPr>
          <a:xfrm>
            <a:off x="1494235" y="1863328"/>
            <a:ext cx="6172200" cy="3394472"/>
          </a:xfrm>
        </p:spPr>
        <p:txBody>
          <a:bodyPr>
            <a:normAutofit lnSpcReduction="10000"/>
          </a:bodyPr>
          <a:lstStyle/>
          <a:p>
            <a:pPr algn="just"/>
            <a:r>
              <a:rPr lang="tr-TR" altLang="tr-TR"/>
              <a:t>Bu aşamada karar mekanizması projenin gerçekleştirilmesi için gerekli ödeneği sağlar. Çeşitli proje unsurlarının ayrıntılı inşaat projeleri (mimari, statik ve tesisat projeleri) yapılarak gerekli şartname ve dosyalar hazırlanır. </a:t>
            </a:r>
          </a:p>
        </p:txBody>
      </p:sp>
    </p:spTree>
    <p:extLst>
      <p:ext uri="{BB962C8B-B14F-4D97-AF65-F5344CB8AC3E}">
        <p14:creationId xmlns:p14="http://schemas.microsoft.com/office/powerpoint/2010/main" val="3571222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r-TR" altLang="tr-TR" sz="2100"/>
              <a:t>MİMARİ PROJELER</a:t>
            </a:r>
          </a:p>
        </p:txBody>
      </p:sp>
      <p:sp>
        <p:nvSpPr>
          <p:cNvPr id="24579" name="Rectangle 3"/>
          <p:cNvSpPr>
            <a:spLocks noGrp="1" noChangeArrowheads="1"/>
          </p:cNvSpPr>
          <p:nvPr>
            <p:ph type="body" idx="1"/>
          </p:nvPr>
        </p:nvSpPr>
        <p:spPr>
          <a:xfrm>
            <a:off x="1656160" y="2402681"/>
            <a:ext cx="6172200" cy="1587104"/>
          </a:xfrm>
        </p:spPr>
        <p:txBody>
          <a:bodyPr>
            <a:normAutofit fontScale="92500" lnSpcReduction="20000"/>
          </a:bodyPr>
          <a:lstStyle/>
          <a:p>
            <a:pPr algn="just"/>
            <a:r>
              <a:rPr lang="tr-TR" altLang="tr-TR"/>
              <a:t>Yapı ve tesislerin dış görünüşü, boyutları, iç düzenlemesi ve ayrıntıları hakkında gerekli bilgileri veren projelerdir. </a:t>
            </a:r>
          </a:p>
        </p:txBody>
      </p:sp>
    </p:spTree>
    <p:extLst>
      <p:ext uri="{BB962C8B-B14F-4D97-AF65-F5344CB8AC3E}">
        <p14:creationId xmlns:p14="http://schemas.microsoft.com/office/powerpoint/2010/main" val="802929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3"/>
          <p:cNvPicPr>
            <a:picLocks noGrp="1" noChangeAspect="1" noChangeArrowheads="1"/>
          </p:cNvPicPr>
          <p:nvPr>
            <p:ph idx="1"/>
          </p:nvPr>
        </p:nvPicPr>
        <p:blipFill>
          <a:blip r:embed="rId3">
            <a:lum bright="6000"/>
            <a:extLst>
              <a:ext uri="{28A0092B-C50C-407E-A947-70E740481C1C}">
                <a14:useLocalDpi xmlns:a14="http://schemas.microsoft.com/office/drawing/2010/main" val="0"/>
              </a:ext>
            </a:extLst>
          </a:blip>
          <a:srcRect/>
          <a:stretch>
            <a:fillRect/>
          </a:stretch>
        </p:blipFill>
        <p:spPr>
          <a:xfrm>
            <a:off x="1439466" y="1269206"/>
            <a:ext cx="6318647" cy="4538663"/>
          </a:xfrm>
        </p:spPr>
      </p:pic>
    </p:spTree>
    <p:extLst>
      <p:ext uri="{BB962C8B-B14F-4D97-AF65-F5344CB8AC3E}">
        <p14:creationId xmlns:p14="http://schemas.microsoft.com/office/powerpoint/2010/main" val="3023907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1494235" y="1322786"/>
            <a:ext cx="6172200" cy="4150519"/>
          </a:xfrm>
        </p:spPr>
        <p:txBody>
          <a:bodyPr/>
          <a:lstStyle/>
          <a:p>
            <a:pPr algn="just">
              <a:lnSpc>
                <a:spcPct val="110000"/>
              </a:lnSpc>
            </a:pPr>
            <a:r>
              <a:rPr lang="tr-TR" altLang="tr-TR" sz="1800" b="1">
                <a:solidFill>
                  <a:schemeClr val="tx2"/>
                </a:solidFill>
              </a:rPr>
              <a:t>Fikir Projesi:</a:t>
            </a:r>
            <a:r>
              <a:rPr lang="tr-TR" altLang="tr-TR" sz="1800" b="1"/>
              <a:t> </a:t>
            </a:r>
            <a:r>
              <a:rPr lang="tr-TR" altLang="tr-TR" sz="1800"/>
              <a:t>Yapı veya tesisin genel özellikleri ve genel hatları ile belirlenmesi amacıyla, proje mühendisinin yapı sahibi ile diyalog kurabilmesi için hazırlanan ilk projedir. Yapı sahibinin isteklerinden oluşan bir liste hazırlanır. Bu listeye göre yapının çeşitli bölümlerinin büyüklükleri, kapasiteleri, alanları ve görevleri belirlenir. Bu aşamada serbest el ile ve yaklaşık ölçekle çizilen eskizler projenin genel görünümünü ortaya koymaktadır. Plan, kesit ve görünüşler 1/100, vaziyet planları ise 1/500 – 1/1000 ölçeğinde çizilir. </a:t>
            </a:r>
            <a:endParaRPr lang="tr-TR" altLang="tr-TR" sz="1800" b="1"/>
          </a:p>
        </p:txBody>
      </p:sp>
    </p:spTree>
    <p:extLst>
      <p:ext uri="{BB962C8B-B14F-4D97-AF65-F5344CB8AC3E}">
        <p14:creationId xmlns:p14="http://schemas.microsoft.com/office/powerpoint/2010/main" val="1632041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4" name="Picture 4" descr="3"/>
          <p:cNvPicPr>
            <a:picLocks noChangeAspect="1" noChangeArrowheads="1"/>
          </p:cNvPicPr>
          <p:nvPr/>
        </p:nvPicPr>
        <p:blipFill>
          <a:blip r:embed="rId3" cstate="print">
            <a:lum bright="6000"/>
            <a:extLst>
              <a:ext uri="{28A0092B-C50C-407E-A947-70E740481C1C}">
                <a14:useLocalDpi xmlns:a14="http://schemas.microsoft.com/office/drawing/2010/main" val="0"/>
              </a:ext>
            </a:extLst>
          </a:blip>
          <a:srcRect/>
          <a:stretch>
            <a:fillRect/>
          </a:stretch>
        </p:blipFill>
        <p:spPr bwMode="auto">
          <a:xfrm>
            <a:off x="2465785" y="2511029"/>
            <a:ext cx="4427934" cy="3180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65" name="Rectangle 5"/>
          <p:cNvSpPr>
            <a:spLocks noChangeArrowheads="1"/>
          </p:cNvSpPr>
          <p:nvPr/>
        </p:nvSpPr>
        <p:spPr bwMode="auto">
          <a:xfrm>
            <a:off x="2681287" y="2688431"/>
            <a:ext cx="1890713" cy="111918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350"/>
          </a:p>
        </p:txBody>
      </p:sp>
      <p:sp>
        <p:nvSpPr>
          <p:cNvPr id="40966" name="Rectangle 6"/>
          <p:cNvSpPr>
            <a:spLocks noChangeArrowheads="1"/>
          </p:cNvSpPr>
          <p:nvPr/>
        </p:nvSpPr>
        <p:spPr bwMode="auto">
          <a:xfrm>
            <a:off x="2671764" y="4095750"/>
            <a:ext cx="1778794" cy="1162050"/>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350"/>
          </a:p>
        </p:txBody>
      </p:sp>
      <p:sp>
        <p:nvSpPr>
          <p:cNvPr id="40963" name="Rectangle 3"/>
          <p:cNvSpPr>
            <a:spLocks noGrp="1" noChangeArrowheads="1"/>
          </p:cNvSpPr>
          <p:nvPr>
            <p:ph type="body" idx="1"/>
          </p:nvPr>
        </p:nvSpPr>
        <p:spPr>
          <a:xfrm>
            <a:off x="1494235" y="1160861"/>
            <a:ext cx="6172200" cy="4644628"/>
          </a:xfrm>
        </p:spPr>
        <p:txBody>
          <a:bodyPr/>
          <a:lstStyle/>
          <a:p>
            <a:pPr algn="just"/>
            <a:r>
              <a:rPr lang="tr-TR" altLang="tr-TR" sz="1800" b="1">
                <a:solidFill>
                  <a:schemeClr val="hlink"/>
                </a:solidFill>
              </a:rPr>
              <a:t>Ön Proje: </a:t>
            </a:r>
            <a:r>
              <a:rPr lang="tr-TR" altLang="tr-TR" sz="1800"/>
              <a:t>Önceden yapılan etüdlere ve yapı sahibinin isteklerine göre, yapılacak yapı ve tesisleri ana hatları ile kısmen kesinleşmiş olarak belirleyen projedir. Projeler 1/100 – 1/200 ölçekli olarak hazırlanır. </a:t>
            </a:r>
            <a:endParaRPr lang="tr-TR" altLang="tr-TR" sz="1800" b="1"/>
          </a:p>
        </p:txBody>
      </p:sp>
      <p:sp>
        <p:nvSpPr>
          <p:cNvPr id="40967" name="Rectangle 7"/>
          <p:cNvSpPr>
            <a:spLocks noChangeArrowheads="1"/>
          </p:cNvSpPr>
          <p:nvPr/>
        </p:nvSpPr>
        <p:spPr bwMode="auto">
          <a:xfrm>
            <a:off x="4248151" y="4779169"/>
            <a:ext cx="335756" cy="56673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350"/>
          </a:p>
        </p:txBody>
      </p:sp>
    </p:spTree>
    <p:extLst>
      <p:ext uri="{BB962C8B-B14F-4D97-AF65-F5344CB8AC3E}">
        <p14:creationId xmlns:p14="http://schemas.microsoft.com/office/powerpoint/2010/main" val="3191618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ChangeArrowheads="1"/>
          </p:cNvSpPr>
          <p:nvPr>
            <p:ph type="title"/>
          </p:nvPr>
        </p:nvSpPr>
        <p:spPr>
          <a:xfrm>
            <a:off x="1494235" y="857251"/>
            <a:ext cx="6172200" cy="411956"/>
          </a:xfrm>
        </p:spPr>
        <p:txBody>
          <a:bodyPr/>
          <a:lstStyle/>
          <a:p>
            <a:r>
              <a:rPr lang="tr-TR" altLang="tr-TR" sz="2100"/>
              <a:t>Vaziyet planları</a:t>
            </a:r>
          </a:p>
        </p:txBody>
      </p:sp>
      <p:pic>
        <p:nvPicPr>
          <p:cNvPr id="44038" name="Picture 6" descr="5"/>
          <p:cNvPicPr>
            <a:picLocks noGrp="1" noChangeAspect="1" noChangeArrowheads="1"/>
          </p:cNvPicPr>
          <p:nvPr>
            <p:ph idx="1"/>
          </p:nvPr>
        </p:nvPicPr>
        <p:blipFill>
          <a:blip r:embed="rId3" cstate="print">
            <a:lum bright="6000"/>
            <a:extLst>
              <a:ext uri="{28A0092B-C50C-407E-A947-70E740481C1C}">
                <a14:useLocalDpi xmlns:a14="http://schemas.microsoft.com/office/drawing/2010/main" val="0"/>
              </a:ext>
            </a:extLst>
          </a:blip>
          <a:srcRect/>
          <a:stretch>
            <a:fillRect/>
          </a:stretch>
        </p:blipFill>
        <p:spPr>
          <a:xfrm>
            <a:off x="2141935" y="1269207"/>
            <a:ext cx="4570809" cy="4731544"/>
          </a:xfrm>
        </p:spPr>
      </p:pic>
    </p:spTree>
    <p:extLst>
      <p:ext uri="{BB962C8B-B14F-4D97-AF65-F5344CB8AC3E}">
        <p14:creationId xmlns:p14="http://schemas.microsoft.com/office/powerpoint/2010/main" val="166999543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421</Words>
  <Application>Microsoft Office PowerPoint</Application>
  <PresentationFormat>Ekran Gösterisi (4:3)</PresentationFormat>
  <Paragraphs>38</Paragraphs>
  <Slides>9</Slides>
  <Notes>6</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Mühendislikte Çizim Tekniği</vt:lpstr>
      <vt:lpstr>Ders Haftalık Programı</vt:lpstr>
      <vt:lpstr>Derste kullanılabilecek kaynaklar</vt:lpstr>
      <vt:lpstr>PROJELEME </vt:lpstr>
      <vt:lpstr>MİMARİ PROJELER</vt:lpstr>
      <vt:lpstr>PowerPoint Sunusu</vt:lpstr>
      <vt:lpstr>PowerPoint Sunusu</vt:lpstr>
      <vt:lpstr>PowerPoint Sunusu</vt:lpstr>
      <vt:lpstr>Vaziyet planları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eylem polat</cp:lastModifiedBy>
  <cp:revision>8</cp:revision>
  <dcterms:created xsi:type="dcterms:W3CDTF">2020-01-31T10:59:33Z</dcterms:created>
  <dcterms:modified xsi:type="dcterms:W3CDTF">2021-02-12T18:01:15Z</dcterms:modified>
</cp:coreProperties>
</file>